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323" r:id="rId5"/>
    <p:sldId id="286" r:id="rId6"/>
    <p:sldId id="290" r:id="rId7"/>
    <p:sldId id="291" r:id="rId8"/>
    <p:sldId id="306" r:id="rId9"/>
    <p:sldId id="294" r:id="rId10"/>
    <p:sldId id="297" r:id="rId11"/>
    <p:sldId id="348" r:id="rId12"/>
    <p:sldId id="307" r:id="rId13"/>
    <p:sldId id="309" r:id="rId14"/>
    <p:sldId id="331" r:id="rId15"/>
    <p:sldId id="349" r:id="rId16"/>
    <p:sldId id="300" r:id="rId17"/>
    <p:sldId id="335" r:id="rId18"/>
    <p:sldId id="336" r:id="rId19"/>
    <p:sldId id="337" r:id="rId20"/>
    <p:sldId id="338" r:id="rId21"/>
    <p:sldId id="350" r:id="rId22"/>
    <p:sldId id="351" r:id="rId23"/>
    <p:sldId id="352" r:id="rId24"/>
    <p:sldId id="341" r:id="rId25"/>
    <p:sldId id="353" r:id="rId26"/>
    <p:sldId id="343" r:id="rId27"/>
    <p:sldId id="344" r:id="rId28"/>
    <p:sldId id="345" r:id="rId29"/>
    <p:sldId id="355" r:id="rId30"/>
    <p:sldId id="360" r:id="rId31"/>
    <p:sldId id="365" r:id="rId32"/>
    <p:sldId id="366" r:id="rId33"/>
    <p:sldId id="368" r:id="rId34"/>
    <p:sldId id="367" r:id="rId35"/>
    <p:sldId id="369" r:id="rId36"/>
    <p:sldId id="354" r:id="rId37"/>
    <p:sldId id="364" r:id="rId38"/>
    <p:sldId id="371" r:id="rId39"/>
    <p:sldId id="372" r:id="rId40"/>
    <p:sldId id="373" r:id="rId41"/>
    <p:sldId id="374" r:id="rId42"/>
    <p:sldId id="375" r:id="rId43"/>
    <p:sldId id="376" r:id="rId44"/>
    <p:sldId id="377" r:id="rId45"/>
    <p:sldId id="378" r:id="rId46"/>
    <p:sldId id="320" r:id="rId47"/>
    <p:sldId id="347" r:id="rId48"/>
    <p:sldId id="361" r:id="rId49"/>
    <p:sldId id="270" r:id="rId50"/>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6467A4C-9876-422D-B1D0-198005096AB2}">
          <p14:sldIdLst>
            <p14:sldId id="323"/>
            <p14:sldId id="286"/>
            <p14:sldId id="290"/>
            <p14:sldId id="291"/>
            <p14:sldId id="306"/>
            <p14:sldId id="294"/>
            <p14:sldId id="297"/>
            <p14:sldId id="348"/>
            <p14:sldId id="307"/>
            <p14:sldId id="309"/>
            <p14:sldId id="331"/>
            <p14:sldId id="349"/>
          </p14:sldIdLst>
        </p14:section>
        <p14:section name="Sección sin título" id="{EBA637B3-CE34-4583-9D7D-C1DE527F1D00}">
          <p14:sldIdLst>
            <p14:sldId id="300"/>
            <p14:sldId id="335"/>
            <p14:sldId id="336"/>
            <p14:sldId id="337"/>
            <p14:sldId id="338"/>
            <p14:sldId id="350"/>
            <p14:sldId id="351"/>
            <p14:sldId id="352"/>
            <p14:sldId id="341"/>
            <p14:sldId id="353"/>
            <p14:sldId id="343"/>
            <p14:sldId id="344"/>
            <p14:sldId id="345"/>
            <p14:sldId id="355"/>
            <p14:sldId id="360"/>
            <p14:sldId id="365"/>
            <p14:sldId id="366"/>
            <p14:sldId id="368"/>
            <p14:sldId id="367"/>
            <p14:sldId id="369"/>
            <p14:sldId id="354"/>
            <p14:sldId id="364"/>
            <p14:sldId id="371"/>
            <p14:sldId id="372"/>
            <p14:sldId id="373"/>
            <p14:sldId id="374"/>
            <p14:sldId id="375"/>
            <p14:sldId id="376"/>
            <p14:sldId id="377"/>
            <p14:sldId id="378"/>
            <p14:sldId id="320"/>
            <p14:sldId id="347"/>
            <p14:sldId id="361"/>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045"/>
    <a:srgbClr val="F4F9F1"/>
    <a:srgbClr val="94C11F"/>
    <a:srgbClr val="009045"/>
    <a:srgbClr val="69C7BE"/>
    <a:srgbClr val="1BD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51B30-9322-BCBB-91DB-6A4362FF6471}" v="2" dt="2024-01-19T20:04:44.9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35" autoAdjust="0"/>
  </p:normalViewPr>
  <p:slideViewPr>
    <p:cSldViewPr snapToGrid="0">
      <p:cViewPr varScale="1">
        <p:scale>
          <a:sx n="138" d="100"/>
          <a:sy n="138"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B2469-9C97-4B48-8F04-962AA66484B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0EBD5085-03B1-45F2-8797-E5310775D4AA}">
      <dgm:prSet phldrT="[Texto]" custT="1"/>
      <dgm:spPr/>
      <dgm:t>
        <a:bodyPr/>
        <a:lstStyle/>
        <a:p>
          <a:pPr algn="ctr" rtl="0"/>
          <a:r>
            <a:rPr lang="es-CO" sz="1200" b="1" smtClean="0">
              <a:solidFill>
                <a:schemeClr val="tx1"/>
              </a:solidFill>
              <a:latin typeface="Arial" panose="020B0604020202020204" pitchFamily="34" charset="0"/>
              <a:cs typeface="Arial" panose="020B0604020202020204" pitchFamily="34" charset="0"/>
            </a:rPr>
            <a:t>Fortalezas</a:t>
          </a:r>
          <a:endParaRPr lang="es-ES" sz="1200" b="1" dirty="0">
            <a:solidFill>
              <a:schemeClr val="tx1"/>
            </a:solidFill>
            <a:latin typeface="Arial" panose="020B0604020202020204" pitchFamily="34" charset="0"/>
            <a:cs typeface="Arial" panose="020B0604020202020204" pitchFamily="34" charset="0"/>
          </a:endParaRPr>
        </a:p>
      </dgm:t>
    </dgm:pt>
    <dgm:pt modelId="{B855BC78-07FF-47A4-A7E8-E6BCCB15F09E}" type="parTrans" cxnId="{B01EE9AE-CA72-4860-A170-65DA4F51C1EF}">
      <dgm:prSet/>
      <dgm:spPr/>
      <dgm:t>
        <a:bodyPr/>
        <a:lstStyle/>
        <a:p>
          <a:pPr algn="just"/>
          <a:endParaRPr lang="es-ES" sz="1200">
            <a:solidFill>
              <a:schemeClr val="tx1"/>
            </a:solidFill>
            <a:latin typeface="Arial" panose="020B0604020202020204" pitchFamily="34" charset="0"/>
            <a:cs typeface="Arial" panose="020B0604020202020204" pitchFamily="34" charset="0"/>
          </a:endParaRPr>
        </a:p>
      </dgm:t>
    </dgm:pt>
    <dgm:pt modelId="{0FD8FD70-1593-4DCC-969F-30C99A3A5779}" type="sibTrans" cxnId="{B01EE9AE-CA72-4860-A170-65DA4F51C1EF}">
      <dgm:prSet/>
      <dgm:spPr/>
      <dgm:t>
        <a:bodyPr/>
        <a:lstStyle/>
        <a:p>
          <a:pPr algn="just"/>
          <a:endParaRPr lang="es-ES" sz="1200">
            <a:solidFill>
              <a:schemeClr val="tx1"/>
            </a:solidFill>
            <a:latin typeface="Arial" panose="020B0604020202020204" pitchFamily="34" charset="0"/>
            <a:cs typeface="Arial" panose="020B0604020202020204" pitchFamily="34" charset="0"/>
          </a:endParaRPr>
        </a:p>
      </dgm:t>
    </dgm:pt>
    <dgm:pt modelId="{D8833868-447C-415C-9125-60F4F1FC2DF6}">
      <dgm:prSet phldrT="[Texto]" custT="1"/>
      <dgm:spPr/>
      <dgm:t>
        <a:bodyPr/>
        <a:lstStyle/>
        <a:p>
          <a:pPr algn="just"/>
          <a:r>
            <a:rPr lang="es-CO" sz="1200" dirty="0" smtClean="0">
              <a:solidFill>
                <a:schemeClr val="tx1"/>
              </a:solidFill>
              <a:latin typeface="Arial" panose="020B0604020202020204" pitchFamily="34" charset="0"/>
              <a:cs typeface="Arial" panose="020B0604020202020204" pitchFamily="34" charset="0"/>
            </a:rPr>
            <a:t>La identificación de un nuevo riesgo de corrupción dentro del proceso Acompañamiento Institucional, genera confianza en la Entidad, al evidenciarse compromiso por parte de la institución con la detección de posibles hechos de corrupción, alineado a las políticas emanadas desde transparencia por Colombia</a:t>
          </a:r>
          <a:endParaRPr lang="es-ES" sz="1200" dirty="0">
            <a:solidFill>
              <a:schemeClr val="tx1"/>
            </a:solidFill>
            <a:latin typeface="Arial" panose="020B0604020202020204" pitchFamily="34" charset="0"/>
            <a:cs typeface="Arial" panose="020B0604020202020204" pitchFamily="34" charset="0"/>
          </a:endParaRPr>
        </a:p>
      </dgm:t>
    </dgm:pt>
    <dgm:pt modelId="{00726FE7-2C8B-4F21-93AF-EA48D36FA3EC}" type="parTrans" cxnId="{43B9292E-C98C-4F3B-9FB8-7842ABF050BE}">
      <dgm:prSet/>
      <dgm:spPr/>
      <dgm:t>
        <a:bodyPr/>
        <a:lstStyle/>
        <a:p>
          <a:pPr algn="just"/>
          <a:endParaRPr lang="es-ES" sz="1200">
            <a:solidFill>
              <a:schemeClr val="tx1"/>
            </a:solidFill>
            <a:latin typeface="Arial" panose="020B0604020202020204" pitchFamily="34" charset="0"/>
            <a:cs typeface="Arial" panose="020B0604020202020204" pitchFamily="34" charset="0"/>
          </a:endParaRPr>
        </a:p>
      </dgm:t>
    </dgm:pt>
    <dgm:pt modelId="{781EA422-0400-4361-9411-E2E16F0990FC}" type="sibTrans" cxnId="{43B9292E-C98C-4F3B-9FB8-7842ABF050BE}">
      <dgm:prSet/>
      <dgm:spPr/>
      <dgm:t>
        <a:bodyPr/>
        <a:lstStyle/>
        <a:p>
          <a:pPr algn="just"/>
          <a:endParaRPr lang="es-ES" sz="1200">
            <a:solidFill>
              <a:schemeClr val="tx1"/>
            </a:solidFill>
            <a:latin typeface="Arial" panose="020B0604020202020204" pitchFamily="34" charset="0"/>
            <a:cs typeface="Arial" panose="020B0604020202020204" pitchFamily="34" charset="0"/>
          </a:endParaRPr>
        </a:p>
      </dgm:t>
    </dgm:pt>
    <dgm:pt modelId="{6E7AD29B-C1C9-4221-B65F-3B0092A4B93D}">
      <dgm:prSet phldrT="[Texto]" custT="1"/>
      <dgm:spPr/>
      <dgm:t>
        <a:bodyPr/>
        <a:lstStyle/>
        <a:p>
          <a:pPr algn="just"/>
          <a:r>
            <a:rPr lang="es-CO" sz="1200" dirty="0" smtClean="0">
              <a:solidFill>
                <a:schemeClr val="tx1"/>
              </a:solidFill>
              <a:latin typeface="Arial" panose="020B0604020202020204" pitchFamily="34" charset="0"/>
              <a:cs typeface="Arial" panose="020B0604020202020204" pitchFamily="34" charset="0"/>
            </a:rPr>
            <a:t>El trabajo maduro realizado por los procesos de Acompañamiento Institucional y Escuela de Deporte Formativo en la redacción de los riesgos de sus procesos, identificación de causas, definición de controles y en general en la apreciación de la metodología de riesgos, acatando las directrices dadas por función pública en la Guía para la Administración del Riesgo y el diseño de controles en entidades públicas es un referente para el Instituto.</a:t>
          </a:r>
          <a:endParaRPr lang="es-ES" sz="1200" dirty="0">
            <a:solidFill>
              <a:schemeClr val="tx1"/>
            </a:solidFill>
            <a:latin typeface="Arial" panose="020B0604020202020204" pitchFamily="34" charset="0"/>
            <a:cs typeface="Arial" panose="020B0604020202020204" pitchFamily="34" charset="0"/>
          </a:endParaRPr>
        </a:p>
      </dgm:t>
    </dgm:pt>
    <dgm:pt modelId="{753C732F-4C41-4F81-B810-277CC286B07A}" type="parTrans" cxnId="{8C421B3E-327A-4FC2-9EAE-4879341050CC}">
      <dgm:prSet/>
      <dgm:spPr/>
      <dgm:t>
        <a:bodyPr/>
        <a:lstStyle/>
        <a:p>
          <a:pPr algn="just"/>
          <a:endParaRPr lang="es-ES" sz="1200">
            <a:solidFill>
              <a:schemeClr val="tx1"/>
            </a:solidFill>
            <a:latin typeface="Arial" panose="020B0604020202020204" pitchFamily="34" charset="0"/>
            <a:cs typeface="Arial" panose="020B0604020202020204" pitchFamily="34" charset="0"/>
          </a:endParaRPr>
        </a:p>
      </dgm:t>
    </dgm:pt>
    <dgm:pt modelId="{1449B034-AA15-4D54-A2E7-BC66C22147E4}" type="sibTrans" cxnId="{8C421B3E-327A-4FC2-9EAE-4879341050CC}">
      <dgm:prSet/>
      <dgm:spPr/>
      <dgm:t>
        <a:bodyPr/>
        <a:lstStyle/>
        <a:p>
          <a:pPr algn="just"/>
          <a:endParaRPr lang="es-ES" sz="1200">
            <a:solidFill>
              <a:schemeClr val="tx1"/>
            </a:solidFill>
            <a:latin typeface="Arial" panose="020B0604020202020204" pitchFamily="34" charset="0"/>
            <a:cs typeface="Arial" panose="020B0604020202020204" pitchFamily="34" charset="0"/>
          </a:endParaRPr>
        </a:p>
      </dgm:t>
    </dgm:pt>
    <dgm:pt modelId="{54956A55-CA51-41CC-ACED-084471AEEA9F}" type="pres">
      <dgm:prSet presAssocID="{D83B2469-9C97-4B48-8F04-962AA66484BD}" presName="linear" presStyleCnt="0">
        <dgm:presLayoutVars>
          <dgm:dir/>
          <dgm:animLvl val="lvl"/>
          <dgm:resizeHandles val="exact"/>
        </dgm:presLayoutVars>
      </dgm:prSet>
      <dgm:spPr/>
      <dgm:t>
        <a:bodyPr/>
        <a:lstStyle/>
        <a:p>
          <a:endParaRPr lang="es-ES"/>
        </a:p>
      </dgm:t>
    </dgm:pt>
    <dgm:pt modelId="{558AC469-1A6F-494F-AB77-99C3AD36AFF7}" type="pres">
      <dgm:prSet presAssocID="{0EBD5085-03B1-45F2-8797-E5310775D4AA}" presName="parentLin" presStyleCnt="0"/>
      <dgm:spPr/>
      <dgm:t>
        <a:bodyPr/>
        <a:lstStyle/>
        <a:p>
          <a:endParaRPr lang="es-ES"/>
        </a:p>
      </dgm:t>
    </dgm:pt>
    <dgm:pt modelId="{75BD073A-06BE-4437-B9BF-C7152BB2520E}" type="pres">
      <dgm:prSet presAssocID="{0EBD5085-03B1-45F2-8797-E5310775D4AA}" presName="parentLeftMargin" presStyleLbl="node1" presStyleIdx="0" presStyleCnt="3"/>
      <dgm:spPr/>
      <dgm:t>
        <a:bodyPr/>
        <a:lstStyle/>
        <a:p>
          <a:endParaRPr lang="es-ES"/>
        </a:p>
      </dgm:t>
    </dgm:pt>
    <dgm:pt modelId="{49F65086-CBA8-407E-883D-6E46C811C7D2}" type="pres">
      <dgm:prSet presAssocID="{0EBD5085-03B1-45F2-8797-E5310775D4AA}" presName="parentText" presStyleLbl="node1" presStyleIdx="0" presStyleCnt="3" custScaleY="79682" custLinFactX="10757" custLinFactNeighborX="100000" custLinFactNeighborY="3789">
        <dgm:presLayoutVars>
          <dgm:chMax val="0"/>
          <dgm:bulletEnabled val="1"/>
        </dgm:presLayoutVars>
      </dgm:prSet>
      <dgm:spPr/>
      <dgm:t>
        <a:bodyPr/>
        <a:lstStyle/>
        <a:p>
          <a:endParaRPr lang="es-ES"/>
        </a:p>
      </dgm:t>
    </dgm:pt>
    <dgm:pt modelId="{973E4B4D-BDAA-468A-96E0-061A7344D5AE}" type="pres">
      <dgm:prSet presAssocID="{0EBD5085-03B1-45F2-8797-E5310775D4AA}" presName="negativeSpace" presStyleCnt="0"/>
      <dgm:spPr/>
      <dgm:t>
        <a:bodyPr/>
        <a:lstStyle/>
        <a:p>
          <a:endParaRPr lang="es-ES"/>
        </a:p>
      </dgm:t>
    </dgm:pt>
    <dgm:pt modelId="{E6D259A7-5006-44B5-86E3-57ACB8956101}" type="pres">
      <dgm:prSet presAssocID="{0EBD5085-03B1-45F2-8797-E5310775D4AA}" presName="childText" presStyleLbl="conFgAcc1" presStyleIdx="0" presStyleCnt="3">
        <dgm:presLayoutVars>
          <dgm:bulletEnabled val="1"/>
        </dgm:presLayoutVars>
      </dgm:prSet>
      <dgm:spPr/>
      <dgm:t>
        <a:bodyPr/>
        <a:lstStyle/>
        <a:p>
          <a:endParaRPr lang="es-ES"/>
        </a:p>
      </dgm:t>
    </dgm:pt>
    <dgm:pt modelId="{9A39589F-AAE8-45EE-99EA-83ABD00B19E9}" type="pres">
      <dgm:prSet presAssocID="{0FD8FD70-1593-4DCC-969F-30C99A3A5779}" presName="spaceBetweenRectangles" presStyleCnt="0"/>
      <dgm:spPr/>
      <dgm:t>
        <a:bodyPr/>
        <a:lstStyle/>
        <a:p>
          <a:endParaRPr lang="es-ES"/>
        </a:p>
      </dgm:t>
    </dgm:pt>
    <dgm:pt modelId="{0FAA2B50-E7B1-437A-89E4-AA468D8AFF60}" type="pres">
      <dgm:prSet presAssocID="{D8833868-447C-415C-9125-60F4F1FC2DF6}" presName="parentLin" presStyleCnt="0"/>
      <dgm:spPr/>
      <dgm:t>
        <a:bodyPr/>
        <a:lstStyle/>
        <a:p>
          <a:endParaRPr lang="es-ES"/>
        </a:p>
      </dgm:t>
    </dgm:pt>
    <dgm:pt modelId="{8045EB85-F568-42EC-9E56-60753BD06810}" type="pres">
      <dgm:prSet presAssocID="{D8833868-447C-415C-9125-60F4F1FC2DF6}" presName="parentLeftMargin" presStyleLbl="node1" presStyleIdx="0" presStyleCnt="3"/>
      <dgm:spPr/>
      <dgm:t>
        <a:bodyPr/>
        <a:lstStyle/>
        <a:p>
          <a:endParaRPr lang="es-ES"/>
        </a:p>
      </dgm:t>
    </dgm:pt>
    <dgm:pt modelId="{2888C227-7BFE-48D1-93C1-666E238B41D2}" type="pres">
      <dgm:prSet presAssocID="{D8833868-447C-415C-9125-60F4F1FC2DF6}" presName="parentText" presStyleLbl="node1" presStyleIdx="1" presStyleCnt="3" custScaleX="142857" custScaleY="154829">
        <dgm:presLayoutVars>
          <dgm:chMax val="0"/>
          <dgm:bulletEnabled val="1"/>
        </dgm:presLayoutVars>
      </dgm:prSet>
      <dgm:spPr/>
      <dgm:t>
        <a:bodyPr/>
        <a:lstStyle/>
        <a:p>
          <a:endParaRPr lang="es-ES"/>
        </a:p>
      </dgm:t>
    </dgm:pt>
    <dgm:pt modelId="{5033A10D-0617-47B1-8296-48BBECC5E034}" type="pres">
      <dgm:prSet presAssocID="{D8833868-447C-415C-9125-60F4F1FC2DF6}" presName="negativeSpace" presStyleCnt="0"/>
      <dgm:spPr/>
      <dgm:t>
        <a:bodyPr/>
        <a:lstStyle/>
        <a:p>
          <a:endParaRPr lang="es-ES"/>
        </a:p>
      </dgm:t>
    </dgm:pt>
    <dgm:pt modelId="{75022D9B-8EF9-4539-9FCE-07676EBCB51C}" type="pres">
      <dgm:prSet presAssocID="{D8833868-447C-415C-9125-60F4F1FC2DF6}" presName="childText" presStyleLbl="conFgAcc1" presStyleIdx="1" presStyleCnt="3">
        <dgm:presLayoutVars>
          <dgm:bulletEnabled val="1"/>
        </dgm:presLayoutVars>
      </dgm:prSet>
      <dgm:spPr/>
      <dgm:t>
        <a:bodyPr/>
        <a:lstStyle/>
        <a:p>
          <a:endParaRPr lang="es-ES"/>
        </a:p>
      </dgm:t>
    </dgm:pt>
    <dgm:pt modelId="{F51D4423-6932-43E5-BF69-67462E0D4C22}" type="pres">
      <dgm:prSet presAssocID="{781EA422-0400-4361-9411-E2E16F0990FC}" presName="spaceBetweenRectangles" presStyleCnt="0"/>
      <dgm:spPr/>
      <dgm:t>
        <a:bodyPr/>
        <a:lstStyle/>
        <a:p>
          <a:endParaRPr lang="es-ES"/>
        </a:p>
      </dgm:t>
    </dgm:pt>
    <dgm:pt modelId="{03511E5D-8DDD-4E34-B357-A32C1B8B7061}" type="pres">
      <dgm:prSet presAssocID="{6E7AD29B-C1C9-4221-B65F-3B0092A4B93D}" presName="parentLin" presStyleCnt="0"/>
      <dgm:spPr/>
      <dgm:t>
        <a:bodyPr/>
        <a:lstStyle/>
        <a:p>
          <a:endParaRPr lang="es-ES"/>
        </a:p>
      </dgm:t>
    </dgm:pt>
    <dgm:pt modelId="{BCC9BF3F-063F-43D2-8925-8521E39E1BA4}" type="pres">
      <dgm:prSet presAssocID="{6E7AD29B-C1C9-4221-B65F-3B0092A4B93D}" presName="parentLeftMargin" presStyleLbl="node1" presStyleIdx="1" presStyleCnt="3"/>
      <dgm:spPr/>
      <dgm:t>
        <a:bodyPr/>
        <a:lstStyle/>
        <a:p>
          <a:endParaRPr lang="es-ES"/>
        </a:p>
      </dgm:t>
    </dgm:pt>
    <dgm:pt modelId="{9E7B739C-B8DC-437A-99AD-2B72867AE615}" type="pres">
      <dgm:prSet presAssocID="{6E7AD29B-C1C9-4221-B65F-3B0092A4B93D}" presName="parentText" presStyleLbl="node1" presStyleIdx="2" presStyleCnt="3" custScaleX="137861" custScaleY="182239">
        <dgm:presLayoutVars>
          <dgm:chMax val="0"/>
          <dgm:bulletEnabled val="1"/>
        </dgm:presLayoutVars>
      </dgm:prSet>
      <dgm:spPr/>
      <dgm:t>
        <a:bodyPr/>
        <a:lstStyle/>
        <a:p>
          <a:endParaRPr lang="es-ES"/>
        </a:p>
      </dgm:t>
    </dgm:pt>
    <dgm:pt modelId="{E95A8E19-E684-4B46-865F-0FFF26658B7D}" type="pres">
      <dgm:prSet presAssocID="{6E7AD29B-C1C9-4221-B65F-3B0092A4B93D}" presName="negativeSpace" presStyleCnt="0"/>
      <dgm:spPr/>
      <dgm:t>
        <a:bodyPr/>
        <a:lstStyle/>
        <a:p>
          <a:endParaRPr lang="es-ES"/>
        </a:p>
      </dgm:t>
    </dgm:pt>
    <dgm:pt modelId="{DA3C0AE3-E588-489C-BBB7-67709CBC7F18}" type="pres">
      <dgm:prSet presAssocID="{6E7AD29B-C1C9-4221-B65F-3B0092A4B93D}" presName="childText" presStyleLbl="conFgAcc1" presStyleIdx="2" presStyleCnt="3">
        <dgm:presLayoutVars>
          <dgm:bulletEnabled val="1"/>
        </dgm:presLayoutVars>
      </dgm:prSet>
      <dgm:spPr/>
      <dgm:t>
        <a:bodyPr/>
        <a:lstStyle/>
        <a:p>
          <a:endParaRPr lang="es-ES"/>
        </a:p>
      </dgm:t>
    </dgm:pt>
  </dgm:ptLst>
  <dgm:cxnLst>
    <dgm:cxn modelId="{98D2F564-D56C-4D7E-9096-C7F66A097269}" type="presOf" srcId="{0EBD5085-03B1-45F2-8797-E5310775D4AA}" destId="{49F65086-CBA8-407E-883D-6E46C811C7D2}" srcOrd="1" destOrd="0" presId="urn:microsoft.com/office/officeart/2005/8/layout/list1"/>
    <dgm:cxn modelId="{5897EBC1-0D78-4F55-B5B9-69AE3963E55E}" type="presOf" srcId="{0EBD5085-03B1-45F2-8797-E5310775D4AA}" destId="{75BD073A-06BE-4437-B9BF-C7152BB2520E}" srcOrd="0" destOrd="0" presId="urn:microsoft.com/office/officeart/2005/8/layout/list1"/>
    <dgm:cxn modelId="{88210EDC-9B1E-47EB-8770-B15FAD176BAB}" type="presOf" srcId="{D83B2469-9C97-4B48-8F04-962AA66484BD}" destId="{54956A55-CA51-41CC-ACED-084471AEEA9F}" srcOrd="0" destOrd="0" presId="urn:microsoft.com/office/officeart/2005/8/layout/list1"/>
    <dgm:cxn modelId="{B01EE9AE-CA72-4860-A170-65DA4F51C1EF}" srcId="{D83B2469-9C97-4B48-8F04-962AA66484BD}" destId="{0EBD5085-03B1-45F2-8797-E5310775D4AA}" srcOrd="0" destOrd="0" parTransId="{B855BC78-07FF-47A4-A7E8-E6BCCB15F09E}" sibTransId="{0FD8FD70-1593-4DCC-969F-30C99A3A5779}"/>
    <dgm:cxn modelId="{8C421B3E-327A-4FC2-9EAE-4879341050CC}" srcId="{D83B2469-9C97-4B48-8F04-962AA66484BD}" destId="{6E7AD29B-C1C9-4221-B65F-3B0092A4B93D}" srcOrd="2" destOrd="0" parTransId="{753C732F-4C41-4F81-B810-277CC286B07A}" sibTransId="{1449B034-AA15-4D54-A2E7-BC66C22147E4}"/>
    <dgm:cxn modelId="{BCC734B5-3D36-4875-9045-CBF3E09C34C1}" type="presOf" srcId="{6E7AD29B-C1C9-4221-B65F-3B0092A4B93D}" destId="{9E7B739C-B8DC-437A-99AD-2B72867AE615}" srcOrd="1" destOrd="0" presId="urn:microsoft.com/office/officeart/2005/8/layout/list1"/>
    <dgm:cxn modelId="{430565DB-A03E-4FA8-A115-4B290A7DF071}" type="presOf" srcId="{D8833868-447C-415C-9125-60F4F1FC2DF6}" destId="{8045EB85-F568-42EC-9E56-60753BD06810}" srcOrd="0" destOrd="0" presId="urn:microsoft.com/office/officeart/2005/8/layout/list1"/>
    <dgm:cxn modelId="{6AAF2AFE-AD1F-4703-B80C-EF3E0D185230}" type="presOf" srcId="{6E7AD29B-C1C9-4221-B65F-3B0092A4B93D}" destId="{BCC9BF3F-063F-43D2-8925-8521E39E1BA4}" srcOrd="0" destOrd="0" presId="urn:microsoft.com/office/officeart/2005/8/layout/list1"/>
    <dgm:cxn modelId="{7C375A7A-3EFC-499D-BDCD-72876CB710D0}" type="presOf" srcId="{D8833868-447C-415C-9125-60F4F1FC2DF6}" destId="{2888C227-7BFE-48D1-93C1-666E238B41D2}" srcOrd="1" destOrd="0" presId="urn:microsoft.com/office/officeart/2005/8/layout/list1"/>
    <dgm:cxn modelId="{43B9292E-C98C-4F3B-9FB8-7842ABF050BE}" srcId="{D83B2469-9C97-4B48-8F04-962AA66484BD}" destId="{D8833868-447C-415C-9125-60F4F1FC2DF6}" srcOrd="1" destOrd="0" parTransId="{00726FE7-2C8B-4F21-93AF-EA48D36FA3EC}" sibTransId="{781EA422-0400-4361-9411-E2E16F0990FC}"/>
    <dgm:cxn modelId="{C214FB97-DD54-4123-B73B-2069FF36C030}" type="presParOf" srcId="{54956A55-CA51-41CC-ACED-084471AEEA9F}" destId="{558AC469-1A6F-494F-AB77-99C3AD36AFF7}" srcOrd="0" destOrd="0" presId="urn:microsoft.com/office/officeart/2005/8/layout/list1"/>
    <dgm:cxn modelId="{218485DD-35BF-4A66-9B50-2126C1E76143}" type="presParOf" srcId="{558AC469-1A6F-494F-AB77-99C3AD36AFF7}" destId="{75BD073A-06BE-4437-B9BF-C7152BB2520E}" srcOrd="0" destOrd="0" presId="urn:microsoft.com/office/officeart/2005/8/layout/list1"/>
    <dgm:cxn modelId="{824E4EA1-2918-45CE-8E30-584D591C202D}" type="presParOf" srcId="{558AC469-1A6F-494F-AB77-99C3AD36AFF7}" destId="{49F65086-CBA8-407E-883D-6E46C811C7D2}" srcOrd="1" destOrd="0" presId="urn:microsoft.com/office/officeart/2005/8/layout/list1"/>
    <dgm:cxn modelId="{02BEF407-4006-4D86-A18F-E9CEBB5F36B5}" type="presParOf" srcId="{54956A55-CA51-41CC-ACED-084471AEEA9F}" destId="{973E4B4D-BDAA-468A-96E0-061A7344D5AE}" srcOrd="1" destOrd="0" presId="urn:microsoft.com/office/officeart/2005/8/layout/list1"/>
    <dgm:cxn modelId="{3866D245-1BB9-47A1-8BF3-2C12D80CDE7A}" type="presParOf" srcId="{54956A55-CA51-41CC-ACED-084471AEEA9F}" destId="{E6D259A7-5006-44B5-86E3-57ACB8956101}" srcOrd="2" destOrd="0" presId="urn:microsoft.com/office/officeart/2005/8/layout/list1"/>
    <dgm:cxn modelId="{75FF3545-D6C6-4650-A277-B3942DFC3D0F}" type="presParOf" srcId="{54956A55-CA51-41CC-ACED-084471AEEA9F}" destId="{9A39589F-AAE8-45EE-99EA-83ABD00B19E9}" srcOrd="3" destOrd="0" presId="urn:microsoft.com/office/officeart/2005/8/layout/list1"/>
    <dgm:cxn modelId="{45A01B16-9B28-4B8C-B8EF-C4F759F5EC97}" type="presParOf" srcId="{54956A55-CA51-41CC-ACED-084471AEEA9F}" destId="{0FAA2B50-E7B1-437A-89E4-AA468D8AFF60}" srcOrd="4" destOrd="0" presId="urn:microsoft.com/office/officeart/2005/8/layout/list1"/>
    <dgm:cxn modelId="{D6788B3F-4D94-48F7-AD62-36F6071D3C66}" type="presParOf" srcId="{0FAA2B50-E7B1-437A-89E4-AA468D8AFF60}" destId="{8045EB85-F568-42EC-9E56-60753BD06810}" srcOrd="0" destOrd="0" presId="urn:microsoft.com/office/officeart/2005/8/layout/list1"/>
    <dgm:cxn modelId="{3EA41DFE-60D5-4D64-8CFC-DC9792D8F3F6}" type="presParOf" srcId="{0FAA2B50-E7B1-437A-89E4-AA468D8AFF60}" destId="{2888C227-7BFE-48D1-93C1-666E238B41D2}" srcOrd="1" destOrd="0" presId="urn:microsoft.com/office/officeart/2005/8/layout/list1"/>
    <dgm:cxn modelId="{63DEFD8B-D3F6-422A-B95A-DD9306BA7F88}" type="presParOf" srcId="{54956A55-CA51-41CC-ACED-084471AEEA9F}" destId="{5033A10D-0617-47B1-8296-48BBECC5E034}" srcOrd="5" destOrd="0" presId="urn:microsoft.com/office/officeart/2005/8/layout/list1"/>
    <dgm:cxn modelId="{39C2EEED-750B-4A23-BE21-273A81C94E51}" type="presParOf" srcId="{54956A55-CA51-41CC-ACED-084471AEEA9F}" destId="{75022D9B-8EF9-4539-9FCE-07676EBCB51C}" srcOrd="6" destOrd="0" presId="urn:microsoft.com/office/officeart/2005/8/layout/list1"/>
    <dgm:cxn modelId="{ADFCA5DC-9A0B-4490-A6DD-FB0B5A224CFD}" type="presParOf" srcId="{54956A55-CA51-41CC-ACED-084471AEEA9F}" destId="{F51D4423-6932-43E5-BF69-67462E0D4C22}" srcOrd="7" destOrd="0" presId="urn:microsoft.com/office/officeart/2005/8/layout/list1"/>
    <dgm:cxn modelId="{2F5E449D-5C65-462B-AA0E-0C0944E5139D}" type="presParOf" srcId="{54956A55-CA51-41CC-ACED-084471AEEA9F}" destId="{03511E5D-8DDD-4E34-B357-A32C1B8B7061}" srcOrd="8" destOrd="0" presId="urn:microsoft.com/office/officeart/2005/8/layout/list1"/>
    <dgm:cxn modelId="{DE42E039-3BFF-4DA1-B413-4EAAF7050B70}" type="presParOf" srcId="{03511E5D-8DDD-4E34-B357-A32C1B8B7061}" destId="{BCC9BF3F-063F-43D2-8925-8521E39E1BA4}" srcOrd="0" destOrd="0" presId="urn:microsoft.com/office/officeart/2005/8/layout/list1"/>
    <dgm:cxn modelId="{D5F2DC5B-C7F5-48BC-90FA-843DC11DCBA2}" type="presParOf" srcId="{03511E5D-8DDD-4E34-B357-A32C1B8B7061}" destId="{9E7B739C-B8DC-437A-99AD-2B72867AE615}" srcOrd="1" destOrd="0" presId="urn:microsoft.com/office/officeart/2005/8/layout/list1"/>
    <dgm:cxn modelId="{652E624C-C55F-4C29-AE3E-CF5886112296}" type="presParOf" srcId="{54956A55-CA51-41CC-ACED-084471AEEA9F}" destId="{E95A8E19-E684-4B46-865F-0FFF26658B7D}" srcOrd="9" destOrd="0" presId="urn:microsoft.com/office/officeart/2005/8/layout/list1"/>
    <dgm:cxn modelId="{466E62E5-4522-44A8-A326-FAAFF0DCB0E2}" type="presParOf" srcId="{54956A55-CA51-41CC-ACED-084471AEEA9F}" destId="{DA3C0AE3-E588-489C-BBB7-67709CBC7F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259A7-5006-44B5-86E3-57ACB8956101}">
      <dsp:nvSpPr>
        <dsp:cNvPr id="0" name=""/>
        <dsp:cNvSpPr/>
      </dsp:nvSpPr>
      <dsp:spPr>
        <a:xfrm>
          <a:off x="0" y="192406"/>
          <a:ext cx="7855527"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65086-CBA8-407E-883D-6E46C811C7D2}">
      <dsp:nvSpPr>
        <dsp:cNvPr id="0" name=""/>
        <dsp:cNvSpPr/>
      </dsp:nvSpPr>
      <dsp:spPr>
        <a:xfrm>
          <a:off x="1377066" y="62464"/>
          <a:ext cx="5498868" cy="3998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844" tIns="0" rIns="207844" bIns="0" numCol="1" spcCol="1270" anchor="ctr" anchorCtr="0">
          <a:noAutofit/>
        </a:bodyPr>
        <a:lstStyle/>
        <a:p>
          <a:pPr lvl="0" algn="ctr" defTabSz="533400" rtl="0">
            <a:lnSpc>
              <a:spcPct val="90000"/>
            </a:lnSpc>
            <a:spcBef>
              <a:spcPct val="0"/>
            </a:spcBef>
            <a:spcAft>
              <a:spcPct val="35000"/>
            </a:spcAft>
          </a:pPr>
          <a:r>
            <a:rPr lang="es-CO" sz="1200" b="1" kern="1200" smtClean="0">
              <a:solidFill>
                <a:schemeClr val="tx1"/>
              </a:solidFill>
              <a:latin typeface="Arial" panose="020B0604020202020204" pitchFamily="34" charset="0"/>
              <a:cs typeface="Arial" panose="020B0604020202020204" pitchFamily="34" charset="0"/>
            </a:rPr>
            <a:t>Fortalezas</a:t>
          </a:r>
          <a:endParaRPr lang="es-ES" sz="1200" b="1" kern="1200" dirty="0">
            <a:solidFill>
              <a:schemeClr val="tx1"/>
            </a:solidFill>
            <a:latin typeface="Arial" panose="020B0604020202020204" pitchFamily="34" charset="0"/>
            <a:cs typeface="Arial" panose="020B0604020202020204" pitchFamily="34" charset="0"/>
          </a:endParaRPr>
        </a:p>
      </dsp:txBody>
      <dsp:txXfrm>
        <a:off x="1396586" y="81984"/>
        <a:ext cx="5459828" cy="360836"/>
      </dsp:txXfrm>
    </dsp:sp>
    <dsp:sp modelId="{75022D9B-8EF9-4539-9FCE-07676EBCB51C}">
      <dsp:nvSpPr>
        <dsp:cNvPr id="0" name=""/>
        <dsp:cNvSpPr/>
      </dsp:nvSpPr>
      <dsp:spPr>
        <a:xfrm>
          <a:off x="0" y="1238679"/>
          <a:ext cx="7855527" cy="4284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88C227-7BFE-48D1-93C1-666E238B41D2}">
      <dsp:nvSpPr>
        <dsp:cNvPr id="0" name=""/>
        <dsp:cNvSpPr/>
      </dsp:nvSpPr>
      <dsp:spPr>
        <a:xfrm>
          <a:off x="373981" y="712606"/>
          <a:ext cx="7479620" cy="77699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844" tIns="0" rIns="207844" bIns="0" numCol="1" spcCol="1270" anchor="ctr" anchorCtr="0">
          <a:noAutofit/>
        </a:bodyPr>
        <a:lstStyle/>
        <a:p>
          <a:pPr lvl="0" algn="just" defTabSz="533400">
            <a:lnSpc>
              <a:spcPct val="90000"/>
            </a:lnSpc>
            <a:spcBef>
              <a:spcPct val="0"/>
            </a:spcBef>
            <a:spcAft>
              <a:spcPct val="35000"/>
            </a:spcAft>
          </a:pPr>
          <a:r>
            <a:rPr lang="es-CO" sz="1200" kern="1200" dirty="0" smtClean="0">
              <a:solidFill>
                <a:schemeClr val="tx1"/>
              </a:solidFill>
              <a:latin typeface="Arial" panose="020B0604020202020204" pitchFamily="34" charset="0"/>
              <a:cs typeface="Arial" panose="020B0604020202020204" pitchFamily="34" charset="0"/>
            </a:rPr>
            <a:t>La identificación de un nuevo riesgo de corrupción dentro del proceso Acompañamiento Institucional, genera confianza en la Entidad, al evidenciarse compromiso por parte de la institución con la detección de posibles hechos de corrupción, alineado a las políticas emanadas desde transparencia por Colombia</a:t>
          </a:r>
          <a:endParaRPr lang="es-ES" sz="1200" kern="1200" dirty="0">
            <a:solidFill>
              <a:schemeClr val="tx1"/>
            </a:solidFill>
            <a:latin typeface="Arial" panose="020B0604020202020204" pitchFamily="34" charset="0"/>
            <a:cs typeface="Arial" panose="020B0604020202020204" pitchFamily="34" charset="0"/>
          </a:endParaRPr>
        </a:p>
      </dsp:txBody>
      <dsp:txXfrm>
        <a:off x="411911" y="750536"/>
        <a:ext cx="7403760" cy="701133"/>
      </dsp:txXfrm>
    </dsp:sp>
    <dsp:sp modelId="{DA3C0AE3-E588-489C-BBB7-67709CBC7F18}">
      <dsp:nvSpPr>
        <dsp:cNvPr id="0" name=""/>
        <dsp:cNvSpPr/>
      </dsp:nvSpPr>
      <dsp:spPr>
        <a:xfrm>
          <a:off x="0" y="2422508"/>
          <a:ext cx="7855527" cy="4284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7B739C-B8DC-437A-99AD-2B72867AE615}">
      <dsp:nvSpPr>
        <dsp:cNvPr id="0" name=""/>
        <dsp:cNvSpPr/>
      </dsp:nvSpPr>
      <dsp:spPr>
        <a:xfrm>
          <a:off x="386639" y="1758879"/>
          <a:ext cx="7462345" cy="91454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844" tIns="0" rIns="207844" bIns="0" numCol="1" spcCol="1270" anchor="ctr" anchorCtr="0">
          <a:noAutofit/>
        </a:bodyPr>
        <a:lstStyle/>
        <a:p>
          <a:pPr lvl="0" algn="just" defTabSz="533400">
            <a:lnSpc>
              <a:spcPct val="90000"/>
            </a:lnSpc>
            <a:spcBef>
              <a:spcPct val="0"/>
            </a:spcBef>
            <a:spcAft>
              <a:spcPct val="35000"/>
            </a:spcAft>
          </a:pPr>
          <a:r>
            <a:rPr lang="es-CO" sz="1200" kern="1200" dirty="0" smtClean="0">
              <a:solidFill>
                <a:schemeClr val="tx1"/>
              </a:solidFill>
              <a:latin typeface="Arial" panose="020B0604020202020204" pitchFamily="34" charset="0"/>
              <a:cs typeface="Arial" panose="020B0604020202020204" pitchFamily="34" charset="0"/>
            </a:rPr>
            <a:t>El trabajo maduro realizado por los procesos de Acompañamiento Institucional y Escuela de Deporte Formativo en la redacción de los riesgos de sus procesos, identificación de causas, definición de controles y en general en la apreciación de la metodología de riesgos, acatando las directrices dadas por función pública en la Guía para la Administración del Riesgo y el diseño de controles en entidades públicas es un referente para el Instituto.</a:t>
          </a:r>
          <a:endParaRPr lang="es-ES" sz="1200" kern="1200" dirty="0">
            <a:solidFill>
              <a:schemeClr val="tx1"/>
            </a:solidFill>
            <a:latin typeface="Arial" panose="020B0604020202020204" pitchFamily="34" charset="0"/>
            <a:cs typeface="Arial" panose="020B0604020202020204" pitchFamily="34" charset="0"/>
          </a:endParaRPr>
        </a:p>
      </dsp:txBody>
      <dsp:txXfrm>
        <a:off x="431284" y="1803524"/>
        <a:ext cx="7373055" cy="8252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848DA-0DFE-403E-93DA-CA69EFD86AB4}" type="datetimeFigureOut">
              <a:rPr lang="es-CO" smtClean="0"/>
              <a:t>25/04/2025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8E496-AF5F-48DE-AD7C-5E1B8E8584FE}" type="slidenum">
              <a:rPr lang="es-CO" smtClean="0"/>
              <a:t>‹Nº›</a:t>
            </a:fld>
            <a:endParaRPr lang="es-CO"/>
          </a:p>
        </p:txBody>
      </p:sp>
    </p:spTree>
    <p:extLst>
      <p:ext uri="{BB962C8B-B14F-4D97-AF65-F5344CB8AC3E}">
        <p14:creationId xmlns:p14="http://schemas.microsoft.com/office/powerpoint/2010/main" val="36514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26</a:t>
            </a:fld>
            <a:endParaRPr lang="es-CO"/>
          </a:p>
        </p:txBody>
      </p:sp>
    </p:spTree>
    <p:extLst>
      <p:ext uri="{BB962C8B-B14F-4D97-AF65-F5344CB8AC3E}">
        <p14:creationId xmlns:p14="http://schemas.microsoft.com/office/powerpoint/2010/main" val="212075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35</a:t>
            </a:fld>
            <a:endParaRPr lang="es-CO"/>
          </a:p>
        </p:txBody>
      </p:sp>
    </p:spTree>
    <p:extLst>
      <p:ext uri="{BB962C8B-B14F-4D97-AF65-F5344CB8AC3E}">
        <p14:creationId xmlns:p14="http://schemas.microsoft.com/office/powerpoint/2010/main" val="157411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36</a:t>
            </a:fld>
            <a:endParaRPr lang="es-CO"/>
          </a:p>
        </p:txBody>
      </p:sp>
    </p:spTree>
    <p:extLst>
      <p:ext uri="{BB962C8B-B14F-4D97-AF65-F5344CB8AC3E}">
        <p14:creationId xmlns:p14="http://schemas.microsoft.com/office/powerpoint/2010/main" val="93619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37</a:t>
            </a:fld>
            <a:endParaRPr lang="es-CO"/>
          </a:p>
        </p:txBody>
      </p:sp>
    </p:spTree>
    <p:extLst>
      <p:ext uri="{BB962C8B-B14F-4D97-AF65-F5344CB8AC3E}">
        <p14:creationId xmlns:p14="http://schemas.microsoft.com/office/powerpoint/2010/main" val="60119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38</a:t>
            </a:fld>
            <a:endParaRPr lang="es-CO"/>
          </a:p>
        </p:txBody>
      </p:sp>
    </p:spTree>
    <p:extLst>
      <p:ext uri="{BB962C8B-B14F-4D97-AF65-F5344CB8AC3E}">
        <p14:creationId xmlns:p14="http://schemas.microsoft.com/office/powerpoint/2010/main" val="90598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39</a:t>
            </a:fld>
            <a:endParaRPr lang="es-CO"/>
          </a:p>
        </p:txBody>
      </p:sp>
    </p:spTree>
    <p:extLst>
      <p:ext uri="{BB962C8B-B14F-4D97-AF65-F5344CB8AC3E}">
        <p14:creationId xmlns:p14="http://schemas.microsoft.com/office/powerpoint/2010/main" val="3836607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40</a:t>
            </a:fld>
            <a:endParaRPr lang="es-CO"/>
          </a:p>
        </p:txBody>
      </p:sp>
    </p:spTree>
    <p:extLst>
      <p:ext uri="{BB962C8B-B14F-4D97-AF65-F5344CB8AC3E}">
        <p14:creationId xmlns:p14="http://schemas.microsoft.com/office/powerpoint/2010/main" val="225304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41</a:t>
            </a:fld>
            <a:endParaRPr lang="es-CO"/>
          </a:p>
        </p:txBody>
      </p:sp>
    </p:spTree>
    <p:extLst>
      <p:ext uri="{BB962C8B-B14F-4D97-AF65-F5344CB8AC3E}">
        <p14:creationId xmlns:p14="http://schemas.microsoft.com/office/powerpoint/2010/main" val="73284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42</a:t>
            </a:fld>
            <a:endParaRPr lang="es-CO"/>
          </a:p>
        </p:txBody>
      </p:sp>
    </p:spTree>
    <p:extLst>
      <p:ext uri="{BB962C8B-B14F-4D97-AF65-F5344CB8AC3E}">
        <p14:creationId xmlns:p14="http://schemas.microsoft.com/office/powerpoint/2010/main" val="155697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25/04/2025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951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78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322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25/04/2025</a:t>
            </a:fld>
            <a:endParaRPr lang="es-CO"/>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s-CO"/>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79721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25/04/2025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43515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25/04/2025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299049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25/04/2025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98378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25/04/2025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418808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dondear rectángulo de esquina diagonal 6"/>
          <p:cNvSpPr/>
          <p:nvPr userDrawn="1"/>
        </p:nvSpPr>
        <p:spPr>
          <a:xfrm>
            <a:off x="0" y="0"/>
            <a:ext cx="9135784" cy="5297714"/>
          </a:xfrm>
          <a:prstGeom prst="round2DiagRect">
            <a:avLst>
              <a:gd name="adj1" fmla="val 977"/>
              <a:gd name="adj2" fmla="val 0"/>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76384"/>
          <a:stretch/>
        </p:blipFill>
        <p:spPr>
          <a:xfrm rot="5400000">
            <a:off x="793440" y="-793441"/>
            <a:ext cx="1146629" cy="2733511"/>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2007"/>
            <a:ext cx="9637434" cy="5421057"/>
          </a:xfrm>
          <a:prstGeom prst="rect">
            <a:avLst/>
          </a:prstGeom>
        </p:spPr>
      </p:pic>
    </p:spTree>
    <p:extLst>
      <p:ext uri="{BB962C8B-B14F-4D97-AF65-F5344CB8AC3E}">
        <p14:creationId xmlns:p14="http://schemas.microsoft.com/office/powerpoint/2010/main" val="35530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10304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sp>
        <p:nvSpPr>
          <p:cNvPr id="4" name="Paralelogramo 3"/>
          <p:cNvSpPr/>
          <p:nvPr userDrawn="1"/>
        </p:nvSpPr>
        <p:spPr>
          <a:xfrm>
            <a:off x="441436" y="161716"/>
            <a:ext cx="7181849" cy="500007"/>
          </a:xfrm>
          <a:prstGeom prst="parallelogram">
            <a:avLst>
              <a:gd name="adj" fmla="val 695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Tree>
    <p:extLst>
      <p:ext uri="{BB962C8B-B14F-4D97-AF65-F5344CB8AC3E}">
        <p14:creationId xmlns:p14="http://schemas.microsoft.com/office/powerpoint/2010/main" val="208601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6863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1100" y="3571875"/>
            <a:ext cx="342900" cy="157162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0321" y="4379053"/>
            <a:ext cx="2102229" cy="764447"/>
          </a:xfrm>
          <a:prstGeom prst="rect">
            <a:avLst/>
          </a:prstGeom>
        </p:spPr>
      </p:pic>
      <p:pic>
        <p:nvPicPr>
          <p:cNvPr id="10" name="Marcador de contenido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2157166" y="2157166"/>
            <a:ext cx="4949797" cy="635465"/>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381287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Marcador de contenido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8035"/>
            <a:ext cx="4949797" cy="635465"/>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662" y="1"/>
            <a:ext cx="851338" cy="542980"/>
          </a:xfrm>
          <a:prstGeom prst="rect">
            <a:avLst/>
          </a:prstGeom>
        </p:spPr>
      </p:pic>
    </p:spTree>
    <p:extLst>
      <p:ext uri="{BB962C8B-B14F-4D97-AF65-F5344CB8AC3E}">
        <p14:creationId xmlns:p14="http://schemas.microsoft.com/office/powerpoint/2010/main" val="118156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2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9"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8614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6" r:id="rId5"/>
    <p:sldLayoutId id="2147483675" r:id="rId6"/>
    <p:sldLayoutId id="214748366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902" y="739044"/>
            <a:ext cx="7067129" cy="1421928"/>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Comité Institucional de Coordinación </a:t>
            </a:r>
            <a:r>
              <a:rPr lang="es-MX" sz="2400" b="1" dirty="0" smtClean="0">
                <a:solidFill>
                  <a:schemeClr val="bg1"/>
                </a:solidFill>
                <a:latin typeface="Arial Black" panose="020B0A04020102020204" pitchFamily="34" charset="0"/>
                <a:ea typeface="+mj-ea"/>
                <a:cs typeface="+mj-cs"/>
              </a:rPr>
              <a:t>de Control Interno </a:t>
            </a:r>
          </a:p>
          <a:p>
            <a:pPr algn="ctr">
              <a:lnSpc>
                <a:spcPct val="90000"/>
              </a:lnSpc>
              <a:spcBef>
                <a:spcPct val="0"/>
              </a:spcBef>
            </a:pPr>
            <a:endParaRPr lang="es-MX" sz="2400" b="1" dirty="0" smtClean="0">
              <a:solidFill>
                <a:schemeClr val="bg1"/>
              </a:solidFill>
              <a:latin typeface="Arial Black" panose="020B0A04020102020204" pitchFamily="34" charset="0"/>
              <a:ea typeface="+mj-ea"/>
              <a:cs typeface="+mj-cs"/>
            </a:endParaRPr>
          </a:p>
          <a:p>
            <a:pPr algn="ctr">
              <a:lnSpc>
                <a:spcPct val="90000"/>
              </a:lnSpc>
              <a:spcBef>
                <a:spcPct val="0"/>
              </a:spcBef>
            </a:pPr>
            <a:r>
              <a:rPr lang="es-MX" sz="2400" b="1" dirty="0" smtClean="0">
                <a:solidFill>
                  <a:schemeClr val="bg1"/>
                </a:solidFill>
                <a:latin typeface="Arial Black" panose="020B0A04020102020204" pitchFamily="34" charset="0"/>
                <a:ea typeface="+mj-ea"/>
                <a:cs typeface="+mj-cs"/>
              </a:rPr>
              <a:t>CICCI No.1 </a:t>
            </a:r>
            <a:endParaRPr lang="es-CO" sz="2400" b="1" dirty="0">
              <a:solidFill>
                <a:schemeClr val="bg1"/>
              </a:solidFill>
              <a:latin typeface="Arial Black" panose="020B0A04020102020204" pitchFamily="34" charset="0"/>
              <a:ea typeface="+mj-ea"/>
              <a:cs typeface="+mj-cs"/>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776" y="3123594"/>
            <a:ext cx="2435568" cy="785751"/>
          </a:xfrm>
          <a:prstGeom prst="rect">
            <a:avLst/>
          </a:prstGeom>
        </p:spPr>
      </p:pic>
      <p:sp>
        <p:nvSpPr>
          <p:cNvPr id="4" name="CuadroTexto 3"/>
          <p:cNvSpPr txBox="1"/>
          <p:nvPr/>
        </p:nvSpPr>
        <p:spPr>
          <a:xfrm>
            <a:off x="885377" y="2623888"/>
            <a:ext cx="6756177" cy="369332"/>
          </a:xfrm>
          <a:prstGeom prst="rect">
            <a:avLst/>
          </a:prstGeom>
          <a:noFill/>
        </p:spPr>
        <p:txBody>
          <a:bodyPr wrap="square" rtlCol="0">
            <a:spAutoFit/>
          </a:bodyPr>
          <a:lstStyle/>
          <a:p>
            <a:pPr algn="ctr">
              <a:lnSpc>
                <a:spcPct val="90000"/>
              </a:lnSpc>
              <a:spcBef>
                <a:spcPct val="0"/>
              </a:spcBef>
            </a:pPr>
            <a:r>
              <a:rPr lang="es-MX" sz="2000" b="1" dirty="0" smtClean="0">
                <a:solidFill>
                  <a:schemeClr val="bg1"/>
                </a:solidFill>
                <a:latin typeface="Arial Black" panose="020B0A04020102020204" pitchFamily="34" charset="0"/>
                <a:ea typeface="+mj-ea"/>
                <a:cs typeface="+mj-cs"/>
              </a:rPr>
              <a:t>Febrero 24 de 2025</a:t>
            </a:r>
            <a:endParaRPr lang="es-CO" sz="2000" b="1" dirty="0">
              <a:solidFill>
                <a:schemeClr val="bg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73132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718294" cy="72345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40328" y="159324"/>
            <a:ext cx="4885853" cy="40551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rPr>
              <a:t>2.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6551875" y="243324"/>
            <a:ext cx="2442978" cy="4801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iv. Seguimiento </a:t>
            </a:r>
            <a:r>
              <a:rPr lang="es-CO" sz="1400" b="1" dirty="0">
                <a:solidFill>
                  <a:schemeClr val="accent6">
                    <a:lumMod val="50000"/>
                  </a:schemeClr>
                </a:solidFill>
                <a:latin typeface="Arial" panose="020B0604020202020204" pitchFamily="34" charset="0"/>
                <a:cs typeface="Arial" panose="020B0604020202020204" pitchFamily="34" charset="0"/>
              </a:rPr>
              <a:t>al mapa de riesgos de corrupción. </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266650152"/>
              </p:ext>
            </p:extLst>
          </p:nvPr>
        </p:nvGraphicFramePr>
        <p:xfrm>
          <a:off x="637308" y="1600206"/>
          <a:ext cx="7855527" cy="2894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294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00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49853" y="207254"/>
            <a:ext cx="4885853" cy="40551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rPr>
              <a:t>2.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6551875" y="243324"/>
            <a:ext cx="2442978" cy="4801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iv. Seguimiento </a:t>
            </a:r>
            <a:r>
              <a:rPr lang="es-CO" sz="1400" b="1" dirty="0">
                <a:solidFill>
                  <a:schemeClr val="accent6">
                    <a:lumMod val="50000"/>
                  </a:schemeClr>
                </a:solidFill>
                <a:latin typeface="Arial" panose="020B0604020202020204" pitchFamily="34" charset="0"/>
                <a:cs typeface="Arial" panose="020B0604020202020204" pitchFamily="34" charset="0"/>
              </a:rPr>
              <a:t>al mapa de riesgos de corrupción. </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667235" y="1101801"/>
            <a:ext cx="7790965" cy="3202415"/>
          </a:xfrm>
          <a:prstGeom prst="rect">
            <a:avLst/>
          </a:prstGeom>
        </p:spPr>
        <p:txBody>
          <a:bodyPr wrap="square">
            <a:spAutoFit/>
          </a:bodyPr>
          <a:lstStyle/>
          <a:p>
            <a:pPr algn="just">
              <a:lnSpc>
                <a:spcPct val="115000"/>
              </a:lnSpc>
              <a:spcAft>
                <a:spcPts val="0"/>
              </a:spcAft>
            </a:pPr>
            <a:r>
              <a:rPr lang="es-CO" sz="1200" b="1" dirty="0" smtClean="0">
                <a:latin typeface="Arial" panose="020B0604020202020204" pitchFamily="34" charset="0"/>
                <a:ea typeface="Calibri" panose="020F0502020204030204" pitchFamily="34" charset="0"/>
                <a:cs typeface="Times New Roman" panose="02020603050405020304" pitchFamily="18" charset="0"/>
              </a:rPr>
              <a:t>Oportunidades de mejora:</a:t>
            </a:r>
          </a:p>
          <a:p>
            <a:pPr algn="just">
              <a:lnSpc>
                <a:spcPct val="115000"/>
              </a:lnSpc>
              <a:spcAft>
                <a:spcPts val="0"/>
              </a:spcAft>
            </a:pPr>
            <a:endParaRPr lang="es-CO"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CO" sz="1200" dirty="0" smtClean="0">
                <a:latin typeface="Arial" panose="020B0604020202020204" pitchFamily="34" charset="0"/>
                <a:ea typeface="Calibri" panose="020F0502020204030204" pitchFamily="34" charset="0"/>
                <a:cs typeface="Arial" panose="020B0604020202020204" pitchFamily="34" charset="0"/>
              </a:rPr>
              <a:t>1. Persiste </a:t>
            </a:r>
            <a:r>
              <a:rPr lang="es-CO" sz="1200" dirty="0">
                <a:latin typeface="Arial" panose="020B0604020202020204" pitchFamily="34" charset="0"/>
                <a:ea typeface="Calibri" panose="020F0502020204030204" pitchFamily="34" charset="0"/>
                <a:cs typeface="Arial" panose="020B0604020202020204" pitchFamily="34" charset="0"/>
              </a:rPr>
              <a:t>la necesidad de que el Instituto pueda acceder a un software para el manejo de los riesgos, teniendo en cuenta que a la fecha se realiza el consolidado de la información de forma manual, siendo latente la posibilidad de errores y la </a:t>
            </a:r>
            <a:r>
              <a:rPr lang="es-CO" sz="1200" dirty="0" smtClean="0">
                <a:latin typeface="Arial" panose="020B0604020202020204" pitchFamily="34" charset="0"/>
                <a:ea typeface="Calibri" panose="020F0502020204030204" pitchFamily="34" charset="0"/>
                <a:cs typeface="Arial" panose="020B0604020202020204" pitchFamily="34" charset="0"/>
              </a:rPr>
              <a:t>inoportunidad </a:t>
            </a:r>
            <a:r>
              <a:rPr lang="es-CO" sz="1200" dirty="0">
                <a:latin typeface="Arial" panose="020B0604020202020204" pitchFamily="34" charset="0"/>
                <a:ea typeface="Calibri" panose="020F0502020204030204" pitchFamily="34" charset="0"/>
                <a:cs typeface="Arial" panose="020B0604020202020204" pitchFamily="34" charset="0"/>
              </a:rPr>
              <a:t>de los reportes</a:t>
            </a:r>
            <a:r>
              <a:rPr lang="es-CO" sz="1200" dirty="0" smtClean="0">
                <a:latin typeface="Arial" panose="020B0604020202020204" pitchFamily="34" charset="0"/>
                <a:ea typeface="Calibri" panose="020F0502020204030204" pitchFamily="34" charset="0"/>
                <a:cs typeface="Arial" panose="020B0604020202020204" pitchFamily="34" charset="0"/>
              </a:rPr>
              <a:t>.</a:t>
            </a:r>
            <a:r>
              <a:rPr lang="es-CO" sz="1200" dirty="0">
                <a:latin typeface="Arial" panose="020B0604020202020204" pitchFamily="34" charset="0"/>
                <a:ea typeface="Calibri" panose="020F0502020204030204" pitchFamily="34" charset="0"/>
                <a:cs typeface="Arial" panose="020B0604020202020204" pitchFamily="34" charset="0"/>
              </a:rPr>
              <a:t> </a:t>
            </a:r>
            <a:endParaRPr lang="es-CO" sz="12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CO"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CO" sz="1200" dirty="0" smtClean="0">
                <a:latin typeface="Arial" panose="020B0604020202020204" pitchFamily="34" charset="0"/>
                <a:ea typeface="Calibri" panose="020F0502020204030204" pitchFamily="34" charset="0"/>
                <a:cs typeface="Arial" panose="020B0604020202020204" pitchFamily="34" charset="0"/>
              </a:rPr>
              <a:t>2</a:t>
            </a:r>
            <a:r>
              <a:rPr lang="es-CO" sz="1200" dirty="0">
                <a:latin typeface="Arial" panose="020B0604020202020204" pitchFamily="34" charset="0"/>
                <a:ea typeface="Calibri" panose="020F0502020204030204" pitchFamily="34" charset="0"/>
                <a:cs typeface="Arial" panose="020B0604020202020204" pitchFamily="34" charset="0"/>
              </a:rPr>
              <a:t>. Los procesos de Investigación, Recreación y Actividad Física, no tienen identificados riesgos de corrupción, invitándose nuevamente a dichos procesos bajo la asesoría de la Oficina Asesora de Planeación a validar la conveniencia de realizar la incorporación de esta tipología de riesgos en sus procesos, máxime tratándose de procesos misionales </a:t>
            </a:r>
            <a:r>
              <a:rPr lang="es-CO" sz="1200" dirty="0" smtClean="0">
                <a:latin typeface="Arial" panose="020B0604020202020204" pitchFamily="34" charset="0"/>
                <a:ea typeface="Calibri" panose="020F0502020204030204" pitchFamily="34" charset="0"/>
                <a:cs typeface="Arial" panose="020B0604020202020204" pitchFamily="34" charset="0"/>
              </a:rPr>
              <a:t>del Instituto </a:t>
            </a:r>
            <a:r>
              <a:rPr lang="es-CO" sz="1200" dirty="0">
                <a:latin typeface="Arial" panose="020B0604020202020204" pitchFamily="34" charset="0"/>
                <a:ea typeface="Calibri" panose="020F0502020204030204" pitchFamily="34" charset="0"/>
                <a:cs typeface="Arial" panose="020B0604020202020204" pitchFamily="34" charset="0"/>
              </a:rPr>
              <a:t>encargados de cumplir la misión y visión.  </a:t>
            </a:r>
            <a:endParaRPr lang="es-CO" sz="12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CO" sz="1200" dirty="0">
              <a:latin typeface="Arial" panose="020B0604020202020204" pitchFamily="34" charset="0"/>
              <a:ea typeface="Calibri" panose="020F0502020204030204" pitchFamily="34" charset="0"/>
              <a:cs typeface="Arial" panose="020B0604020202020204" pitchFamily="34" charset="0"/>
            </a:endParaRPr>
          </a:p>
          <a:p>
            <a:pPr algn="just"/>
            <a:r>
              <a:rPr lang="es-CO" sz="1200" dirty="0">
                <a:latin typeface="Arial" panose="020B0604020202020204" pitchFamily="34" charset="0"/>
                <a:ea typeface="Calibri" panose="020F0502020204030204" pitchFamily="34" charset="0"/>
                <a:cs typeface="Arial" panose="020B0604020202020204" pitchFamily="34" charset="0"/>
              </a:rPr>
              <a:t>3. Se exhorta a la Oficina Asesora de Planeación, como segunda línea de defensa a continuar realizando asesoría para establecer una adecuada descripción de los riesgos de corrupción y de los controles establecidos en los diferentes procesos del SGC en consonancia con la Guía Riesgos de Gestión, Corrupción y Seguridad Digital, Versión </a:t>
            </a:r>
            <a:r>
              <a:rPr lang="es-CO" sz="1200" dirty="0" smtClean="0">
                <a:latin typeface="Arial" panose="020B0604020202020204" pitchFamily="34" charset="0"/>
                <a:ea typeface="Calibri" panose="020F0502020204030204" pitchFamily="34" charset="0"/>
                <a:cs typeface="Arial" panose="020B0604020202020204" pitchFamily="34" charset="0"/>
              </a:rPr>
              <a:t>4.</a:t>
            </a:r>
          </a:p>
        </p:txBody>
      </p:sp>
    </p:spTree>
    <p:extLst>
      <p:ext uri="{BB962C8B-B14F-4D97-AF65-F5344CB8AC3E}">
        <p14:creationId xmlns:p14="http://schemas.microsoft.com/office/powerpoint/2010/main" val="3818974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00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49853" y="207254"/>
            <a:ext cx="4885853" cy="405516"/>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rPr>
              <a:t>2.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6551875" y="243324"/>
            <a:ext cx="2442978" cy="4801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iv. Seguimiento </a:t>
            </a:r>
            <a:r>
              <a:rPr lang="es-CO" sz="1400" b="1" dirty="0">
                <a:solidFill>
                  <a:schemeClr val="accent6">
                    <a:lumMod val="50000"/>
                  </a:schemeClr>
                </a:solidFill>
                <a:latin typeface="Arial" panose="020B0604020202020204" pitchFamily="34" charset="0"/>
                <a:cs typeface="Arial" panose="020B0604020202020204" pitchFamily="34" charset="0"/>
              </a:rPr>
              <a:t>al mapa de riesgos de corrupción. </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662472" y="1117861"/>
            <a:ext cx="7738577" cy="2892330"/>
          </a:xfrm>
          <a:prstGeom prst="rect">
            <a:avLst/>
          </a:prstGeom>
        </p:spPr>
        <p:txBody>
          <a:bodyPr wrap="square">
            <a:spAutoFit/>
          </a:bodyPr>
          <a:lstStyle/>
          <a:p>
            <a:pPr algn="just">
              <a:lnSpc>
                <a:spcPct val="115000"/>
              </a:lnSpc>
              <a:spcAft>
                <a:spcPts val="0"/>
              </a:spcAft>
            </a:pPr>
            <a:r>
              <a:rPr lang="es-CO" sz="1200" b="1" dirty="0" smtClean="0">
                <a:latin typeface="Arial" panose="020B0604020202020204" pitchFamily="34" charset="0"/>
                <a:ea typeface="Calibri" panose="020F0502020204030204" pitchFamily="34" charset="0"/>
                <a:cs typeface="Times New Roman" panose="02020603050405020304" pitchFamily="18" charset="0"/>
              </a:rPr>
              <a:t>Oportunidades de mejora:</a:t>
            </a:r>
          </a:p>
          <a:p>
            <a:pPr algn="just">
              <a:lnSpc>
                <a:spcPct val="115000"/>
              </a:lnSpc>
              <a:spcAft>
                <a:spcPts val="0"/>
              </a:spcAft>
            </a:pPr>
            <a:endParaRPr lang="es-CO" sz="105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s-CO" sz="9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s-CO" sz="1200" dirty="0" smtClean="0">
                <a:latin typeface="Arial" panose="020B0604020202020204" pitchFamily="34" charset="0"/>
                <a:cs typeface="Arial" panose="020B0604020202020204" pitchFamily="34" charset="0"/>
              </a:rPr>
              <a:t>4</a:t>
            </a:r>
            <a:r>
              <a:rPr lang="es-CO" sz="1200" dirty="0">
                <a:latin typeface="Arial" panose="020B0604020202020204" pitchFamily="34" charset="0"/>
                <a:cs typeface="Arial" panose="020B0604020202020204" pitchFamily="34" charset="0"/>
              </a:rPr>
              <a:t>. Para el caso de las evidencias de la ejecución del control, en algunos procesos (13 de 18) al validar la carpeta de evidencias la misma se encuentran sin información, de donde se observa el no cumplimiento a lo establecido en el Instructivo Identificación, Valoración y Seguimiento a Riesgos, Código: I-MC-03, V2 del 27/12/2024</a:t>
            </a:r>
            <a:r>
              <a:rPr lang="es-CO" sz="1200" dirty="0" smtClean="0">
                <a:latin typeface="Arial" panose="020B0604020202020204" pitchFamily="34" charset="0"/>
                <a:cs typeface="Arial" panose="020B0604020202020204" pitchFamily="34" charset="0"/>
              </a:rPr>
              <a:t>.</a:t>
            </a:r>
            <a:r>
              <a:rPr lang="es-CO" sz="1200" dirty="0">
                <a:latin typeface="Arial" panose="020B0604020202020204" pitchFamily="34" charset="0"/>
                <a:cs typeface="Arial" panose="020B0604020202020204" pitchFamily="34" charset="0"/>
              </a:rPr>
              <a:t> </a:t>
            </a:r>
            <a:endParaRPr lang="es-CO" sz="1200" dirty="0" smtClean="0">
              <a:latin typeface="Arial" panose="020B0604020202020204" pitchFamily="34" charset="0"/>
              <a:cs typeface="Arial" panose="020B0604020202020204" pitchFamily="34" charset="0"/>
            </a:endParaRPr>
          </a:p>
          <a:p>
            <a:pPr algn="just"/>
            <a:endParaRPr lang="es-CO" sz="1200" dirty="0">
              <a:latin typeface="Arial" panose="020B0604020202020204" pitchFamily="34" charset="0"/>
              <a:cs typeface="Arial" panose="020B0604020202020204" pitchFamily="34" charset="0"/>
            </a:endParaRPr>
          </a:p>
          <a:p>
            <a:pPr algn="just"/>
            <a:r>
              <a:rPr lang="es-CO" sz="1200" dirty="0">
                <a:latin typeface="Arial" panose="020B0604020202020204" pitchFamily="34" charset="0"/>
                <a:cs typeface="Arial" panose="020B0604020202020204" pitchFamily="34" charset="0"/>
              </a:rPr>
              <a:t>5. En relación con la oportunidad del seguimiento, monitoreo y revisión de riesgos, se viene presentando en algunos procesos inoportunidad en los </a:t>
            </a:r>
            <a:r>
              <a:rPr lang="es-CO" sz="1200" dirty="0" smtClean="0">
                <a:latin typeface="Arial" panose="020B0604020202020204" pitchFamily="34" charset="0"/>
                <a:cs typeface="Arial" panose="020B0604020202020204" pitchFamily="34" charset="0"/>
              </a:rPr>
              <a:t>reportes.</a:t>
            </a:r>
          </a:p>
          <a:p>
            <a:pPr algn="just"/>
            <a:endParaRPr lang="es-CO" sz="1200" dirty="0" smtClean="0">
              <a:latin typeface="Arial" panose="020B0604020202020204" pitchFamily="34" charset="0"/>
              <a:cs typeface="Arial" panose="020B0604020202020204" pitchFamily="34" charset="0"/>
            </a:endParaRPr>
          </a:p>
          <a:p>
            <a:pPr algn="just"/>
            <a:r>
              <a:rPr lang="es-CO" sz="1200" dirty="0" smtClean="0">
                <a:latin typeface="Arial" panose="020B0604020202020204" pitchFamily="34" charset="0"/>
                <a:cs typeface="Arial" panose="020B0604020202020204" pitchFamily="34" charset="0"/>
              </a:rPr>
              <a:t>6. Por </a:t>
            </a:r>
            <a:r>
              <a:rPr lang="es-CO" sz="1200" dirty="0">
                <a:latin typeface="Arial" panose="020B0604020202020204" pitchFamily="34" charset="0"/>
                <a:cs typeface="Arial" panose="020B0604020202020204" pitchFamily="34" charset="0"/>
              </a:rPr>
              <a:t>parte de la Oficina Asesora de Planeación, debe Informar, Comunicar, Divulgar y Socializar en todo el Instituto el Instructivo Identificación, Valoración Y Seguimiento A Riesgos. Código: I-MC-03, Versión: 02, Aprobación: 27/12/2024, buscando la forma de que el mismos sea interiorizado por todos los servidores </a:t>
            </a:r>
            <a:r>
              <a:rPr lang="es-CO" sz="1200" dirty="0" smtClean="0">
                <a:latin typeface="Arial" panose="020B0604020202020204" pitchFamily="34" charset="0"/>
                <a:cs typeface="Arial" panose="020B0604020202020204" pitchFamily="34" charset="0"/>
              </a:rPr>
              <a:t>públicos.</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42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257677" cy="70289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endParaRPr lang="es-MX" sz="2000" b="1" dirty="0">
              <a:solidFill>
                <a:schemeClr val="bg1"/>
              </a:solidFill>
              <a:latin typeface="Arial Black" panose="020B0A04020102020204" pitchFamily="34" charset="0"/>
            </a:endParaRPr>
          </a:p>
        </p:txBody>
      </p:sp>
      <p:sp>
        <p:nvSpPr>
          <p:cNvPr id="3" name="Rectángulo 2"/>
          <p:cNvSpPr/>
          <p:nvPr/>
        </p:nvSpPr>
        <p:spPr>
          <a:xfrm>
            <a:off x="704118" y="1342529"/>
            <a:ext cx="1154256" cy="276999"/>
          </a:xfrm>
          <a:prstGeom prst="rect">
            <a:avLst/>
          </a:prstGeom>
        </p:spPr>
        <p:txBody>
          <a:bodyPr wrap="square">
            <a:spAutoFit/>
          </a:bodyPr>
          <a:lstStyle/>
          <a:p>
            <a:pPr algn="just">
              <a:spcAft>
                <a:spcPts val="0"/>
              </a:spcAft>
            </a:pPr>
            <a:r>
              <a:rPr lang="es-CO" sz="1200" b="1" dirty="0" smtClean="0">
                <a:effectLst/>
                <a:latin typeface="Arial" panose="020B0604020202020204" pitchFamily="34" charset="0"/>
                <a:ea typeface="Calibri" panose="020F0502020204030204" pitchFamily="34" charset="0"/>
                <a:cs typeface="Arial" panose="020B0604020202020204" pitchFamily="34" charset="0"/>
              </a:rPr>
              <a:t>Parámetros:</a:t>
            </a:r>
            <a:endParaRPr lang="es-CO" sz="12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41308706"/>
              </p:ext>
            </p:extLst>
          </p:nvPr>
        </p:nvGraphicFramePr>
        <p:xfrm>
          <a:off x="504825" y="2144021"/>
          <a:ext cx="8153899" cy="2307692"/>
        </p:xfrm>
        <a:graphic>
          <a:graphicData uri="http://schemas.openxmlformats.org/drawingml/2006/table">
            <a:tbl>
              <a:tblPr firstRow="1" bandRow="1">
                <a:tableStyleId>{93296810-A885-4BE3-A3E7-6D5BEEA58F35}</a:tableStyleId>
              </a:tblPr>
              <a:tblGrid>
                <a:gridCol w="1902458">
                  <a:extLst>
                    <a:ext uri="{9D8B030D-6E8A-4147-A177-3AD203B41FA5}">
                      <a16:colId xmlns:a16="http://schemas.microsoft.com/office/drawing/2014/main" val="834779639"/>
                    </a:ext>
                  </a:extLst>
                </a:gridCol>
                <a:gridCol w="6251441">
                  <a:extLst>
                    <a:ext uri="{9D8B030D-6E8A-4147-A177-3AD203B41FA5}">
                      <a16:colId xmlns:a16="http://schemas.microsoft.com/office/drawing/2014/main" val="2114873498"/>
                    </a:ext>
                  </a:extLst>
                </a:gridCol>
              </a:tblGrid>
              <a:tr h="496610">
                <a:tc>
                  <a:txBody>
                    <a:bodyPr/>
                    <a:lstStyle/>
                    <a:p>
                      <a:pPr algn="just"/>
                      <a:r>
                        <a:rPr lang="es-CO" sz="1050" b="0" kern="1200" dirty="0" smtClean="0">
                          <a:solidFill>
                            <a:schemeClr val="tx1"/>
                          </a:solidFill>
                          <a:effectLst/>
                          <a:latin typeface="Arial" panose="020B0604020202020204" pitchFamily="34" charset="0"/>
                          <a:cs typeface="Arial" panose="020B0604020202020204" pitchFamily="34" charset="0"/>
                        </a:rPr>
                        <a:t>Cumplimiento plan de acción de la dependencia:</a:t>
                      </a:r>
                      <a:endParaRPr lang="es-CO" sz="1050" b="0" kern="1200" dirty="0">
                        <a:solidFill>
                          <a:schemeClr val="tx1"/>
                        </a:solidFill>
                        <a:effectLst/>
                        <a:latin typeface="Arial" panose="020B0604020202020204" pitchFamily="34" charset="0"/>
                        <a:ea typeface="+mn-ea"/>
                        <a:cs typeface="Arial" panose="020B0604020202020204" pitchFamily="34" charset="0"/>
                      </a:endParaRPr>
                    </a:p>
                  </a:txBody>
                  <a:tcPr anchor="ctr">
                    <a:solidFill>
                      <a:schemeClr val="accent6">
                        <a:lumMod val="40000"/>
                        <a:lumOff val="60000"/>
                      </a:schemeClr>
                    </a:solidFill>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MX" sz="1050" b="0" kern="1200" dirty="0" smtClean="0">
                          <a:solidFill>
                            <a:schemeClr val="tx1"/>
                          </a:solidFill>
                          <a:effectLst/>
                          <a:latin typeface="Arial" panose="020B0604020202020204" pitchFamily="34" charset="0"/>
                          <a:cs typeface="Arial" panose="020B0604020202020204" pitchFamily="34" charset="0"/>
                        </a:rPr>
                        <a:t>Se tomará el valor registrado en las columnas consolidado y resultado vigencia, indicado en el Plan de Acción Anual-Operativo, código F-PO-05, Versión 8. </a:t>
                      </a:r>
                      <a:endParaRPr lang="es-CO" sz="1050" b="0" kern="1200" dirty="0" smtClean="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294814226"/>
                  </a:ext>
                </a:extLst>
              </a:tr>
              <a:tr h="437542">
                <a:tc>
                  <a:txBody>
                    <a:bodyPr/>
                    <a:lstStyle/>
                    <a:p>
                      <a:pPr algn="just"/>
                      <a:r>
                        <a:rPr lang="es-CO" sz="1050" b="0" kern="1200" dirty="0" smtClean="0">
                          <a:solidFill>
                            <a:schemeClr val="tx1"/>
                          </a:solidFill>
                          <a:effectLst/>
                          <a:latin typeface="Arial" panose="020B0604020202020204" pitchFamily="34" charset="0"/>
                          <a:cs typeface="Arial" panose="020B0604020202020204" pitchFamily="34" charset="0"/>
                        </a:rPr>
                        <a:t>Cumplimiento Planes de Mejoramiento: </a:t>
                      </a:r>
                    </a:p>
                  </a:txBody>
                  <a:tcPr anchor="ctr">
                    <a:solidFill>
                      <a:schemeClr val="accent6">
                        <a:lumMod val="40000"/>
                        <a:lumOff val="60000"/>
                      </a:schemeClr>
                    </a:solidFill>
                  </a:tcPr>
                </a:tc>
                <a:tc>
                  <a:txBody>
                    <a:bodyPr/>
                    <a:lstStyle/>
                    <a:p>
                      <a:pPr algn="just"/>
                      <a:r>
                        <a:rPr lang="es-CO" sz="1050" b="0" kern="1200" dirty="0" smtClean="0">
                          <a:solidFill>
                            <a:schemeClr val="tx1"/>
                          </a:solidFill>
                          <a:effectLst/>
                          <a:latin typeface="Arial" panose="020B0604020202020204" pitchFamily="34" charset="0"/>
                          <a:cs typeface="Arial" panose="020B0604020202020204" pitchFamily="34" charset="0"/>
                        </a:rPr>
                        <a:t>- Planes de mejoramiento de Entes externos de Control</a:t>
                      </a:r>
                    </a:p>
                    <a:p>
                      <a:pPr algn="just"/>
                      <a:r>
                        <a:rPr lang="es-CO" sz="1050" b="0" kern="1200" dirty="0" smtClean="0">
                          <a:solidFill>
                            <a:schemeClr val="tx1"/>
                          </a:solidFill>
                          <a:effectLst/>
                          <a:latin typeface="Arial" panose="020B0604020202020204" pitchFamily="34" charset="0"/>
                          <a:cs typeface="Arial" panose="020B0604020202020204" pitchFamily="34" charset="0"/>
                        </a:rPr>
                        <a:t>- Plan de Mejoramiento Institucional</a:t>
                      </a:r>
                      <a:endParaRPr lang="es-CO" sz="1050" b="0" dirty="0" smtClean="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46924008"/>
                  </a:ext>
                </a:extLst>
              </a:tr>
              <a:tr h="569902">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tx1"/>
                          </a:solidFill>
                          <a:effectLst/>
                          <a:latin typeface="Arial" panose="020B0604020202020204" pitchFamily="34" charset="0"/>
                          <a:cs typeface="Arial" panose="020B0604020202020204" pitchFamily="34" charset="0"/>
                        </a:rPr>
                        <a:t>Cumplimiento en atención al usuario y partes interesadas:</a:t>
                      </a:r>
                      <a:endParaRPr lang="es-CO" sz="1050" b="0" kern="1200" dirty="0">
                        <a:solidFill>
                          <a:schemeClr val="tx1"/>
                        </a:solidFill>
                        <a:effectLst/>
                        <a:latin typeface="Arial" panose="020B0604020202020204" pitchFamily="34" charset="0"/>
                        <a:ea typeface="+mn-ea"/>
                        <a:cs typeface="Arial" panose="020B0604020202020204" pitchFamily="34" charset="0"/>
                      </a:endParaRPr>
                    </a:p>
                  </a:txBody>
                  <a:tcPr anchor="ctr">
                    <a:solidFill>
                      <a:schemeClr val="accent6">
                        <a:lumMod val="40000"/>
                        <a:lumOff val="60000"/>
                      </a:schemeClr>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tx1"/>
                          </a:solidFill>
                          <a:effectLst/>
                          <a:latin typeface="Arial" panose="020B0604020202020204" pitchFamily="34" charset="0"/>
                          <a:cs typeface="Arial" panose="020B0604020202020204" pitchFamily="34" charset="0"/>
                        </a:rPr>
                        <a:t>Se realiza a partir de los Informe de seguimiento a la atención, trámite y resolución de las peticiones, quejas, reclamos, sugerencias, denuncias y felicitaciones – PQRSDF, radicadas en el Instituto durante el primer y segundo semestre de 2024.</a:t>
                      </a:r>
                      <a:endParaRPr lang="es-CO" sz="1050" b="0" kern="1200" dirty="0" smtClean="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2808422"/>
                  </a:ext>
                </a:extLst>
              </a:tr>
              <a:tr h="8020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tx1"/>
                          </a:solidFill>
                          <a:effectLst/>
                          <a:latin typeface="Arial" panose="020B0604020202020204" pitchFamily="34" charset="0"/>
                          <a:ea typeface="+mn-ea"/>
                          <a:cs typeface="Arial" panose="020B0604020202020204" pitchFamily="34" charset="0"/>
                        </a:rPr>
                        <a:t>Evidencias del cumplimiento a las Obligaciones legales y administrativas.</a:t>
                      </a:r>
                    </a:p>
                  </a:txBody>
                  <a:tcPr anchor="ctr">
                    <a:solidFill>
                      <a:schemeClr val="accent6">
                        <a:lumMod val="40000"/>
                        <a:lumOff val="60000"/>
                      </a:schemeClr>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tx1"/>
                          </a:solidFill>
                          <a:effectLst/>
                          <a:latin typeface="Arial" panose="020B0604020202020204" pitchFamily="34" charset="0"/>
                          <a:ea typeface="+mn-ea"/>
                          <a:cs typeface="Arial" panose="020B0604020202020204" pitchFamily="34" charset="0"/>
                        </a:rPr>
                        <a:t>Se validará en el repositorio creado por la entidad las evidencias que den cuenta del cumplimiento de la matriz de responsabilidades de la Entidad, el cual contempla fechas y tipos de obligaciones de rango legal o administrativo que deben cumplir los sujetos obligados.</a:t>
                      </a:r>
                    </a:p>
                  </a:txBody>
                  <a:tcPr anchor="ctr"/>
                </a:tc>
                <a:extLst>
                  <a:ext uri="{0D108BD9-81ED-4DB2-BD59-A6C34878D82A}">
                    <a16:rowId xmlns:a16="http://schemas.microsoft.com/office/drawing/2014/main" val="158343428"/>
                  </a:ext>
                </a:extLst>
              </a:tr>
            </a:tbl>
          </a:graphicData>
        </a:graphic>
      </p:graphicFrame>
      <p:sp>
        <p:nvSpPr>
          <p:cNvPr id="2" name="Rectángulo 1"/>
          <p:cNvSpPr/>
          <p:nvPr/>
        </p:nvSpPr>
        <p:spPr>
          <a:xfrm>
            <a:off x="6202018" y="222762"/>
            <a:ext cx="2674133" cy="4801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 Evaluación </a:t>
            </a:r>
            <a:r>
              <a:rPr lang="es-CO" sz="1400" b="1" dirty="0">
                <a:solidFill>
                  <a:schemeClr val="accent6">
                    <a:lumMod val="50000"/>
                  </a:schemeClr>
                </a:solidFill>
                <a:latin typeface="Arial" panose="020B0604020202020204" pitchFamily="34" charset="0"/>
                <a:cs typeface="Arial" panose="020B0604020202020204" pitchFamily="34" charset="0"/>
              </a:rPr>
              <a:t>a la gestión </a:t>
            </a:r>
            <a:r>
              <a:rPr lang="es-CO" sz="1400" b="1" dirty="0" smtClean="0">
                <a:solidFill>
                  <a:schemeClr val="accent6">
                    <a:lumMod val="50000"/>
                  </a:schemeClr>
                </a:solidFill>
                <a:latin typeface="Arial" panose="020B0604020202020204" pitchFamily="34" charset="0"/>
                <a:cs typeface="Arial" panose="020B0604020202020204" pitchFamily="34" charset="0"/>
              </a:rPr>
              <a:t>por dependencias 2024 </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sp>
        <p:nvSpPr>
          <p:cNvPr id="5" name="Rectángulo 4"/>
          <p:cNvSpPr/>
          <p:nvPr/>
        </p:nvSpPr>
        <p:spPr>
          <a:xfrm>
            <a:off x="48624" y="193731"/>
            <a:ext cx="5450618" cy="369332"/>
          </a:xfrm>
          <a:prstGeom prst="rect">
            <a:avLst/>
          </a:prstGeom>
        </p:spPr>
        <p:txBody>
          <a:bodyPr wrap="square">
            <a:spAutoFit/>
          </a:bodyPr>
          <a:lstStyle/>
          <a:p>
            <a:pPr marL="0" lvl="1" algn="ctr">
              <a:lnSpc>
                <a:spcPct val="90000"/>
              </a:lnSpc>
              <a:spcBef>
                <a:spcPct val="0"/>
              </a:spcBef>
            </a:pPr>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graphicFrame>
        <p:nvGraphicFramePr>
          <p:cNvPr id="6" name="Tabla 5"/>
          <p:cNvGraphicFramePr>
            <a:graphicFrameLocks noGrp="1"/>
          </p:cNvGraphicFramePr>
          <p:nvPr>
            <p:extLst>
              <p:ext uri="{D42A27DB-BD31-4B8C-83A1-F6EECF244321}">
                <p14:modId xmlns:p14="http://schemas.microsoft.com/office/powerpoint/2010/main" val="2880366598"/>
              </p:ext>
            </p:extLst>
          </p:nvPr>
        </p:nvGraphicFramePr>
        <p:xfrm>
          <a:off x="1858374" y="1000969"/>
          <a:ext cx="6237876" cy="960120"/>
        </p:xfrm>
        <a:graphic>
          <a:graphicData uri="http://schemas.openxmlformats.org/drawingml/2006/table">
            <a:tbl>
              <a:tblPr firstRow="1" firstCol="1" bandRow="1">
                <a:tableStyleId>{46F890A9-2807-4EBB-B81D-B2AA78EC7F39}</a:tableStyleId>
              </a:tblPr>
              <a:tblGrid>
                <a:gridCol w="5247471">
                  <a:extLst>
                    <a:ext uri="{9D8B030D-6E8A-4147-A177-3AD203B41FA5}">
                      <a16:colId xmlns:a16="http://schemas.microsoft.com/office/drawing/2014/main" val="1271541418"/>
                    </a:ext>
                  </a:extLst>
                </a:gridCol>
                <a:gridCol w="990405">
                  <a:extLst>
                    <a:ext uri="{9D8B030D-6E8A-4147-A177-3AD203B41FA5}">
                      <a16:colId xmlns:a16="http://schemas.microsoft.com/office/drawing/2014/main" val="825248455"/>
                    </a:ext>
                  </a:extLst>
                </a:gridCol>
              </a:tblGrid>
              <a:tr h="0">
                <a:tc>
                  <a:txBody>
                    <a:bodyPr/>
                    <a:lstStyle/>
                    <a:p>
                      <a:pPr algn="ctr">
                        <a:spcAft>
                          <a:spcPts val="0"/>
                        </a:spcAft>
                      </a:pPr>
                      <a:r>
                        <a:rPr lang="es-CO" sz="1050" b="0">
                          <a:effectLst/>
                          <a:latin typeface="Arial" panose="020B0604020202020204" pitchFamily="34" charset="0"/>
                          <a:cs typeface="Arial" panose="020B0604020202020204" pitchFamily="34" charset="0"/>
                        </a:rPr>
                        <a:t>Evaluacion de la Dependencia</a:t>
                      </a:r>
                      <a:endParaRPr lang="es-CO"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CO" sz="1050" b="0" dirty="0">
                          <a:effectLst/>
                          <a:latin typeface="Arial" panose="020B0604020202020204" pitchFamily="34" charset="0"/>
                          <a:cs typeface="Arial" panose="020B0604020202020204" pitchFamily="34" charset="0"/>
                        </a:rPr>
                        <a:t>Ponderado</a:t>
                      </a:r>
                      <a:endParaRPr lang="es-CO"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23425615"/>
                  </a:ext>
                </a:extLst>
              </a:tr>
              <a:tr h="0">
                <a:tc>
                  <a:txBody>
                    <a:bodyPr/>
                    <a:lstStyle/>
                    <a:p>
                      <a:pPr algn="just">
                        <a:spcAft>
                          <a:spcPts val="0"/>
                        </a:spcAft>
                      </a:pPr>
                      <a:r>
                        <a:rPr lang="es-CO" sz="1050" b="0" dirty="0">
                          <a:effectLst/>
                          <a:latin typeface="Arial" panose="020B0604020202020204" pitchFamily="34" charset="0"/>
                          <a:cs typeface="Arial" panose="020B0604020202020204" pitchFamily="34" charset="0"/>
                        </a:rPr>
                        <a:t>Cumplimiento plan de acción de la </a:t>
                      </a:r>
                      <a:r>
                        <a:rPr lang="es-CO" sz="1050" b="0" dirty="0" smtClean="0">
                          <a:effectLst/>
                          <a:latin typeface="Arial" panose="020B0604020202020204" pitchFamily="34" charset="0"/>
                          <a:cs typeface="Arial" panose="020B0604020202020204" pitchFamily="34" charset="0"/>
                        </a:rPr>
                        <a:t>dependencia.</a:t>
                      </a:r>
                      <a:endParaRPr lang="es-CO"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CO" sz="1050" b="0">
                          <a:effectLst/>
                          <a:latin typeface="Arial" panose="020B0604020202020204" pitchFamily="34" charset="0"/>
                          <a:cs typeface="Arial" panose="020B0604020202020204" pitchFamily="34" charset="0"/>
                        </a:rPr>
                        <a:t>70%</a:t>
                      </a:r>
                      <a:endParaRPr lang="es-CO"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17845839"/>
                  </a:ext>
                </a:extLst>
              </a:tr>
              <a:tr h="0">
                <a:tc>
                  <a:txBody>
                    <a:bodyPr/>
                    <a:lstStyle/>
                    <a:p>
                      <a:pPr algn="just">
                        <a:spcAft>
                          <a:spcPts val="0"/>
                        </a:spcAft>
                      </a:pPr>
                      <a:r>
                        <a:rPr lang="es-CO" sz="1050" b="0" dirty="0">
                          <a:effectLst/>
                          <a:latin typeface="Arial" panose="020B0604020202020204" pitchFamily="34" charset="0"/>
                          <a:cs typeface="Arial" panose="020B0604020202020204" pitchFamily="34" charset="0"/>
                        </a:rPr>
                        <a:t>Cumplimiento planes de </a:t>
                      </a:r>
                      <a:r>
                        <a:rPr lang="es-CO" sz="1050" b="0" dirty="0" smtClean="0">
                          <a:effectLst/>
                          <a:latin typeface="Arial" panose="020B0604020202020204" pitchFamily="34" charset="0"/>
                          <a:cs typeface="Arial" panose="020B0604020202020204" pitchFamily="34" charset="0"/>
                        </a:rPr>
                        <a:t>mejoramiento.</a:t>
                      </a:r>
                      <a:endParaRPr lang="es-CO"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CO" sz="1050" b="0">
                          <a:effectLst/>
                          <a:latin typeface="Arial" panose="020B0604020202020204" pitchFamily="34" charset="0"/>
                          <a:cs typeface="Arial" panose="020B0604020202020204" pitchFamily="34" charset="0"/>
                        </a:rPr>
                        <a:t>10%</a:t>
                      </a:r>
                      <a:endParaRPr lang="es-CO"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88685517"/>
                  </a:ext>
                </a:extLst>
              </a:tr>
              <a:tr h="0">
                <a:tc>
                  <a:txBody>
                    <a:bodyPr/>
                    <a:lstStyle/>
                    <a:p>
                      <a:pPr algn="just">
                        <a:spcAft>
                          <a:spcPts val="0"/>
                        </a:spcAft>
                      </a:pPr>
                      <a:r>
                        <a:rPr lang="es-CO" sz="1050" b="0" dirty="0">
                          <a:effectLst/>
                          <a:latin typeface="Arial" panose="020B0604020202020204" pitchFamily="34" charset="0"/>
                          <a:cs typeface="Arial" panose="020B0604020202020204" pitchFamily="34" charset="0"/>
                        </a:rPr>
                        <a:t>Cumplimiento en atención al usuario y partes </a:t>
                      </a:r>
                      <a:r>
                        <a:rPr lang="es-CO" sz="1050" b="0" dirty="0" smtClean="0">
                          <a:effectLst/>
                          <a:latin typeface="Arial" panose="020B0604020202020204" pitchFamily="34" charset="0"/>
                          <a:cs typeface="Arial" panose="020B0604020202020204" pitchFamily="34" charset="0"/>
                        </a:rPr>
                        <a:t>interesadas.</a:t>
                      </a:r>
                      <a:endParaRPr lang="es-CO"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CO" sz="1050" b="0">
                          <a:effectLst/>
                          <a:latin typeface="Arial" panose="020B0604020202020204" pitchFamily="34" charset="0"/>
                          <a:cs typeface="Arial" panose="020B0604020202020204" pitchFamily="34" charset="0"/>
                        </a:rPr>
                        <a:t>10%</a:t>
                      </a:r>
                      <a:endParaRPr lang="es-CO" sz="105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31723606"/>
                  </a:ext>
                </a:extLst>
              </a:tr>
              <a:tr h="0">
                <a:tc>
                  <a:txBody>
                    <a:bodyPr/>
                    <a:lstStyle/>
                    <a:p>
                      <a:pPr algn="just">
                        <a:spcAft>
                          <a:spcPts val="0"/>
                        </a:spcAft>
                      </a:pPr>
                      <a:r>
                        <a:rPr lang="es-CO" sz="1050" b="0" dirty="0">
                          <a:effectLst/>
                          <a:latin typeface="Arial" panose="020B0604020202020204" pitchFamily="34" charset="0"/>
                          <a:cs typeface="Arial" panose="020B0604020202020204" pitchFamily="34" charset="0"/>
                        </a:rPr>
                        <a:t>Validación de las evidencias que dan cuenta del  Cumplimiento de las obligaciones legales y administrativas en el repositorio creado por la Entidad para tal </a:t>
                      </a:r>
                      <a:r>
                        <a:rPr lang="es-CO" sz="1050" b="0" dirty="0" smtClean="0">
                          <a:effectLst/>
                          <a:latin typeface="Arial" panose="020B0604020202020204" pitchFamily="34" charset="0"/>
                          <a:cs typeface="Arial" panose="020B0604020202020204" pitchFamily="34" charset="0"/>
                        </a:rPr>
                        <a:t>fin.</a:t>
                      </a:r>
                      <a:endParaRPr lang="es-CO"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CO" sz="1050" b="0" dirty="0">
                          <a:effectLst/>
                          <a:latin typeface="Arial" panose="020B0604020202020204" pitchFamily="34" charset="0"/>
                          <a:cs typeface="Arial" panose="020B0604020202020204" pitchFamily="34" charset="0"/>
                        </a:rPr>
                        <a:t>10%</a:t>
                      </a:r>
                      <a:endParaRPr lang="es-CO" sz="105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38069225"/>
                  </a:ext>
                </a:extLst>
              </a:tr>
            </a:tbl>
          </a:graphicData>
        </a:graphic>
      </p:graphicFrame>
    </p:spTree>
    <p:extLst>
      <p:ext uri="{BB962C8B-B14F-4D97-AF65-F5344CB8AC3E}">
        <p14:creationId xmlns:p14="http://schemas.microsoft.com/office/powerpoint/2010/main" val="1219568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353175" cy="56197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76201" y="8308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353175" y="110759"/>
            <a:ext cx="269807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a:t>
            </a:r>
            <a:r>
              <a:rPr lang="es-CO" sz="1400" b="1" dirty="0">
                <a:solidFill>
                  <a:schemeClr val="accent6">
                    <a:lumMod val="50000"/>
                  </a:schemeClr>
                </a:solidFill>
                <a:latin typeface="Arial" panose="020B0604020202020204" pitchFamily="34" charset="0"/>
                <a:cs typeface="Arial" panose="020B0604020202020204" pitchFamily="34" charset="0"/>
              </a:rPr>
              <a:t>Cuarto  Trimestre de 2024.</a:t>
            </a:r>
          </a:p>
        </p:txBody>
      </p:sp>
      <p:graphicFrame>
        <p:nvGraphicFramePr>
          <p:cNvPr id="6" name="Tabla 5"/>
          <p:cNvGraphicFramePr>
            <a:graphicFrameLocks noGrp="1"/>
          </p:cNvGraphicFramePr>
          <p:nvPr>
            <p:extLst>
              <p:ext uri="{D42A27DB-BD31-4B8C-83A1-F6EECF244321}">
                <p14:modId xmlns:p14="http://schemas.microsoft.com/office/powerpoint/2010/main" val="2241140915"/>
              </p:ext>
            </p:extLst>
          </p:nvPr>
        </p:nvGraphicFramePr>
        <p:xfrm>
          <a:off x="552923" y="2642168"/>
          <a:ext cx="8008048" cy="828001"/>
        </p:xfrm>
        <a:graphic>
          <a:graphicData uri="http://schemas.openxmlformats.org/drawingml/2006/table">
            <a:tbl>
              <a:tblPr firstRow="1" firstCol="1" bandRow="1">
                <a:tableStyleId>{912C8C85-51F0-491E-9774-3900AFEF0FD7}</a:tableStyleId>
              </a:tblPr>
              <a:tblGrid>
                <a:gridCol w="1996750">
                  <a:extLst>
                    <a:ext uri="{9D8B030D-6E8A-4147-A177-3AD203B41FA5}">
                      <a16:colId xmlns:a16="http://schemas.microsoft.com/office/drawing/2014/main" val="2513586192"/>
                    </a:ext>
                  </a:extLst>
                </a:gridCol>
                <a:gridCol w="1497069">
                  <a:extLst>
                    <a:ext uri="{9D8B030D-6E8A-4147-A177-3AD203B41FA5}">
                      <a16:colId xmlns:a16="http://schemas.microsoft.com/office/drawing/2014/main" val="416659198"/>
                    </a:ext>
                  </a:extLst>
                </a:gridCol>
                <a:gridCol w="1398460">
                  <a:extLst>
                    <a:ext uri="{9D8B030D-6E8A-4147-A177-3AD203B41FA5}">
                      <a16:colId xmlns:a16="http://schemas.microsoft.com/office/drawing/2014/main" val="2605812155"/>
                    </a:ext>
                  </a:extLst>
                </a:gridCol>
                <a:gridCol w="1335709">
                  <a:extLst>
                    <a:ext uri="{9D8B030D-6E8A-4147-A177-3AD203B41FA5}">
                      <a16:colId xmlns:a16="http://schemas.microsoft.com/office/drawing/2014/main" val="2427986151"/>
                    </a:ext>
                  </a:extLst>
                </a:gridCol>
                <a:gridCol w="1780060">
                  <a:extLst>
                    <a:ext uri="{9D8B030D-6E8A-4147-A177-3AD203B41FA5}">
                      <a16:colId xmlns:a16="http://schemas.microsoft.com/office/drawing/2014/main" val="1753267228"/>
                    </a:ext>
                  </a:extLst>
                </a:gridCol>
              </a:tblGrid>
              <a:tr h="327829">
                <a:tc>
                  <a:txBody>
                    <a:bodyPr/>
                    <a:lstStyle/>
                    <a:p>
                      <a:pPr algn="ctr">
                        <a:spcAft>
                          <a:spcPts val="0"/>
                        </a:spcAft>
                      </a:pPr>
                      <a:r>
                        <a:rPr lang="es-MX" sz="1050" dirty="0" smtClean="0">
                          <a:effectLst/>
                          <a:latin typeface="Arial" panose="020B0604020202020204" pitchFamily="34" charset="0"/>
                          <a:cs typeface="Arial" panose="020B0604020202020204" pitchFamily="34" charset="0"/>
                        </a:rPr>
                        <a:t>Concepto</a:t>
                      </a:r>
                      <a:endParaRPr lang="es-CO" sz="1050" dirty="0">
                        <a:effectLst/>
                        <a:latin typeface="Arial" panose="020B0604020202020204" pitchFamily="34" charset="0"/>
                        <a:cs typeface="Arial" panose="020B0604020202020204" pitchFamily="34" charset="0"/>
                      </a:endParaRPr>
                    </a:p>
                  </a:txBody>
                  <a:tcPr marL="44450" marR="44450" marT="0" marB="0" anchor="ctr"/>
                </a:tc>
                <a:tc>
                  <a:txBody>
                    <a:bodyPr/>
                    <a:lstStyle/>
                    <a:p>
                      <a:pPr algn="ctr">
                        <a:spcAft>
                          <a:spcPts val="0"/>
                        </a:spcAft>
                      </a:pPr>
                      <a:r>
                        <a:rPr lang="es-CO" sz="1050" dirty="0">
                          <a:effectLst/>
                          <a:latin typeface="Arial" panose="020B0604020202020204" pitchFamily="34" charset="0"/>
                          <a:cs typeface="Arial" panose="020B0604020202020204" pitchFamily="34" charset="0"/>
                        </a:rPr>
                        <a:t>Trimestre </a:t>
                      </a:r>
                      <a:r>
                        <a:rPr lang="es-CO" sz="1050" dirty="0" smtClean="0">
                          <a:effectLst/>
                          <a:latin typeface="Arial" panose="020B0604020202020204" pitchFamily="34" charset="0"/>
                          <a:cs typeface="Arial" panose="020B0604020202020204" pitchFamily="34" charset="0"/>
                        </a:rPr>
                        <a:t>IV 2024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CO" sz="1050" dirty="0">
                          <a:effectLst/>
                          <a:latin typeface="Arial" panose="020B0604020202020204" pitchFamily="34" charset="0"/>
                          <a:cs typeface="Arial" panose="020B0604020202020204" pitchFamily="34" charset="0"/>
                        </a:rPr>
                        <a:t>Trimestre </a:t>
                      </a:r>
                      <a:r>
                        <a:rPr lang="es-CO" sz="1050" dirty="0" smtClean="0">
                          <a:effectLst/>
                          <a:latin typeface="Arial" panose="020B0604020202020204" pitchFamily="34" charset="0"/>
                          <a:cs typeface="Arial" panose="020B0604020202020204" pitchFamily="34" charset="0"/>
                        </a:rPr>
                        <a:t>IV 2023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CO" sz="1050" dirty="0">
                          <a:effectLst/>
                          <a:latin typeface="Arial" panose="020B0604020202020204" pitchFamily="34" charset="0"/>
                          <a:cs typeface="Arial" panose="020B0604020202020204" pitchFamily="34" charset="0"/>
                        </a:rPr>
                        <a:t>Variación Absoluta</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CO" sz="1050" dirty="0">
                          <a:effectLst/>
                          <a:latin typeface="Arial" panose="020B0604020202020204" pitchFamily="34" charset="0"/>
                          <a:cs typeface="Arial" panose="020B0604020202020204" pitchFamily="34" charset="0"/>
                        </a:rPr>
                        <a:t>Variación Relativa</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828885459"/>
                  </a:ext>
                </a:extLst>
              </a:tr>
              <a:tr h="163915">
                <a:tc>
                  <a:txBody>
                    <a:bodyPr/>
                    <a:lstStyle/>
                    <a:p>
                      <a:pPr>
                        <a:spcAft>
                          <a:spcPts val="0"/>
                        </a:spcAft>
                      </a:pPr>
                      <a:r>
                        <a:rPr lang="es-CO" sz="1050" b="0" dirty="0" smtClean="0">
                          <a:effectLst/>
                          <a:latin typeface="Arial" panose="020B0604020202020204" pitchFamily="34" charset="0"/>
                          <a:cs typeface="Arial" panose="020B0604020202020204" pitchFamily="34" charset="0"/>
                        </a:rPr>
                        <a:t>Sueldos y Salarios</a:t>
                      </a:r>
                      <a:endParaRPr lang="es-CO" sz="105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endParaRPr lang="es-CO" sz="1050" dirty="0">
                        <a:effectLst/>
                        <a:latin typeface="Arial" panose="020B0604020202020204" pitchFamily="34" charset="0"/>
                        <a:cs typeface="Arial" panose="020B0604020202020204" pitchFamily="34" charset="0"/>
                      </a:endParaRPr>
                    </a:p>
                  </a:txBody>
                  <a:tcPr marL="44450" marR="44450" marT="0" marB="0" anchor="ctr"/>
                </a:tc>
                <a:tc>
                  <a:txBody>
                    <a:bodyPr/>
                    <a:lstStyle/>
                    <a:p>
                      <a:pPr algn="r">
                        <a:spcAft>
                          <a:spcPts val="0"/>
                        </a:spcAft>
                      </a:pPr>
                      <a:r>
                        <a:rPr lang="es-CO" sz="1050">
                          <a:effectLst/>
                          <a:latin typeface="Arial" panose="020B0604020202020204" pitchFamily="34" charset="0"/>
                          <a:cs typeface="Arial" panose="020B0604020202020204" pitchFamily="34" charset="0"/>
                        </a:rPr>
                        <a:t> </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050">
                          <a:effectLst/>
                          <a:latin typeface="Arial" panose="020B0604020202020204" pitchFamily="34" charset="0"/>
                          <a:cs typeface="Arial" panose="020B0604020202020204" pitchFamily="34" charset="0"/>
                        </a:rPr>
                        <a:t> </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050" dirty="0">
                          <a:effectLst/>
                          <a:latin typeface="Arial" panose="020B0604020202020204" pitchFamily="34" charset="0"/>
                          <a:cs typeface="Arial" panose="020B0604020202020204" pitchFamily="34" charset="0"/>
                        </a:rPr>
                        <a:t> </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36855378"/>
                  </a:ext>
                </a:extLst>
              </a:tr>
              <a:tr h="172342">
                <a:tc>
                  <a:txBody>
                    <a:bodyPr/>
                    <a:lstStyle/>
                    <a:p>
                      <a:pPr>
                        <a:spcAft>
                          <a:spcPts val="0"/>
                        </a:spcAft>
                      </a:pPr>
                      <a:r>
                        <a:rPr lang="es-CO" sz="1050" b="0" dirty="0" smtClean="0">
                          <a:effectLst/>
                          <a:latin typeface="Arial" panose="020B0604020202020204" pitchFamily="34" charset="0"/>
                          <a:cs typeface="Arial" panose="020B0604020202020204" pitchFamily="34" charset="0"/>
                        </a:rPr>
                        <a:t>Sueldos</a:t>
                      </a:r>
                      <a:endParaRPr lang="es-CO" sz="105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algn="r">
                        <a:spcAft>
                          <a:spcPts val="0"/>
                        </a:spcAft>
                      </a:pPr>
                      <a:r>
                        <a:rPr lang="es-CO" sz="1050" dirty="0" smtClean="0">
                          <a:effectLst/>
                          <a:latin typeface="Arial" panose="020B0604020202020204" pitchFamily="34" charset="0"/>
                          <a:cs typeface="Arial" panose="020B0604020202020204" pitchFamily="34" charset="0"/>
                        </a:rPr>
                        <a:t>$2.495,391,554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algn="r">
                        <a:spcAft>
                          <a:spcPts val="0"/>
                        </a:spcAft>
                      </a:pPr>
                      <a:r>
                        <a:rPr lang="es-CO" sz="1050" dirty="0" smtClean="0">
                          <a:effectLst/>
                          <a:latin typeface="Arial" panose="020B0604020202020204" pitchFamily="34" charset="0"/>
                          <a:cs typeface="Arial" panose="020B0604020202020204" pitchFamily="34" charset="0"/>
                        </a:rPr>
                        <a:t>$2.358,253,268</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algn="r">
                        <a:spcAft>
                          <a:spcPts val="0"/>
                        </a:spcAft>
                      </a:pPr>
                      <a:r>
                        <a:rPr lang="es-CO" sz="1050" dirty="0" smtClean="0">
                          <a:effectLst/>
                          <a:latin typeface="Arial" panose="020B0604020202020204" pitchFamily="34" charset="0"/>
                          <a:cs typeface="Arial" panose="020B0604020202020204" pitchFamily="34" charset="0"/>
                        </a:rPr>
                        <a:t>$137.138.286</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tc>
                  <a:txBody>
                    <a:bodyPr/>
                    <a:lstStyle/>
                    <a:p>
                      <a:pPr algn="r">
                        <a:spcAft>
                          <a:spcPts val="0"/>
                        </a:spcAft>
                      </a:pPr>
                      <a:r>
                        <a:rPr lang="es-CO" sz="1050" dirty="0" smtClean="0">
                          <a:effectLst/>
                          <a:latin typeface="Arial" panose="020B0604020202020204" pitchFamily="34" charset="0"/>
                          <a:cs typeface="Arial" panose="020B0604020202020204" pitchFamily="34" charset="0"/>
                        </a:rPr>
                        <a:t>5,82%</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2033385859"/>
                  </a:ext>
                </a:extLst>
              </a:tr>
              <a:tr h="163915">
                <a:tc>
                  <a:txBody>
                    <a:bodyPr/>
                    <a:lstStyle/>
                    <a:p>
                      <a:pPr>
                        <a:spcAft>
                          <a:spcPts val="0"/>
                        </a:spcAft>
                      </a:pPr>
                      <a:r>
                        <a:rPr lang="es-CO" sz="1050" b="0" dirty="0" smtClean="0">
                          <a:effectLst/>
                          <a:latin typeface="Arial" panose="020B0604020202020204" pitchFamily="34" charset="0"/>
                          <a:cs typeface="Arial" panose="020B0604020202020204" pitchFamily="34" charset="0"/>
                        </a:rPr>
                        <a:t>Horas Extras y Festivos</a:t>
                      </a:r>
                      <a:endParaRPr lang="es-CO" sz="105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050" dirty="0" smtClean="0">
                          <a:effectLst/>
                          <a:latin typeface="Arial" panose="020B0604020202020204" pitchFamily="34" charset="0"/>
                          <a:cs typeface="Arial" panose="020B0604020202020204" pitchFamily="34" charset="0"/>
                        </a:rPr>
                        <a:t>68.060.621</a:t>
                      </a:r>
                      <a:endParaRPr lang="es-CO"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MX" sz="1050" dirty="0" smtClean="0">
                          <a:effectLst/>
                          <a:latin typeface="Arial" panose="020B0604020202020204" pitchFamily="34" charset="0"/>
                          <a:cs typeface="Arial" panose="020B0604020202020204" pitchFamily="34" charset="0"/>
                        </a:rPr>
                        <a:t>$90.285.598</a:t>
                      </a:r>
                      <a:endParaRPr lang="es-CO"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MX" sz="1050" dirty="0" smtClean="0">
                          <a:effectLst/>
                          <a:latin typeface="Arial" panose="020B0604020202020204" pitchFamily="34" charset="0"/>
                          <a:cs typeface="Arial" panose="020B0604020202020204" pitchFamily="34" charset="0"/>
                        </a:rPr>
                        <a:t>-$22.224.977</a:t>
                      </a:r>
                      <a:endParaRPr lang="es-CO"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050" dirty="0" smtClean="0">
                          <a:effectLst/>
                          <a:latin typeface="Arial" panose="020B0604020202020204" pitchFamily="34" charset="0"/>
                          <a:cs typeface="Arial" panose="020B0604020202020204" pitchFamily="34" charset="0"/>
                        </a:rPr>
                        <a:t>-24,62%</a:t>
                      </a:r>
                      <a:endParaRPr lang="es-CO"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72377423"/>
                  </a:ext>
                </a:extLst>
              </a:tr>
            </a:tbl>
          </a:graphicData>
        </a:graphic>
      </p:graphicFrame>
      <p:sp>
        <p:nvSpPr>
          <p:cNvPr id="9" name="Rectángulo 8"/>
          <p:cNvSpPr/>
          <p:nvPr/>
        </p:nvSpPr>
        <p:spPr>
          <a:xfrm>
            <a:off x="430118" y="689328"/>
            <a:ext cx="5492939" cy="276999"/>
          </a:xfrm>
          <a:prstGeom prst="rect">
            <a:avLst/>
          </a:prstGeom>
        </p:spPr>
        <p:txBody>
          <a:bodyPr wrap="square">
            <a:spAutoFit/>
          </a:bodyPr>
          <a:lstStyle/>
          <a:p>
            <a:pPr algn="just"/>
            <a:r>
              <a:rPr lang="es-CO" sz="1200" b="1" dirty="0">
                <a:latin typeface="Arial" panose="020B0604020202020204" pitchFamily="34" charset="0"/>
              </a:rPr>
              <a:t>Planta de Cargos: 136 funcionarios (120 carrera, 15 LNR y 1 de Periodo) </a:t>
            </a:r>
            <a:endParaRPr lang="es-CO" sz="1200" dirty="0"/>
          </a:p>
        </p:txBody>
      </p:sp>
      <p:sp>
        <p:nvSpPr>
          <p:cNvPr id="13" name="Rectángulo 12"/>
          <p:cNvSpPr/>
          <p:nvPr/>
        </p:nvSpPr>
        <p:spPr>
          <a:xfrm>
            <a:off x="484244" y="3689760"/>
            <a:ext cx="8076727" cy="900246"/>
          </a:xfrm>
          <a:prstGeom prst="rect">
            <a:avLst/>
          </a:prstGeom>
        </p:spPr>
        <p:txBody>
          <a:bodyPr wrap="square">
            <a:spAutoFit/>
          </a:bodyPr>
          <a:lstStyle/>
          <a:p>
            <a:pPr algn="just"/>
            <a:r>
              <a:rPr lang="es-ES" sz="1050" dirty="0">
                <a:latin typeface="Arial" panose="020B0604020202020204" pitchFamily="34" charset="0"/>
                <a:cs typeface="Arial" panose="020B0604020202020204" pitchFamily="34" charset="0"/>
              </a:rPr>
              <a:t>El incremento en el concepto de sueldos y salarios en la vigencia 2024 con respecto al mismo trimestre de 2023, fue del 5,82%, lo que obedece principalmente a: (i) al incremento de los sueldos y salarios del año 2024</a:t>
            </a:r>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ea typeface="Times New Roman" panose="02020603050405020304" pitchFamily="18" charset="0"/>
              </a:rPr>
              <a:t>Es importante, conservar el control para que las horas extras liquidadas en cada mes no sobrepasen los límites estimados en las normas establecidas.</a:t>
            </a:r>
            <a:r>
              <a:rPr lang="es-ES" sz="1050" dirty="0">
                <a:solidFill>
                  <a:srgbClr val="000000"/>
                </a:solidFill>
                <a:latin typeface="Arial" panose="020B0604020202020204" pitchFamily="34" charset="0"/>
                <a:ea typeface="Times New Roman" panose="02020603050405020304" pitchFamily="18" charset="0"/>
              </a:rPr>
              <a:t>  En este sentido, la Entidad debe velar por el cumplimiento de la política y el reconocimiento de pago de horas extras según lo dispuesto en las normas y evaluar la necesidad y justificación de la realización del mismo</a:t>
            </a:r>
            <a:r>
              <a:rPr lang="es-ES" sz="1050" dirty="0" smtClean="0">
                <a:solidFill>
                  <a:srgbClr val="000000"/>
                </a:solidFill>
                <a:latin typeface="Arial" panose="020B0604020202020204" pitchFamily="34" charset="0"/>
                <a:ea typeface="Times New Roman" panose="02020603050405020304" pitchFamily="18" charset="0"/>
              </a:rPr>
              <a:t>.</a:t>
            </a:r>
            <a:endParaRPr lang="es-CO" sz="105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924294744"/>
              </p:ext>
            </p:extLst>
          </p:nvPr>
        </p:nvGraphicFramePr>
        <p:xfrm>
          <a:off x="552923" y="1069989"/>
          <a:ext cx="5826823" cy="1104138"/>
        </p:xfrm>
        <a:graphic>
          <a:graphicData uri="http://schemas.openxmlformats.org/drawingml/2006/table">
            <a:tbl>
              <a:tblPr>
                <a:tableStyleId>{68D230F3-CF80-4859-8CE7-A43EE81993B5}</a:tableStyleId>
              </a:tblPr>
              <a:tblGrid>
                <a:gridCol w="2332707">
                  <a:extLst>
                    <a:ext uri="{9D8B030D-6E8A-4147-A177-3AD203B41FA5}">
                      <a16:colId xmlns:a16="http://schemas.microsoft.com/office/drawing/2014/main" val="4054785234"/>
                    </a:ext>
                  </a:extLst>
                </a:gridCol>
                <a:gridCol w="1507901">
                  <a:extLst>
                    <a:ext uri="{9D8B030D-6E8A-4147-A177-3AD203B41FA5}">
                      <a16:colId xmlns:a16="http://schemas.microsoft.com/office/drawing/2014/main" val="1940605176"/>
                    </a:ext>
                  </a:extLst>
                </a:gridCol>
                <a:gridCol w="1986215">
                  <a:extLst>
                    <a:ext uri="{9D8B030D-6E8A-4147-A177-3AD203B41FA5}">
                      <a16:colId xmlns:a16="http://schemas.microsoft.com/office/drawing/2014/main" val="275526281"/>
                    </a:ext>
                  </a:extLst>
                </a:gridCol>
              </a:tblGrid>
              <a:tr h="162000">
                <a:tc>
                  <a:txBody>
                    <a:bodyPr/>
                    <a:lstStyle/>
                    <a:p>
                      <a:pPr algn="ctr">
                        <a:lnSpc>
                          <a:spcPct val="115000"/>
                        </a:lnSpc>
                        <a:spcAft>
                          <a:spcPts val="600"/>
                        </a:spcAft>
                      </a:pPr>
                      <a:r>
                        <a:rPr lang="es-ES" sz="1050" b="1" dirty="0" smtClean="0">
                          <a:solidFill>
                            <a:schemeClr val="bg1"/>
                          </a:solidFill>
                          <a:effectLst/>
                          <a:latin typeface="Arial" panose="020B0604020202020204" pitchFamily="34" charset="0"/>
                          <a:cs typeface="Arial" panose="020B0604020202020204" pitchFamily="34" charset="0"/>
                        </a:rPr>
                        <a:t>Planta de personal</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600"/>
                        </a:spcAft>
                      </a:pPr>
                      <a:r>
                        <a:rPr lang="es-ES" sz="1050" b="1" dirty="0">
                          <a:solidFill>
                            <a:schemeClr val="bg1"/>
                          </a:solidFill>
                          <a:effectLst/>
                          <a:latin typeface="Arial" panose="020B0604020202020204" pitchFamily="34" charset="0"/>
                          <a:cs typeface="Arial" panose="020B0604020202020204" pitchFamily="34" charset="0"/>
                        </a:rPr>
                        <a:t>2024</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600"/>
                        </a:spcAft>
                      </a:pPr>
                      <a:r>
                        <a:rPr lang="es-ES" sz="1050" b="1" dirty="0">
                          <a:solidFill>
                            <a:schemeClr val="bg1"/>
                          </a:solidFill>
                          <a:effectLst/>
                          <a:latin typeface="Arial" panose="020B0604020202020204" pitchFamily="34" charset="0"/>
                          <a:cs typeface="Arial" panose="020B0604020202020204" pitchFamily="34" charset="0"/>
                        </a:rPr>
                        <a:t>2023</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extLst>
                  <a:ext uri="{0D108BD9-81ED-4DB2-BD59-A6C34878D82A}">
                    <a16:rowId xmlns:a16="http://schemas.microsoft.com/office/drawing/2014/main" val="339265803"/>
                  </a:ext>
                </a:extLst>
              </a:tr>
              <a:tr h="162000">
                <a:tc>
                  <a:txBody>
                    <a:bodyPr/>
                    <a:lstStyle/>
                    <a:p>
                      <a:pPr algn="just">
                        <a:lnSpc>
                          <a:spcPct val="115000"/>
                        </a:lnSpc>
                        <a:spcAft>
                          <a:spcPts val="600"/>
                        </a:spcAft>
                      </a:pPr>
                      <a:r>
                        <a:rPr lang="es-ES" sz="1050" dirty="0">
                          <a:effectLst/>
                          <a:latin typeface="Arial" panose="020B0604020202020204" pitchFamily="34" charset="0"/>
                          <a:cs typeface="Arial" panose="020B0604020202020204" pitchFamily="34" charset="0"/>
                        </a:rPr>
                        <a:t>Carrera Administrativa</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15000"/>
                        </a:lnSpc>
                        <a:spcAft>
                          <a:spcPts val="600"/>
                        </a:spcAft>
                      </a:pPr>
                      <a:r>
                        <a:rPr lang="es-ES" sz="1050" dirty="0">
                          <a:effectLst/>
                          <a:latin typeface="Arial" panose="020B0604020202020204" pitchFamily="34" charset="0"/>
                          <a:cs typeface="Arial" panose="020B0604020202020204" pitchFamily="34" charset="0"/>
                        </a:rPr>
                        <a:t>112</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15000"/>
                        </a:lnSpc>
                        <a:spcAft>
                          <a:spcPts val="600"/>
                        </a:spcAft>
                      </a:pPr>
                      <a:r>
                        <a:rPr lang="es-ES" sz="1050" dirty="0">
                          <a:effectLst/>
                          <a:latin typeface="Arial" panose="020B0604020202020204" pitchFamily="34" charset="0"/>
                          <a:cs typeface="Arial" panose="020B0604020202020204" pitchFamily="34" charset="0"/>
                        </a:rPr>
                        <a:t>105</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35878584"/>
                  </a:ext>
                </a:extLst>
              </a:tr>
              <a:tr h="162000">
                <a:tc>
                  <a:txBody>
                    <a:bodyPr/>
                    <a:lstStyle/>
                    <a:p>
                      <a:pPr algn="just">
                        <a:lnSpc>
                          <a:spcPct val="115000"/>
                        </a:lnSpc>
                        <a:spcAft>
                          <a:spcPts val="600"/>
                        </a:spcAft>
                      </a:pPr>
                      <a:r>
                        <a:rPr lang="es-ES" sz="1050" dirty="0">
                          <a:effectLst/>
                          <a:latin typeface="Arial" panose="020B0604020202020204" pitchFamily="34" charset="0"/>
                          <a:cs typeface="Arial" panose="020B0604020202020204" pitchFamily="34" charset="0"/>
                        </a:rPr>
                        <a:t>Vacantes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a:lnSpc>
                          <a:spcPct val="115000"/>
                        </a:lnSpc>
                        <a:spcAft>
                          <a:spcPts val="600"/>
                        </a:spcAft>
                      </a:pPr>
                      <a:r>
                        <a:rPr lang="es-ES" sz="1050" dirty="0">
                          <a:effectLst/>
                          <a:latin typeface="Arial" panose="020B0604020202020204" pitchFamily="34" charset="0"/>
                          <a:cs typeface="Arial" panose="020B0604020202020204" pitchFamily="34" charset="0"/>
                        </a:rPr>
                        <a:t>10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a:lnSpc>
                          <a:spcPct val="115000"/>
                        </a:lnSpc>
                        <a:spcAft>
                          <a:spcPts val="600"/>
                        </a:spcAft>
                      </a:pPr>
                      <a:r>
                        <a:rPr lang="es-ES" sz="1050" dirty="0">
                          <a:effectLst/>
                          <a:latin typeface="Arial" panose="020B0604020202020204" pitchFamily="34" charset="0"/>
                          <a:cs typeface="Arial" panose="020B0604020202020204" pitchFamily="34" charset="0"/>
                        </a:rPr>
                        <a:t>2</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81551087"/>
                  </a:ext>
                </a:extLst>
              </a:tr>
              <a:tr h="162000">
                <a:tc>
                  <a:txBody>
                    <a:bodyPr/>
                    <a:lstStyle/>
                    <a:p>
                      <a:pPr algn="just">
                        <a:lnSpc>
                          <a:spcPct val="115000"/>
                        </a:lnSpc>
                        <a:spcAft>
                          <a:spcPts val="600"/>
                        </a:spcAft>
                      </a:pPr>
                      <a:r>
                        <a:rPr lang="es-ES" sz="1050" dirty="0">
                          <a:effectLst/>
                          <a:latin typeface="Arial" panose="020B0604020202020204" pitchFamily="34" charset="0"/>
                          <a:cs typeface="Arial" panose="020B0604020202020204" pitchFamily="34" charset="0"/>
                        </a:rPr>
                        <a:t>Libre nombramiento y remoción</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15000"/>
                        </a:lnSpc>
                        <a:spcAft>
                          <a:spcPts val="600"/>
                        </a:spcAft>
                      </a:pPr>
                      <a:r>
                        <a:rPr lang="es-ES" sz="1050" dirty="0" smtClean="0">
                          <a:effectLst/>
                          <a:latin typeface="Arial" panose="020B0604020202020204" pitchFamily="34" charset="0"/>
                          <a:cs typeface="Arial" panose="020B0604020202020204" pitchFamily="34" charset="0"/>
                        </a:rPr>
                        <a:t>15</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15000"/>
                        </a:lnSpc>
                        <a:spcAft>
                          <a:spcPts val="600"/>
                        </a:spcAft>
                      </a:pPr>
                      <a:r>
                        <a:rPr lang="es-ES" sz="1050" dirty="0" smtClean="0">
                          <a:effectLst/>
                          <a:latin typeface="Arial" panose="020B0604020202020204" pitchFamily="34" charset="0"/>
                          <a:cs typeface="Arial" panose="020B0604020202020204" pitchFamily="34" charset="0"/>
                        </a:rPr>
                        <a:t>15</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208773593"/>
                  </a:ext>
                </a:extLst>
              </a:tr>
              <a:tr h="162000">
                <a:tc>
                  <a:txBody>
                    <a:bodyPr/>
                    <a:lstStyle/>
                    <a:p>
                      <a:pPr algn="just">
                        <a:lnSpc>
                          <a:spcPct val="115000"/>
                        </a:lnSpc>
                        <a:spcAft>
                          <a:spcPts val="600"/>
                        </a:spcAft>
                      </a:pPr>
                      <a:r>
                        <a:rPr lang="es-ES" sz="1050" dirty="0">
                          <a:effectLst/>
                          <a:latin typeface="Arial" panose="020B0604020202020204" pitchFamily="34" charset="0"/>
                          <a:cs typeface="Arial" panose="020B0604020202020204" pitchFamily="34" charset="0"/>
                        </a:rPr>
                        <a:t>Provisionalidad</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a:lnSpc>
                          <a:spcPct val="115000"/>
                        </a:lnSpc>
                        <a:spcAft>
                          <a:spcPts val="600"/>
                        </a:spcAft>
                      </a:pPr>
                      <a:r>
                        <a:rPr lang="es-ES" sz="1050">
                          <a:effectLst/>
                          <a:latin typeface="Arial" panose="020B0604020202020204" pitchFamily="34" charset="0"/>
                          <a:cs typeface="Arial" panose="020B0604020202020204" pitchFamily="34" charset="0"/>
                        </a:rPr>
                        <a:t>8</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a:lnSpc>
                          <a:spcPct val="115000"/>
                        </a:lnSpc>
                        <a:spcAft>
                          <a:spcPts val="600"/>
                        </a:spcAft>
                      </a:pPr>
                      <a:r>
                        <a:rPr lang="es-ES" sz="1050" dirty="0">
                          <a:effectLst/>
                          <a:latin typeface="Arial" panose="020B0604020202020204" pitchFamily="34" charset="0"/>
                          <a:cs typeface="Arial" panose="020B0604020202020204" pitchFamily="34" charset="0"/>
                        </a:rPr>
                        <a:t>13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493038092"/>
                  </a:ext>
                </a:extLst>
              </a:tr>
              <a:tr h="162000">
                <a:tc>
                  <a:txBody>
                    <a:bodyPr/>
                    <a:lstStyle/>
                    <a:p>
                      <a:pPr algn="just">
                        <a:lnSpc>
                          <a:spcPct val="115000"/>
                        </a:lnSpc>
                        <a:spcAft>
                          <a:spcPts val="600"/>
                        </a:spcAft>
                      </a:pPr>
                      <a:r>
                        <a:rPr lang="es-ES" sz="1050" dirty="0">
                          <a:effectLst/>
                          <a:latin typeface="Arial" panose="020B0604020202020204" pitchFamily="34" charset="0"/>
                          <a:cs typeface="Arial" panose="020B0604020202020204" pitchFamily="34" charset="0"/>
                        </a:rPr>
                        <a:t>Período fijo</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15000"/>
                        </a:lnSpc>
                        <a:spcAft>
                          <a:spcPts val="600"/>
                        </a:spcAft>
                      </a:pPr>
                      <a:r>
                        <a:rPr lang="es-ES" sz="1050" dirty="0">
                          <a:effectLst/>
                          <a:latin typeface="Arial" panose="020B0604020202020204" pitchFamily="34" charset="0"/>
                          <a:cs typeface="Arial" panose="020B0604020202020204" pitchFamily="34" charset="0"/>
                        </a:rPr>
                        <a:t>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15000"/>
                        </a:lnSpc>
                        <a:spcAft>
                          <a:spcPts val="600"/>
                        </a:spcAft>
                      </a:pPr>
                      <a:r>
                        <a:rPr lang="es-ES" sz="1050" dirty="0">
                          <a:effectLst/>
                          <a:latin typeface="Arial" panose="020B0604020202020204" pitchFamily="34" charset="0"/>
                          <a:cs typeface="Arial" panose="020B0604020202020204" pitchFamily="34" charset="0"/>
                        </a:rPr>
                        <a:t>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594727551"/>
                  </a:ext>
                </a:extLst>
              </a:tr>
            </a:tbl>
          </a:graphicData>
        </a:graphic>
      </p:graphicFrame>
      <p:sp>
        <p:nvSpPr>
          <p:cNvPr id="14" name="Rectángulo 13"/>
          <p:cNvSpPr/>
          <p:nvPr/>
        </p:nvSpPr>
        <p:spPr>
          <a:xfrm>
            <a:off x="430118" y="2277789"/>
            <a:ext cx="1715534" cy="276999"/>
          </a:xfrm>
          <a:prstGeom prst="rect">
            <a:avLst/>
          </a:prstGeom>
        </p:spPr>
        <p:txBody>
          <a:bodyPr wrap="none">
            <a:spAutoFit/>
          </a:bodyPr>
          <a:lstStyle/>
          <a:p>
            <a:pPr algn="just"/>
            <a:r>
              <a:rPr lang="es-CO" sz="1200" b="1" dirty="0">
                <a:latin typeface="Arial" panose="020B0604020202020204" pitchFamily="34" charset="0"/>
              </a:rPr>
              <a:t>Gastos de Personal: </a:t>
            </a:r>
            <a:endParaRPr lang="es-CO" sz="1200" dirty="0"/>
          </a:p>
        </p:txBody>
      </p:sp>
    </p:spTree>
    <p:extLst>
      <p:ext uri="{BB962C8B-B14F-4D97-AF65-F5344CB8AC3E}">
        <p14:creationId xmlns:p14="http://schemas.microsoft.com/office/powerpoint/2010/main" val="2855449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543797"/>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24256" y="77118"/>
            <a:ext cx="5029199"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190901"/>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 Informe de Austeridad en el Gasto Público Cuarto Trimestre de 2024.</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9" name="Rectángulo 8"/>
          <p:cNvSpPr/>
          <p:nvPr/>
        </p:nvSpPr>
        <p:spPr>
          <a:xfrm>
            <a:off x="397067" y="672679"/>
            <a:ext cx="2749471"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Capacitación y Bienestar Laboral: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4" name="Rectángulo 3"/>
          <p:cNvSpPr/>
          <p:nvPr/>
        </p:nvSpPr>
        <p:spPr>
          <a:xfrm>
            <a:off x="397067" y="2944897"/>
            <a:ext cx="2181303" cy="276999"/>
          </a:xfrm>
          <a:prstGeom prst="rect">
            <a:avLst/>
          </a:prstGeom>
        </p:spPr>
        <p:txBody>
          <a:bodyPr wrap="none">
            <a:spAutoFit/>
          </a:bodyPr>
          <a:lstStyle/>
          <a:p>
            <a:r>
              <a:rPr lang="es-ES" sz="1200" b="1" dirty="0">
                <a:solidFill>
                  <a:srgbClr val="000000"/>
                </a:solidFill>
                <a:latin typeface="Arial" panose="020B0604020202020204" pitchFamily="34" charset="0"/>
                <a:ea typeface="Times New Roman" panose="02020603050405020304" pitchFamily="18" charset="0"/>
              </a:rPr>
              <a:t>Viáticos y Gastos de Viaje: </a:t>
            </a:r>
            <a:endParaRPr lang="es-CO" sz="1200" dirty="0"/>
          </a:p>
        </p:txBody>
      </p:sp>
      <p:sp>
        <p:nvSpPr>
          <p:cNvPr id="12" name="Rectángulo 11"/>
          <p:cNvSpPr/>
          <p:nvPr/>
        </p:nvSpPr>
        <p:spPr>
          <a:xfrm>
            <a:off x="397067" y="4026159"/>
            <a:ext cx="8310144" cy="430887"/>
          </a:xfrm>
          <a:prstGeom prst="rect">
            <a:avLst/>
          </a:prstGeom>
        </p:spPr>
        <p:txBody>
          <a:bodyPr wrap="square">
            <a:spAutoFit/>
          </a:bodyPr>
          <a:lstStyle/>
          <a:p>
            <a:pPr algn="just"/>
            <a:r>
              <a:rPr lang="es-CO" sz="1100" dirty="0">
                <a:latin typeface="Arial" panose="020B0604020202020204" pitchFamily="34" charset="0"/>
                <a:ea typeface="Calibri" panose="020F0502020204030204" pitchFamily="34" charset="0"/>
                <a:cs typeface="Times New Roman" panose="02020603050405020304" pitchFamily="18" charset="0"/>
              </a:rPr>
              <a:t>Los gastos de viaje y viáticos, son un gasto necesario en los que debe incurrir la Entidad, debido a que la misión debe ser ejecutada en todo el departamento de Antioquia.</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397067" y="1931184"/>
            <a:ext cx="8310144" cy="938719"/>
          </a:xfrm>
          <a:prstGeom prst="rect">
            <a:avLst/>
          </a:prstGeom>
        </p:spPr>
        <p:txBody>
          <a:bodyPr wrap="square">
            <a:spAutoFit/>
          </a:bodyPr>
          <a:lstStyle/>
          <a:p>
            <a:pPr algn="just"/>
            <a:r>
              <a:rPr lang="es-CO" sz="1100" dirty="0">
                <a:latin typeface="Arial" panose="020B0604020202020204" pitchFamily="34" charset="0"/>
                <a:cs typeface="Arial" panose="020B0604020202020204" pitchFamily="34" charset="0"/>
              </a:rPr>
              <a:t>Para el cuarto trimestre </a:t>
            </a:r>
            <a:r>
              <a:rPr lang="es-CO" sz="1100" dirty="0" smtClean="0">
                <a:latin typeface="Arial" panose="020B0604020202020204" pitchFamily="34" charset="0"/>
                <a:cs typeface="Arial" panose="020B0604020202020204" pitchFamily="34" charset="0"/>
              </a:rPr>
              <a:t>de </a:t>
            </a:r>
            <a:r>
              <a:rPr lang="es-CO" sz="1100" dirty="0">
                <a:latin typeface="Arial" panose="020B0604020202020204" pitchFamily="34" charset="0"/>
                <a:cs typeface="Arial" panose="020B0604020202020204" pitchFamily="34" charset="0"/>
              </a:rPr>
              <a:t>2024 se observa un incremento muy positivo por los conceptos de capacitación en un 21.07%, debido a una mayor divulgación de la oferta de capacitación a demanda, con el fin de fortalecer las competencias funcionales de los servidores de la Entidad.</a:t>
            </a:r>
            <a:r>
              <a:rPr lang="es-ES"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Con relación a bienestar laboral, se evidencia que comparando el cuarto trimestre de 2023 vs. 2024, en la presente vigencia disminuyó el número de servidores que accedieron a los beneficios de: Aprovechamiento del tiempo libre, Salud, Auxilio para lentes y Segunda </a:t>
            </a:r>
            <a:r>
              <a:rPr lang="es-CO" sz="1100" dirty="0" smtClean="0">
                <a:latin typeface="Arial" panose="020B0604020202020204" pitchFamily="34" charset="0"/>
                <a:cs typeface="Arial" panose="020B0604020202020204" pitchFamily="34" charset="0"/>
              </a:rPr>
              <a:t>lengua.</a:t>
            </a:r>
            <a:endParaRPr lang="es-CO" sz="11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3088410542"/>
              </p:ext>
            </p:extLst>
          </p:nvPr>
        </p:nvGraphicFramePr>
        <p:xfrm>
          <a:off x="496662" y="3317867"/>
          <a:ext cx="7847237" cy="612321"/>
        </p:xfrm>
        <a:graphic>
          <a:graphicData uri="http://schemas.openxmlformats.org/drawingml/2006/table">
            <a:tbl>
              <a:tblPr>
                <a:tableStyleId>{68D230F3-CF80-4859-8CE7-A43EE81993B5}</a:tableStyleId>
              </a:tblPr>
              <a:tblGrid>
                <a:gridCol w="1520795">
                  <a:extLst>
                    <a:ext uri="{9D8B030D-6E8A-4147-A177-3AD203B41FA5}">
                      <a16:colId xmlns:a16="http://schemas.microsoft.com/office/drawing/2014/main" val="1911626673"/>
                    </a:ext>
                  </a:extLst>
                </a:gridCol>
                <a:gridCol w="1641642">
                  <a:extLst>
                    <a:ext uri="{9D8B030D-6E8A-4147-A177-3AD203B41FA5}">
                      <a16:colId xmlns:a16="http://schemas.microsoft.com/office/drawing/2014/main" val="2072333621"/>
                    </a:ext>
                  </a:extLst>
                </a:gridCol>
                <a:gridCol w="1640072">
                  <a:extLst>
                    <a:ext uri="{9D8B030D-6E8A-4147-A177-3AD203B41FA5}">
                      <a16:colId xmlns:a16="http://schemas.microsoft.com/office/drawing/2014/main" val="2520091198"/>
                    </a:ext>
                  </a:extLst>
                </a:gridCol>
                <a:gridCol w="1582003">
                  <a:extLst>
                    <a:ext uri="{9D8B030D-6E8A-4147-A177-3AD203B41FA5}">
                      <a16:colId xmlns:a16="http://schemas.microsoft.com/office/drawing/2014/main" val="2740194289"/>
                    </a:ext>
                  </a:extLst>
                </a:gridCol>
                <a:gridCol w="1462725">
                  <a:extLst>
                    <a:ext uri="{9D8B030D-6E8A-4147-A177-3AD203B41FA5}">
                      <a16:colId xmlns:a16="http://schemas.microsoft.com/office/drawing/2014/main" val="1801699169"/>
                    </a:ext>
                  </a:extLst>
                </a:gridCol>
              </a:tblGrid>
              <a:tr h="204107">
                <a:tc>
                  <a:txBody>
                    <a:bodyPr/>
                    <a:lstStyle/>
                    <a:p>
                      <a:pPr algn="ctr">
                        <a:lnSpc>
                          <a:spcPct val="115000"/>
                        </a:lnSpc>
                        <a:spcAft>
                          <a:spcPts val="0"/>
                        </a:spcAft>
                      </a:pPr>
                      <a:r>
                        <a:rPr lang="es-ES" sz="1050" dirty="0" smtClean="0">
                          <a:solidFill>
                            <a:schemeClr val="bg1"/>
                          </a:solidFill>
                          <a:effectLst/>
                          <a:latin typeface="Arial" panose="020B0604020202020204" pitchFamily="34" charset="0"/>
                          <a:cs typeface="Arial" panose="020B0604020202020204" pitchFamily="34" charset="0"/>
                        </a:rPr>
                        <a:t>Concepto</a:t>
                      </a:r>
                      <a:endParaRPr lang="es-CO"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dirty="0">
                          <a:solidFill>
                            <a:schemeClr val="bg1"/>
                          </a:solidFill>
                          <a:effectLst/>
                          <a:latin typeface="Arial" panose="020B0604020202020204" pitchFamily="34" charset="0"/>
                          <a:cs typeface="Arial" panose="020B0604020202020204" pitchFamily="34" charset="0"/>
                        </a:rPr>
                        <a:t>Trimestre III 2024</a:t>
                      </a:r>
                      <a:endParaRPr lang="es-CO"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Trimestre III 2023</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dirty="0">
                          <a:solidFill>
                            <a:schemeClr val="bg1"/>
                          </a:solidFill>
                          <a:effectLst/>
                          <a:latin typeface="Arial" panose="020B0604020202020204" pitchFamily="34" charset="0"/>
                          <a:cs typeface="Arial" panose="020B0604020202020204" pitchFamily="34" charset="0"/>
                        </a:rPr>
                        <a:t>Variación Absoluta</a:t>
                      </a:r>
                      <a:endParaRPr lang="es-CO"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dirty="0">
                          <a:solidFill>
                            <a:schemeClr val="bg1"/>
                          </a:solidFill>
                          <a:effectLst/>
                          <a:latin typeface="Arial" panose="020B0604020202020204" pitchFamily="34" charset="0"/>
                          <a:cs typeface="Arial" panose="020B0604020202020204" pitchFamily="34" charset="0"/>
                        </a:rPr>
                        <a:t>Variación Relativa</a:t>
                      </a:r>
                      <a:endParaRPr lang="es-CO"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extLst>
                  <a:ext uri="{0D108BD9-81ED-4DB2-BD59-A6C34878D82A}">
                    <a16:rowId xmlns:a16="http://schemas.microsoft.com/office/drawing/2014/main" val="3803069868"/>
                  </a:ext>
                </a:extLst>
              </a:tr>
              <a:tr h="204107">
                <a:tc>
                  <a:txBody>
                    <a:bodyPr/>
                    <a:lstStyle/>
                    <a:p>
                      <a:pPr algn="just">
                        <a:lnSpc>
                          <a:spcPct val="115000"/>
                        </a:lnSpc>
                        <a:spcAft>
                          <a:spcPts val="0"/>
                        </a:spcAft>
                      </a:pPr>
                      <a:r>
                        <a:rPr lang="es-ES" sz="1050" dirty="0" smtClean="0">
                          <a:effectLst/>
                          <a:latin typeface="Arial" panose="020B0604020202020204" pitchFamily="34" charset="0"/>
                          <a:cs typeface="Arial" panose="020B0604020202020204" pitchFamily="34" charset="0"/>
                        </a:rPr>
                        <a:t>Gastos de Viaje</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$14.634.153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$9.558.720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$5.075.433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53,10%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extLst>
                  <a:ext uri="{0D108BD9-81ED-4DB2-BD59-A6C34878D82A}">
                    <a16:rowId xmlns:a16="http://schemas.microsoft.com/office/drawing/2014/main" val="2421636805"/>
                  </a:ext>
                </a:extLst>
              </a:tr>
              <a:tr h="204107">
                <a:tc>
                  <a:txBody>
                    <a:bodyPr/>
                    <a:lstStyle/>
                    <a:p>
                      <a:pPr algn="just">
                        <a:lnSpc>
                          <a:spcPct val="115000"/>
                        </a:lnSpc>
                        <a:spcAft>
                          <a:spcPts val="0"/>
                        </a:spcAft>
                      </a:pPr>
                      <a:r>
                        <a:rPr lang="es-ES" sz="1050" dirty="0" smtClean="0">
                          <a:effectLst/>
                          <a:latin typeface="Arial" panose="020B0604020202020204" pitchFamily="34" charset="0"/>
                          <a:cs typeface="Arial" panose="020B0604020202020204" pitchFamily="34" charset="0"/>
                        </a:rPr>
                        <a:t>Viáticos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$373.301.587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$308.666.550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$64.635.037</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20,94%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extLst>
                  <a:ext uri="{0D108BD9-81ED-4DB2-BD59-A6C34878D82A}">
                    <a16:rowId xmlns:a16="http://schemas.microsoft.com/office/drawing/2014/main" val="3031327609"/>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616130948"/>
              </p:ext>
            </p:extLst>
          </p:nvPr>
        </p:nvGraphicFramePr>
        <p:xfrm>
          <a:off x="496662" y="1088914"/>
          <a:ext cx="7179002" cy="778678"/>
        </p:xfrm>
        <a:graphic>
          <a:graphicData uri="http://schemas.openxmlformats.org/drawingml/2006/table">
            <a:tbl>
              <a:tblPr>
                <a:tableStyleId>{68D230F3-CF80-4859-8CE7-A43EE81993B5}</a:tableStyleId>
              </a:tblPr>
              <a:tblGrid>
                <a:gridCol w="1564694">
                  <a:extLst>
                    <a:ext uri="{9D8B030D-6E8A-4147-A177-3AD203B41FA5}">
                      <a16:colId xmlns:a16="http://schemas.microsoft.com/office/drawing/2014/main" val="1403738344"/>
                    </a:ext>
                  </a:extLst>
                </a:gridCol>
                <a:gridCol w="1465156">
                  <a:extLst>
                    <a:ext uri="{9D8B030D-6E8A-4147-A177-3AD203B41FA5}">
                      <a16:colId xmlns:a16="http://schemas.microsoft.com/office/drawing/2014/main" val="1829023746"/>
                    </a:ext>
                  </a:extLst>
                </a:gridCol>
                <a:gridCol w="1465156">
                  <a:extLst>
                    <a:ext uri="{9D8B030D-6E8A-4147-A177-3AD203B41FA5}">
                      <a16:colId xmlns:a16="http://schemas.microsoft.com/office/drawing/2014/main" val="2048447702"/>
                    </a:ext>
                  </a:extLst>
                </a:gridCol>
                <a:gridCol w="1465156">
                  <a:extLst>
                    <a:ext uri="{9D8B030D-6E8A-4147-A177-3AD203B41FA5}">
                      <a16:colId xmlns:a16="http://schemas.microsoft.com/office/drawing/2014/main" val="136105988"/>
                    </a:ext>
                  </a:extLst>
                </a:gridCol>
                <a:gridCol w="1218840">
                  <a:extLst>
                    <a:ext uri="{9D8B030D-6E8A-4147-A177-3AD203B41FA5}">
                      <a16:colId xmlns:a16="http://schemas.microsoft.com/office/drawing/2014/main" val="296367892"/>
                    </a:ext>
                  </a:extLst>
                </a:gridCol>
              </a:tblGrid>
              <a:tr h="319849">
                <a:tc>
                  <a:txBody>
                    <a:bodyPr/>
                    <a:lstStyle/>
                    <a:p>
                      <a:pPr algn="ctr">
                        <a:lnSpc>
                          <a:spcPct val="115000"/>
                        </a:lnSpc>
                        <a:spcAft>
                          <a:spcPts val="0"/>
                        </a:spcAft>
                      </a:pPr>
                      <a:r>
                        <a:rPr lang="es-ES" sz="1050" b="1" dirty="0" smtClean="0">
                          <a:solidFill>
                            <a:schemeClr val="bg1"/>
                          </a:solidFill>
                          <a:effectLst/>
                          <a:latin typeface="Arial" panose="020B0604020202020204" pitchFamily="34" charset="0"/>
                          <a:cs typeface="Arial" panose="020B0604020202020204" pitchFamily="34" charset="0"/>
                        </a:rPr>
                        <a:t>Concepto</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Trimestre III 2024</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Trimestre III 2023</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CO" sz="1050" b="1" dirty="0" smtClean="0">
                          <a:solidFill>
                            <a:schemeClr val="bg1"/>
                          </a:solidFill>
                          <a:effectLst/>
                          <a:latin typeface="Arial" panose="020B0604020202020204" pitchFamily="34" charset="0"/>
                          <a:cs typeface="Arial" panose="020B0604020202020204" pitchFamily="34" charset="0"/>
                        </a:rPr>
                        <a:t>Variación Absoluta</a:t>
                      </a:r>
                      <a:endParaRPr lang="es-CO" sz="105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Variación Relativa</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extLst>
                  <a:ext uri="{0D108BD9-81ED-4DB2-BD59-A6C34878D82A}">
                    <a16:rowId xmlns:a16="http://schemas.microsoft.com/office/drawing/2014/main" val="2011095296"/>
                  </a:ext>
                </a:extLst>
              </a:tr>
              <a:tr h="172907">
                <a:tc>
                  <a:txBody>
                    <a:bodyPr/>
                    <a:lstStyle/>
                    <a:p>
                      <a:pPr algn="just">
                        <a:lnSpc>
                          <a:spcPct val="115000"/>
                        </a:lnSpc>
                        <a:spcAft>
                          <a:spcPts val="0"/>
                        </a:spcAft>
                      </a:pPr>
                      <a:r>
                        <a:rPr lang="es-ES" sz="1050" dirty="0" smtClean="0">
                          <a:effectLst/>
                          <a:latin typeface="Arial" panose="020B0604020202020204" pitchFamily="34" charset="0"/>
                          <a:cs typeface="Arial" panose="020B0604020202020204" pitchFamily="34" charset="0"/>
                        </a:rPr>
                        <a:t>Capacitación</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$62.535.000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$51.650.000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marL="0" marR="0" indent="0" algn="r" defTabSz="685800" rtl="0" eaLnBrk="1" fontAlgn="auto" latinLnBrk="0" hangingPunct="1">
                        <a:lnSpc>
                          <a:spcPct val="115000"/>
                        </a:lnSpc>
                        <a:spcBef>
                          <a:spcPts val="0"/>
                        </a:spcBef>
                        <a:spcAft>
                          <a:spcPts val="0"/>
                        </a:spcAft>
                        <a:buClrTx/>
                        <a:buSzTx/>
                        <a:buFontTx/>
                        <a:buNone/>
                        <a:tabLst/>
                        <a:defRPr/>
                      </a:pPr>
                      <a:r>
                        <a:rPr lang="es-ES" sz="1050" dirty="0" smtClean="0">
                          <a:effectLst/>
                          <a:latin typeface="Arial" panose="020B0604020202020204" pitchFamily="34" charset="0"/>
                          <a:cs typeface="Arial" panose="020B0604020202020204" pitchFamily="34" charset="0"/>
                        </a:rPr>
                        <a:t>$10.885.000</a:t>
                      </a:r>
                      <a:endParaRPr lang="es-CO" sz="1050" dirty="0" smtClean="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21,07%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tc>
                <a:extLst>
                  <a:ext uri="{0D108BD9-81ED-4DB2-BD59-A6C34878D82A}">
                    <a16:rowId xmlns:a16="http://schemas.microsoft.com/office/drawing/2014/main" val="4190584305"/>
                  </a:ext>
                </a:extLst>
              </a:tr>
              <a:tr h="226609">
                <a:tc>
                  <a:txBody>
                    <a:bodyPr/>
                    <a:lstStyle/>
                    <a:p>
                      <a:pPr algn="just">
                        <a:lnSpc>
                          <a:spcPct val="115000"/>
                        </a:lnSpc>
                        <a:spcAft>
                          <a:spcPts val="0"/>
                        </a:spcAft>
                      </a:pPr>
                      <a:r>
                        <a:rPr lang="es-ES" sz="1050" dirty="0" smtClean="0">
                          <a:effectLst/>
                          <a:latin typeface="Arial" panose="020B0604020202020204" pitchFamily="34" charset="0"/>
                          <a:cs typeface="Arial" panose="020B0604020202020204" pitchFamily="34" charset="0"/>
                        </a:rPr>
                        <a:t>Bienestar Laboral</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$250.131.550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$264.486.209</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tc>
                  <a:txBody>
                    <a:bodyPr/>
                    <a:lstStyle/>
                    <a:p>
                      <a:pPr marL="0" marR="0" indent="0" algn="r" defTabSz="685800" rtl="0" eaLnBrk="1" fontAlgn="auto" latinLnBrk="0" hangingPunct="1">
                        <a:lnSpc>
                          <a:spcPct val="115000"/>
                        </a:lnSpc>
                        <a:spcBef>
                          <a:spcPts val="0"/>
                        </a:spcBef>
                        <a:spcAft>
                          <a:spcPts val="0"/>
                        </a:spcAft>
                        <a:buClrTx/>
                        <a:buSzTx/>
                        <a:buFontTx/>
                        <a:buNone/>
                        <a:tabLst/>
                        <a:defRPr/>
                      </a:pPr>
                      <a:r>
                        <a:rPr lang="es-ES" sz="1050" dirty="0" smtClean="0">
                          <a:effectLst/>
                          <a:latin typeface="Arial" panose="020B0604020202020204" pitchFamily="34" charset="0"/>
                          <a:cs typeface="Arial" panose="020B0604020202020204" pitchFamily="34" charset="0"/>
                        </a:rPr>
                        <a:t>-$14.354.659</a:t>
                      </a:r>
                      <a:endParaRPr lang="es-CO" sz="1050" dirty="0" smtClean="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-5,43%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solidFill>
                      <a:schemeClr val="accent6">
                        <a:lumMod val="20000"/>
                        <a:lumOff val="80000"/>
                      </a:schemeClr>
                    </a:solidFill>
                  </a:tcPr>
                </a:tc>
                <a:extLst>
                  <a:ext uri="{0D108BD9-81ED-4DB2-BD59-A6C34878D82A}">
                    <a16:rowId xmlns:a16="http://schemas.microsoft.com/office/drawing/2014/main" val="1160059520"/>
                  </a:ext>
                </a:extLst>
              </a:tr>
            </a:tbl>
          </a:graphicData>
        </a:graphic>
      </p:graphicFrame>
    </p:spTree>
    <p:extLst>
      <p:ext uri="{BB962C8B-B14F-4D97-AF65-F5344CB8AC3E}">
        <p14:creationId xmlns:p14="http://schemas.microsoft.com/office/powerpoint/2010/main" val="1259172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69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14301" y="186697"/>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 </a:t>
            </a: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a:t>
            </a:r>
            <a:r>
              <a:rPr lang="es-CO" sz="1400" b="1" dirty="0">
                <a:solidFill>
                  <a:schemeClr val="accent6">
                    <a:lumMod val="50000"/>
                  </a:schemeClr>
                </a:solidFill>
                <a:latin typeface="Arial" panose="020B0604020202020204" pitchFamily="34" charset="0"/>
                <a:cs typeface="Arial" panose="020B0604020202020204" pitchFamily="34" charset="0"/>
              </a:rPr>
              <a:t>Cuarto Trimestre de 2024.</a:t>
            </a:r>
          </a:p>
        </p:txBody>
      </p:sp>
      <p:sp>
        <p:nvSpPr>
          <p:cNvPr id="9" name="Rectángulo 8"/>
          <p:cNvSpPr/>
          <p:nvPr/>
        </p:nvSpPr>
        <p:spPr>
          <a:xfrm>
            <a:off x="309914" y="919090"/>
            <a:ext cx="3049233"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Contratos de Prestación de Servicios: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14" name="Rectángulo 13"/>
          <p:cNvSpPr/>
          <p:nvPr/>
        </p:nvSpPr>
        <p:spPr>
          <a:xfrm>
            <a:off x="336989" y="2751291"/>
            <a:ext cx="8246538" cy="1615827"/>
          </a:xfrm>
          <a:prstGeom prst="rect">
            <a:avLst/>
          </a:prstGeom>
        </p:spPr>
        <p:txBody>
          <a:bodyPr wrap="square">
            <a:spAutoFit/>
          </a:bodyPr>
          <a:lstStyle/>
          <a:p>
            <a:pPr algn="just"/>
            <a:r>
              <a:rPr lang="es-ES" sz="1100" dirty="0">
                <a:latin typeface="Arial" panose="020B0604020202020204" pitchFamily="34" charset="0"/>
                <a:cs typeface="Arial" panose="020B0604020202020204" pitchFamily="34" charset="0"/>
              </a:rPr>
              <a:t>Para la vigencia 2024, en el cuarto trimestre se identificó un incremento del 471% en los honorarios a personas jurídicas, reflejado principalmente en el reconocimiento de honorarios en los contratos de administración delegada para temas de infraestructura física y de apoyo operativo en los procesos operativos de transporte, mantenimiento y otros.</a:t>
            </a:r>
          </a:p>
          <a:p>
            <a:r>
              <a:rPr lang="es-ES"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En los honorarios de contratos de prestación de servicios profesionales de apoyo a la gestión el incremento fue del 32% con relación al cuarto trimestre del año anterior, lo anterior producto del incremento del IPC en el valor de los honorarios, y al fortalecimiento de los equipos de trabajo con la contratación de profesionales para el apoyo al sistema de gestión de la calidad, planes de mejoramientos derivados de las auditorias, procesos de contratación y de gestión documental en los procesos (digitalización información y custodia en el mercurio).</a:t>
            </a:r>
            <a:endParaRPr lang="es-CO" sz="11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764148917"/>
              </p:ext>
            </p:extLst>
          </p:nvPr>
        </p:nvGraphicFramePr>
        <p:xfrm>
          <a:off x="424215" y="1337295"/>
          <a:ext cx="8072086" cy="1125655"/>
        </p:xfrm>
        <a:graphic>
          <a:graphicData uri="http://schemas.openxmlformats.org/drawingml/2006/table">
            <a:tbl>
              <a:tblPr>
                <a:tableStyleId>{68D230F3-CF80-4859-8CE7-A43EE81993B5}</a:tableStyleId>
              </a:tblPr>
              <a:tblGrid>
                <a:gridCol w="4062060">
                  <a:extLst>
                    <a:ext uri="{9D8B030D-6E8A-4147-A177-3AD203B41FA5}">
                      <a16:colId xmlns:a16="http://schemas.microsoft.com/office/drawing/2014/main" val="648802712"/>
                    </a:ext>
                  </a:extLst>
                </a:gridCol>
                <a:gridCol w="1076325">
                  <a:extLst>
                    <a:ext uri="{9D8B030D-6E8A-4147-A177-3AD203B41FA5}">
                      <a16:colId xmlns:a16="http://schemas.microsoft.com/office/drawing/2014/main" val="4206278051"/>
                    </a:ext>
                  </a:extLst>
                </a:gridCol>
                <a:gridCol w="1038225">
                  <a:extLst>
                    <a:ext uri="{9D8B030D-6E8A-4147-A177-3AD203B41FA5}">
                      <a16:colId xmlns:a16="http://schemas.microsoft.com/office/drawing/2014/main" val="2048981992"/>
                    </a:ext>
                  </a:extLst>
                </a:gridCol>
                <a:gridCol w="981075">
                  <a:extLst>
                    <a:ext uri="{9D8B030D-6E8A-4147-A177-3AD203B41FA5}">
                      <a16:colId xmlns:a16="http://schemas.microsoft.com/office/drawing/2014/main" val="595198319"/>
                    </a:ext>
                  </a:extLst>
                </a:gridCol>
                <a:gridCol w="914401">
                  <a:extLst>
                    <a:ext uri="{9D8B030D-6E8A-4147-A177-3AD203B41FA5}">
                      <a16:colId xmlns:a16="http://schemas.microsoft.com/office/drawing/2014/main" val="2217908805"/>
                    </a:ext>
                  </a:extLst>
                </a:gridCol>
              </a:tblGrid>
              <a:tr h="298091">
                <a:tc>
                  <a:txBody>
                    <a:bodyPr/>
                    <a:lstStyle/>
                    <a:p>
                      <a:pPr algn="ctr">
                        <a:lnSpc>
                          <a:spcPct val="115000"/>
                        </a:lnSpc>
                        <a:spcAft>
                          <a:spcPts val="0"/>
                        </a:spcAft>
                      </a:pPr>
                      <a:r>
                        <a:rPr lang="es-ES" sz="1050" b="1" dirty="0" smtClean="0">
                          <a:solidFill>
                            <a:schemeClr val="bg1"/>
                          </a:solidFill>
                          <a:effectLst/>
                          <a:latin typeface="Arial" panose="020B0604020202020204" pitchFamily="34" charset="0"/>
                          <a:cs typeface="Arial" panose="020B0604020202020204" pitchFamily="34" charset="0"/>
                        </a:rPr>
                        <a:t>Contratos</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marL="123825"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2024</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2023</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Variación Absoluta</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Variación Relativa</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solidFill>
                  </a:tcPr>
                </a:tc>
                <a:extLst>
                  <a:ext uri="{0D108BD9-81ED-4DB2-BD59-A6C34878D82A}">
                    <a16:rowId xmlns:a16="http://schemas.microsoft.com/office/drawing/2014/main" val="2795157940"/>
                  </a:ext>
                </a:extLst>
              </a:tr>
              <a:tr h="371109">
                <a:tc>
                  <a:txBody>
                    <a:bodyPr/>
                    <a:lstStyle/>
                    <a:p>
                      <a:pPr marL="44450" marR="93345" algn="just">
                        <a:lnSpc>
                          <a:spcPct val="115000"/>
                        </a:lnSpc>
                        <a:spcAft>
                          <a:spcPts val="0"/>
                        </a:spcAft>
                      </a:pPr>
                      <a:r>
                        <a:rPr lang="es-ES" sz="1050" dirty="0">
                          <a:effectLst/>
                          <a:latin typeface="Arial" panose="020B0604020202020204" pitchFamily="34" charset="0"/>
                          <a:cs typeface="Arial" panose="020B0604020202020204" pitchFamily="34" charset="0"/>
                        </a:rPr>
                        <a:t>Honorarios por Prestación de servicios de apoyo a la gestión y prestación de servicios profesionales.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$1.679.108.058</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$1.272.074.224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$407.033.834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32%</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06351971"/>
                  </a:ext>
                </a:extLst>
              </a:tr>
              <a:tr h="386500">
                <a:tc>
                  <a:txBody>
                    <a:bodyPr/>
                    <a:lstStyle/>
                    <a:p>
                      <a:pPr marL="44450" marR="93345" algn="just">
                        <a:lnSpc>
                          <a:spcPct val="115000"/>
                        </a:lnSpc>
                        <a:spcAft>
                          <a:spcPts val="0"/>
                        </a:spcAft>
                      </a:pPr>
                      <a:r>
                        <a:rPr lang="es-ES" sz="1050" dirty="0">
                          <a:effectLst/>
                          <a:latin typeface="Arial" panose="020B0604020202020204" pitchFamily="34" charset="0"/>
                          <a:cs typeface="Arial" panose="020B0604020202020204" pitchFamily="34" charset="0"/>
                        </a:rPr>
                        <a:t>Honorarios por Prestación de servicios de apoyo a la gestión y prestación de servicios profesionales personas </a:t>
                      </a:r>
                      <a:r>
                        <a:rPr lang="es-ES" sz="1050" dirty="0" smtClean="0">
                          <a:effectLst/>
                          <a:latin typeface="Arial" panose="020B0604020202020204" pitchFamily="34" charset="0"/>
                          <a:cs typeface="Arial" panose="020B0604020202020204" pitchFamily="34" charset="0"/>
                        </a:rPr>
                        <a:t>jurídicas.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$701.451.743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$122.876.853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$578.574.890  </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471%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3227238320"/>
                  </a:ext>
                </a:extLst>
              </a:tr>
            </a:tbl>
          </a:graphicData>
        </a:graphic>
      </p:graphicFrame>
    </p:spTree>
    <p:extLst>
      <p:ext uri="{BB962C8B-B14F-4D97-AF65-F5344CB8AC3E}">
        <p14:creationId xmlns:p14="http://schemas.microsoft.com/office/powerpoint/2010/main" val="1326989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61926" y="12916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11549" y="171340"/>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a:t>
            </a:r>
            <a:r>
              <a:rPr lang="es-CO" sz="1400" b="1" dirty="0">
                <a:solidFill>
                  <a:schemeClr val="accent6">
                    <a:lumMod val="50000"/>
                  </a:schemeClr>
                </a:solidFill>
                <a:latin typeface="Arial" panose="020B0604020202020204" pitchFamily="34" charset="0"/>
                <a:cs typeface="Arial" panose="020B0604020202020204" pitchFamily="34" charset="0"/>
              </a:rPr>
              <a:t>Cuarto Trimestre de 2024.</a:t>
            </a:r>
          </a:p>
        </p:txBody>
      </p:sp>
      <p:sp>
        <p:nvSpPr>
          <p:cNvPr id="9" name="Rectángulo 8"/>
          <p:cNvSpPr/>
          <p:nvPr/>
        </p:nvSpPr>
        <p:spPr>
          <a:xfrm>
            <a:off x="395647" y="814297"/>
            <a:ext cx="1628972"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572528988"/>
              </p:ext>
            </p:extLst>
          </p:nvPr>
        </p:nvGraphicFramePr>
        <p:xfrm>
          <a:off x="476250" y="1205596"/>
          <a:ext cx="8191499" cy="3214004"/>
        </p:xfrm>
        <a:graphic>
          <a:graphicData uri="http://schemas.openxmlformats.org/drawingml/2006/table">
            <a:tbl>
              <a:tblPr firstRow="1" firstCol="1" bandRow="1">
                <a:tableStyleId>{93296810-A885-4BE3-A3E7-6D5BEEA58F35}</a:tableStyleId>
              </a:tblPr>
              <a:tblGrid>
                <a:gridCol w="1390650">
                  <a:extLst>
                    <a:ext uri="{9D8B030D-6E8A-4147-A177-3AD203B41FA5}">
                      <a16:colId xmlns:a16="http://schemas.microsoft.com/office/drawing/2014/main" val="3053906402"/>
                    </a:ext>
                  </a:extLst>
                </a:gridCol>
                <a:gridCol w="1285875">
                  <a:extLst>
                    <a:ext uri="{9D8B030D-6E8A-4147-A177-3AD203B41FA5}">
                      <a16:colId xmlns:a16="http://schemas.microsoft.com/office/drawing/2014/main" val="2253901039"/>
                    </a:ext>
                  </a:extLst>
                </a:gridCol>
                <a:gridCol w="1295400">
                  <a:extLst>
                    <a:ext uri="{9D8B030D-6E8A-4147-A177-3AD203B41FA5}">
                      <a16:colId xmlns:a16="http://schemas.microsoft.com/office/drawing/2014/main" val="2398761624"/>
                    </a:ext>
                  </a:extLst>
                </a:gridCol>
                <a:gridCol w="866775">
                  <a:extLst>
                    <a:ext uri="{9D8B030D-6E8A-4147-A177-3AD203B41FA5}">
                      <a16:colId xmlns:a16="http://schemas.microsoft.com/office/drawing/2014/main" val="783402565"/>
                    </a:ext>
                  </a:extLst>
                </a:gridCol>
                <a:gridCol w="685800">
                  <a:extLst>
                    <a:ext uri="{9D8B030D-6E8A-4147-A177-3AD203B41FA5}">
                      <a16:colId xmlns:a16="http://schemas.microsoft.com/office/drawing/2014/main" val="125785695"/>
                    </a:ext>
                  </a:extLst>
                </a:gridCol>
                <a:gridCol w="2666999">
                  <a:extLst>
                    <a:ext uri="{9D8B030D-6E8A-4147-A177-3AD203B41FA5}">
                      <a16:colId xmlns:a16="http://schemas.microsoft.com/office/drawing/2014/main" val="352357996"/>
                    </a:ext>
                  </a:extLst>
                </a:gridCol>
              </a:tblGrid>
              <a:tr h="312090">
                <a:tc gridSpan="6">
                  <a:txBody>
                    <a:bodyPr/>
                    <a:lstStyle/>
                    <a:p>
                      <a:pPr algn="ctr">
                        <a:lnSpc>
                          <a:spcPct val="115000"/>
                        </a:lnSpc>
                        <a:spcAft>
                          <a:spcPts val="0"/>
                        </a:spcAft>
                      </a:pPr>
                      <a:r>
                        <a:rPr lang="es-ES" sz="1050" dirty="0" smtClean="0">
                          <a:effectLst/>
                          <a:latin typeface="Arial" panose="020B0604020202020204" pitchFamily="34" charset="0"/>
                          <a:cs typeface="Arial" panose="020B0604020202020204" pitchFamily="34" charset="0"/>
                        </a:rPr>
                        <a:t>Gastos Generales Servicios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22925601"/>
                  </a:ext>
                </a:extLst>
              </a:tr>
              <a:tr h="565273">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Concepto</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Saldo Contable entre el 01/10/2024 al 30/12/2024</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Saldo Contable entre el 01/10/2023 al 30/12/2023</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Variación Absoluta</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Variación Relativa</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dirty="0">
                          <a:solidFill>
                            <a:schemeClr val="bg1"/>
                          </a:solidFill>
                          <a:effectLst/>
                          <a:latin typeface="Arial" panose="020B0604020202020204" pitchFamily="34" charset="0"/>
                          <a:cs typeface="Arial" panose="020B0604020202020204" pitchFamily="34" charset="0"/>
                        </a:rPr>
                        <a:t>Observaciones</a:t>
                      </a:r>
                      <a:endParaRPr lang="es-CO"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extLst>
                  <a:ext uri="{0D108BD9-81ED-4DB2-BD59-A6C34878D82A}">
                    <a16:rowId xmlns:a16="http://schemas.microsoft.com/office/drawing/2014/main" val="3745208829"/>
                  </a:ext>
                </a:extLst>
              </a:tr>
              <a:tr h="829379">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Vigilancia y Seguridad</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391.524.921</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242.958.168</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148.566.753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61%</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just">
                        <a:lnSpc>
                          <a:spcPct val="115000"/>
                        </a:lnSpc>
                        <a:spcAft>
                          <a:spcPts val="0"/>
                        </a:spcAft>
                      </a:pPr>
                      <a:r>
                        <a:rPr lang="es-ES" sz="1050" dirty="0">
                          <a:effectLst/>
                          <a:latin typeface="Arial" panose="020B0604020202020204" pitchFamily="34" charset="0"/>
                          <a:cs typeface="Arial" panose="020B0604020202020204" pitchFamily="34" charset="0"/>
                        </a:rPr>
                        <a:t>El aumento se debe a la inclusión de 2 nuevos puestos de vigilancia para el Parque Metropolitano de Deportes a Motor (Tulio Ospina</a:t>
                      </a:r>
                      <a:r>
                        <a:rPr lang="es-ES" sz="1050" dirty="0" smtClean="0">
                          <a:effectLst/>
                          <a:latin typeface="Arial" panose="020B0604020202020204" pitchFamily="34" charset="0"/>
                          <a:cs typeface="Arial" panose="020B0604020202020204" pitchFamily="34" charset="0"/>
                        </a:rPr>
                        <a:t>).</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3717402969"/>
                  </a:ext>
                </a:extLst>
              </a:tr>
              <a:tr h="624180">
                <a:tc>
                  <a:txBody>
                    <a:bodyPr/>
                    <a:lstStyle/>
                    <a:p>
                      <a:pPr algn="just">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Mantenimiento Ascensores</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35.005.797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23.535.853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11.469.944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49%</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just">
                        <a:lnSpc>
                          <a:spcPct val="115000"/>
                        </a:lnSpc>
                        <a:spcAft>
                          <a:spcPts val="0"/>
                        </a:spcAft>
                      </a:pPr>
                      <a:r>
                        <a:rPr lang="es-ES" sz="1050">
                          <a:effectLst/>
                          <a:latin typeface="Arial" panose="020B0604020202020204" pitchFamily="34" charset="0"/>
                          <a:cs typeface="Arial" panose="020B0604020202020204" pitchFamily="34" charset="0"/>
                        </a:rPr>
                        <a:t>Se debe a mantenimientos correctivos por obsolescencia de los componentes de los ascensores.</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2779181595"/>
                  </a:ext>
                </a:extLst>
              </a:tr>
              <a:tr h="468135">
                <a:tc>
                  <a:txBody>
                    <a:bodyPr/>
                    <a:lstStyle/>
                    <a:p>
                      <a:pPr algn="just">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Mantenimiento Automotores</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4.879.363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3.505.380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1.373.983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39%</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just">
                        <a:lnSpc>
                          <a:spcPct val="115000"/>
                        </a:lnSpc>
                        <a:spcAft>
                          <a:spcPts val="0"/>
                        </a:spcAft>
                      </a:pPr>
                      <a:r>
                        <a:rPr lang="es-ES" sz="1050">
                          <a:effectLst/>
                          <a:latin typeface="Arial" panose="020B0604020202020204" pitchFamily="34" charset="0"/>
                          <a:cs typeface="Arial" panose="020B0604020202020204" pitchFamily="34" charset="0"/>
                        </a:rPr>
                        <a:t>Se realizó el cambio del tendido de llantas del vehículo de Gerencia.</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3187728748"/>
                  </a:ext>
                </a:extLst>
              </a:tr>
              <a:tr h="414947">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Servicios públicos</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140.319.982</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130.358.907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9.961.075</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8%</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just">
                        <a:lnSpc>
                          <a:spcPct val="115000"/>
                        </a:lnSpc>
                        <a:spcAft>
                          <a:spcPts val="0"/>
                        </a:spcAft>
                      </a:pPr>
                      <a:r>
                        <a:rPr lang="es-ES" sz="1050" dirty="0">
                          <a:effectLst/>
                          <a:latin typeface="Arial" panose="020B0604020202020204" pitchFamily="34" charset="0"/>
                          <a:cs typeface="Arial" panose="020B0604020202020204" pitchFamily="34" charset="0"/>
                        </a:rPr>
                        <a:t>Energía, Acueducto, Alcantarillado, Aseo, Gas, Telefonía, Internet, </a:t>
                      </a:r>
                      <a:r>
                        <a:rPr lang="es-ES" sz="1050" dirty="0" smtClean="0">
                          <a:effectLst/>
                          <a:latin typeface="Arial" panose="020B0604020202020204" pitchFamily="34" charset="0"/>
                          <a:cs typeface="Arial" panose="020B0604020202020204" pitchFamily="34" charset="0"/>
                        </a:rPr>
                        <a:t>Televisión.</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1107345251"/>
                  </a:ext>
                </a:extLst>
              </a:tr>
            </a:tbl>
          </a:graphicData>
        </a:graphic>
      </p:graphicFrame>
    </p:spTree>
    <p:extLst>
      <p:ext uri="{BB962C8B-B14F-4D97-AF65-F5344CB8AC3E}">
        <p14:creationId xmlns:p14="http://schemas.microsoft.com/office/powerpoint/2010/main" val="414573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Cuarto </a:t>
            </a:r>
            <a:r>
              <a:rPr lang="es-CO" sz="1400" b="1" dirty="0">
                <a:solidFill>
                  <a:schemeClr val="accent6">
                    <a:lumMod val="50000"/>
                  </a:schemeClr>
                </a:solidFill>
                <a:latin typeface="Arial" panose="020B0604020202020204" pitchFamily="34" charset="0"/>
                <a:cs typeface="Arial" panose="020B0604020202020204" pitchFamily="34" charset="0"/>
              </a:rPr>
              <a:t>Trimestre de 2024.</a:t>
            </a:r>
          </a:p>
        </p:txBody>
      </p:sp>
      <p:sp>
        <p:nvSpPr>
          <p:cNvPr id="9" name="Rectángulo 8"/>
          <p:cNvSpPr/>
          <p:nvPr/>
        </p:nvSpPr>
        <p:spPr>
          <a:xfrm>
            <a:off x="357547" y="926066"/>
            <a:ext cx="1628972"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954272480"/>
              </p:ext>
            </p:extLst>
          </p:nvPr>
        </p:nvGraphicFramePr>
        <p:xfrm>
          <a:off x="447675" y="1312030"/>
          <a:ext cx="8220075" cy="3128391"/>
        </p:xfrm>
        <a:graphic>
          <a:graphicData uri="http://schemas.openxmlformats.org/drawingml/2006/table">
            <a:tbl>
              <a:tblPr firstRow="1" firstCol="1" bandRow="1">
                <a:tableStyleId>{93296810-A885-4BE3-A3E7-6D5BEEA58F35}</a:tableStyleId>
              </a:tblPr>
              <a:tblGrid>
                <a:gridCol w="1766143">
                  <a:extLst>
                    <a:ext uri="{9D8B030D-6E8A-4147-A177-3AD203B41FA5}">
                      <a16:colId xmlns:a16="http://schemas.microsoft.com/office/drawing/2014/main" val="3053906402"/>
                    </a:ext>
                  </a:extLst>
                </a:gridCol>
                <a:gridCol w="1446733">
                  <a:extLst>
                    <a:ext uri="{9D8B030D-6E8A-4147-A177-3AD203B41FA5}">
                      <a16:colId xmlns:a16="http://schemas.microsoft.com/office/drawing/2014/main" val="2253901039"/>
                    </a:ext>
                  </a:extLst>
                </a:gridCol>
                <a:gridCol w="1465522">
                  <a:extLst>
                    <a:ext uri="{9D8B030D-6E8A-4147-A177-3AD203B41FA5}">
                      <a16:colId xmlns:a16="http://schemas.microsoft.com/office/drawing/2014/main" val="2398761624"/>
                    </a:ext>
                  </a:extLst>
                </a:gridCol>
                <a:gridCol w="939437">
                  <a:extLst>
                    <a:ext uri="{9D8B030D-6E8A-4147-A177-3AD203B41FA5}">
                      <a16:colId xmlns:a16="http://schemas.microsoft.com/office/drawing/2014/main" val="783402565"/>
                    </a:ext>
                  </a:extLst>
                </a:gridCol>
                <a:gridCol w="657606">
                  <a:extLst>
                    <a:ext uri="{9D8B030D-6E8A-4147-A177-3AD203B41FA5}">
                      <a16:colId xmlns:a16="http://schemas.microsoft.com/office/drawing/2014/main" val="125785695"/>
                    </a:ext>
                  </a:extLst>
                </a:gridCol>
                <a:gridCol w="1944634">
                  <a:extLst>
                    <a:ext uri="{9D8B030D-6E8A-4147-A177-3AD203B41FA5}">
                      <a16:colId xmlns:a16="http://schemas.microsoft.com/office/drawing/2014/main" val="352357996"/>
                    </a:ext>
                  </a:extLst>
                </a:gridCol>
              </a:tblGrid>
              <a:tr h="90985">
                <a:tc gridSpan="6">
                  <a:txBody>
                    <a:bodyPr/>
                    <a:lstStyle/>
                    <a:p>
                      <a:pPr algn="ctr">
                        <a:lnSpc>
                          <a:spcPct val="115000"/>
                        </a:lnSpc>
                        <a:spcAft>
                          <a:spcPts val="0"/>
                        </a:spcAft>
                      </a:pPr>
                      <a:r>
                        <a:rPr lang="es-ES" sz="1050" dirty="0" smtClean="0">
                          <a:effectLst/>
                          <a:latin typeface="Arial" panose="020B0604020202020204" pitchFamily="34" charset="0"/>
                          <a:cs typeface="Arial" panose="020B0604020202020204" pitchFamily="34" charset="0"/>
                        </a:rPr>
                        <a:t>Gastos Generales Servicios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22925601"/>
                  </a:ext>
                </a:extLst>
              </a:tr>
              <a:tr h="267860">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Concepto</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Saldo Contable entre el 01/10/2024 al 30/12/2024</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a:solidFill>
                            <a:schemeClr val="bg1"/>
                          </a:solidFill>
                          <a:effectLst/>
                          <a:latin typeface="Arial" panose="020B0604020202020204" pitchFamily="34" charset="0"/>
                          <a:cs typeface="Arial" panose="020B0604020202020204" pitchFamily="34" charset="0"/>
                        </a:rPr>
                        <a:t>Saldo Contable entre el 01/10/2023 al 30/12/2023</a:t>
                      </a:r>
                      <a:endParaRPr lang="es-CO" sz="105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a:solidFill>
                            <a:schemeClr val="bg1"/>
                          </a:solidFill>
                          <a:effectLst/>
                          <a:latin typeface="Arial" panose="020B0604020202020204" pitchFamily="34" charset="0"/>
                          <a:cs typeface="Arial" panose="020B0604020202020204" pitchFamily="34" charset="0"/>
                        </a:rPr>
                        <a:t>Variación Absoluta</a:t>
                      </a:r>
                      <a:endParaRPr lang="es-CO" sz="105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a:solidFill>
                            <a:schemeClr val="bg1"/>
                          </a:solidFill>
                          <a:effectLst/>
                          <a:latin typeface="Arial" panose="020B0604020202020204" pitchFamily="34" charset="0"/>
                          <a:cs typeface="Arial" panose="020B0604020202020204" pitchFamily="34" charset="0"/>
                        </a:rPr>
                        <a:t>Variación Relativa</a:t>
                      </a:r>
                      <a:endParaRPr lang="es-CO" sz="105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Observaciones</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extLst>
                  <a:ext uri="{0D108BD9-81ED-4DB2-BD59-A6C34878D82A}">
                    <a16:rowId xmlns:a16="http://schemas.microsoft.com/office/drawing/2014/main" val="3745208829"/>
                  </a:ext>
                </a:extLst>
              </a:tr>
              <a:tr h="200895">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Transportes Arrendamiento operativo</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396.140.701</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396.140.701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nSpc>
                          <a:spcPct val="115000"/>
                        </a:lnSpc>
                      </a:pPr>
                      <a:endParaRPr lang="es-CO" sz="1050">
                        <a:effectLst/>
                        <a:latin typeface="Arial" panose="020B060402020202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3497862294"/>
                  </a:ext>
                </a:extLst>
              </a:tr>
              <a:tr h="99102">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Transporte Aéreo</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68.023.002</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539.608.086</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-471.585.084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-87%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nSpc>
                          <a:spcPct val="115000"/>
                        </a:lnSpc>
                      </a:pPr>
                      <a:endParaRPr lang="es-CO" sz="1050">
                        <a:effectLst/>
                        <a:latin typeface="Arial" panose="020B060402020202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2567261079"/>
                  </a:ext>
                </a:extLst>
              </a:tr>
              <a:tr h="150125">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Transporte Terrestre de Pasajeros</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430.500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9.505.000</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-9.074.500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-95%</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nSpc>
                          <a:spcPct val="115000"/>
                        </a:lnSpc>
                      </a:pPr>
                      <a:endParaRPr lang="es-CO" sz="1050">
                        <a:effectLst/>
                        <a:latin typeface="Arial" panose="020B060402020202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252541016"/>
                  </a:ext>
                </a:extLst>
              </a:tr>
              <a:tr h="267860">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Seguros Generales</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1.437.199.619</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690.755.194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746.444.425</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108%</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just">
                        <a:lnSpc>
                          <a:spcPct val="115000"/>
                        </a:lnSpc>
                        <a:spcAft>
                          <a:spcPts val="0"/>
                        </a:spcAft>
                      </a:pPr>
                      <a:r>
                        <a:rPr lang="es-ES" sz="1050" dirty="0">
                          <a:effectLst/>
                          <a:latin typeface="Arial" panose="020B0604020202020204" pitchFamily="34" charset="0"/>
                          <a:cs typeface="Arial" panose="020B0604020202020204" pitchFamily="34" charset="0"/>
                        </a:rPr>
                        <a:t>Las primas de las pólizas aumentaron para el proceso de contratación de 2024, debido a la siniestralidad.</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5857961"/>
                  </a:ext>
                </a:extLst>
              </a:tr>
              <a:tr h="200895">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Servicio de Aseo, Cafetería, Restaurante y Lavandería</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301.202.263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274.722.344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26.479.919</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nSpc>
                          <a:spcPct val="115000"/>
                        </a:lnSpc>
                      </a:pPr>
                      <a:endParaRPr lang="es-CO" sz="1050">
                        <a:effectLst/>
                        <a:latin typeface="Arial" panose="020B060402020202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2774952335"/>
                  </a:ext>
                </a:extLst>
              </a:tr>
              <a:tr h="133931">
                <a:tc>
                  <a:txBody>
                    <a:bodyPr/>
                    <a:lstStyle/>
                    <a:p>
                      <a:pPr algn="just">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Servicios de mensajería</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36.100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57.900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-21.800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-38%</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nSpc>
                          <a:spcPct val="115000"/>
                        </a:lnSpc>
                      </a:pPr>
                      <a:endParaRPr lang="es-CO" sz="1050">
                        <a:effectLst/>
                        <a:latin typeface="Arial" panose="020B060402020202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1236268317"/>
                  </a:ext>
                </a:extLst>
              </a:tr>
              <a:tr h="99102">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Servicios Generales</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6.318.900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5.948.276</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370.624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nSpc>
                          <a:spcPct val="115000"/>
                        </a:lnSpc>
                      </a:pPr>
                      <a:endParaRPr lang="es-CO" sz="1050" dirty="0">
                        <a:effectLst/>
                        <a:latin typeface="Arial" panose="020B0604020202020204" pitchFamily="34" charset="0"/>
                        <a:cs typeface="Arial" panose="020B0604020202020204" pitchFamily="34" charset="0"/>
                      </a:endParaRPr>
                    </a:p>
                  </a:txBody>
                  <a:tcPr marL="18772" marR="18772" marT="0" marB="0" anchor="ctr"/>
                </a:tc>
                <a:extLst>
                  <a:ext uri="{0D108BD9-81ED-4DB2-BD59-A6C34878D82A}">
                    <a16:rowId xmlns:a16="http://schemas.microsoft.com/office/drawing/2014/main" val="3256557273"/>
                  </a:ext>
                </a:extLst>
              </a:tr>
            </a:tbl>
          </a:graphicData>
        </a:graphic>
      </p:graphicFrame>
    </p:spTree>
    <p:extLst>
      <p:ext uri="{BB962C8B-B14F-4D97-AF65-F5344CB8AC3E}">
        <p14:creationId xmlns:p14="http://schemas.microsoft.com/office/powerpoint/2010/main" val="1841867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2864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14301" y="127675"/>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97274" y="186367"/>
            <a:ext cx="246100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Cuarto </a:t>
            </a:r>
            <a:r>
              <a:rPr lang="es-CO" sz="1400" b="1" dirty="0">
                <a:solidFill>
                  <a:schemeClr val="accent6">
                    <a:lumMod val="50000"/>
                  </a:schemeClr>
                </a:solidFill>
                <a:latin typeface="Arial" panose="020B0604020202020204" pitchFamily="34" charset="0"/>
                <a:cs typeface="Arial" panose="020B0604020202020204" pitchFamily="34" charset="0"/>
              </a:rPr>
              <a:t>Trimestre de 2024.</a:t>
            </a:r>
          </a:p>
        </p:txBody>
      </p:sp>
      <p:sp>
        <p:nvSpPr>
          <p:cNvPr id="9" name="Rectángulo 8"/>
          <p:cNvSpPr/>
          <p:nvPr/>
        </p:nvSpPr>
        <p:spPr>
          <a:xfrm>
            <a:off x="376597" y="777678"/>
            <a:ext cx="1628972"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50938220"/>
              </p:ext>
            </p:extLst>
          </p:nvPr>
        </p:nvGraphicFramePr>
        <p:xfrm>
          <a:off x="452797" y="1292985"/>
          <a:ext cx="8220075" cy="1887222"/>
        </p:xfrm>
        <a:graphic>
          <a:graphicData uri="http://schemas.openxmlformats.org/drawingml/2006/table">
            <a:tbl>
              <a:tblPr firstRow="1" firstCol="1" bandRow="1">
                <a:tableStyleId>{93296810-A885-4BE3-A3E7-6D5BEEA58F35}</a:tableStyleId>
              </a:tblPr>
              <a:tblGrid>
                <a:gridCol w="2209800">
                  <a:extLst>
                    <a:ext uri="{9D8B030D-6E8A-4147-A177-3AD203B41FA5}">
                      <a16:colId xmlns:a16="http://schemas.microsoft.com/office/drawing/2014/main" val="3053906402"/>
                    </a:ext>
                  </a:extLst>
                </a:gridCol>
                <a:gridCol w="1261703">
                  <a:extLst>
                    <a:ext uri="{9D8B030D-6E8A-4147-A177-3AD203B41FA5}">
                      <a16:colId xmlns:a16="http://schemas.microsoft.com/office/drawing/2014/main" val="2253901039"/>
                    </a:ext>
                  </a:extLst>
                </a:gridCol>
                <a:gridCol w="1405297">
                  <a:extLst>
                    <a:ext uri="{9D8B030D-6E8A-4147-A177-3AD203B41FA5}">
                      <a16:colId xmlns:a16="http://schemas.microsoft.com/office/drawing/2014/main" val="2398761624"/>
                    </a:ext>
                  </a:extLst>
                </a:gridCol>
                <a:gridCol w="866775">
                  <a:extLst>
                    <a:ext uri="{9D8B030D-6E8A-4147-A177-3AD203B41FA5}">
                      <a16:colId xmlns:a16="http://schemas.microsoft.com/office/drawing/2014/main" val="783402565"/>
                    </a:ext>
                  </a:extLst>
                </a:gridCol>
                <a:gridCol w="638175">
                  <a:extLst>
                    <a:ext uri="{9D8B030D-6E8A-4147-A177-3AD203B41FA5}">
                      <a16:colId xmlns:a16="http://schemas.microsoft.com/office/drawing/2014/main" val="125785695"/>
                    </a:ext>
                  </a:extLst>
                </a:gridCol>
                <a:gridCol w="1838325">
                  <a:extLst>
                    <a:ext uri="{9D8B030D-6E8A-4147-A177-3AD203B41FA5}">
                      <a16:colId xmlns:a16="http://schemas.microsoft.com/office/drawing/2014/main" val="352357996"/>
                    </a:ext>
                  </a:extLst>
                </a:gridCol>
              </a:tblGrid>
              <a:tr h="231015">
                <a:tc gridSpan="6">
                  <a:txBody>
                    <a:bodyPr/>
                    <a:lstStyle/>
                    <a:p>
                      <a:pPr algn="ctr">
                        <a:lnSpc>
                          <a:spcPct val="115000"/>
                        </a:lnSpc>
                        <a:spcAft>
                          <a:spcPts val="0"/>
                        </a:spcAft>
                      </a:pPr>
                      <a:r>
                        <a:rPr lang="es-ES" sz="1050" dirty="0" smtClean="0">
                          <a:effectLst/>
                          <a:latin typeface="Arial" panose="020B0604020202020204" pitchFamily="34" charset="0"/>
                          <a:cs typeface="Arial" panose="020B0604020202020204" pitchFamily="34" charset="0"/>
                        </a:rPr>
                        <a:t>Gastos Generales Servicios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22925601"/>
                  </a:ext>
                </a:extLst>
              </a:tr>
              <a:tr h="267860">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Concepto</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Saldo Contable entre el 01/10/2024 al 30/12/2024</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Saldo Contable entre el 01/10/2023 al 30/12/2023</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a:solidFill>
                            <a:schemeClr val="bg1"/>
                          </a:solidFill>
                          <a:effectLst/>
                          <a:latin typeface="Arial" panose="020B0604020202020204" pitchFamily="34" charset="0"/>
                          <a:cs typeface="Arial" panose="020B0604020202020204" pitchFamily="34" charset="0"/>
                        </a:rPr>
                        <a:t>Variación Absoluta</a:t>
                      </a:r>
                      <a:endParaRPr lang="es-CO" sz="105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a:solidFill>
                            <a:schemeClr val="bg1"/>
                          </a:solidFill>
                          <a:effectLst/>
                          <a:latin typeface="Arial" panose="020B0604020202020204" pitchFamily="34" charset="0"/>
                          <a:cs typeface="Arial" panose="020B0604020202020204" pitchFamily="34" charset="0"/>
                        </a:rPr>
                        <a:t>Variación Relativa</a:t>
                      </a:r>
                      <a:endParaRPr lang="es-CO" sz="105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050" b="0" dirty="0">
                          <a:solidFill>
                            <a:schemeClr val="bg1"/>
                          </a:solidFill>
                          <a:effectLst/>
                          <a:latin typeface="Arial" panose="020B0604020202020204" pitchFamily="34" charset="0"/>
                          <a:cs typeface="Arial" panose="020B0604020202020204" pitchFamily="34" charset="0"/>
                        </a:rPr>
                        <a:t>Observaciones</a:t>
                      </a:r>
                      <a:endParaRPr lang="es-CO" sz="105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extLst>
                  <a:ext uri="{0D108BD9-81ED-4DB2-BD59-A6C34878D82A}">
                    <a16:rowId xmlns:a16="http://schemas.microsoft.com/office/drawing/2014/main" val="3745208829"/>
                  </a:ext>
                </a:extLst>
              </a:tr>
              <a:tr h="267860">
                <a:tc rowSpan="2">
                  <a:txBody>
                    <a:bodyPr/>
                    <a:lstStyle/>
                    <a:p>
                      <a:pPr algn="just">
                        <a:lnSpc>
                          <a:spcPct val="115000"/>
                        </a:lnSpc>
                        <a:spcAft>
                          <a:spcPts val="0"/>
                        </a:spcAft>
                      </a:pPr>
                      <a:r>
                        <a:rPr lang="es-ES" sz="105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Servicios Programas Informáticos</a:t>
                      </a:r>
                      <a:endParaRPr lang="es-CO" sz="105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10.686.376</a:t>
                      </a:r>
                      <a:endParaRPr lang="es-CO" sz="105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10.686.376</a:t>
                      </a:r>
                      <a:endParaRPr lang="es-CO" sz="105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0</a:t>
                      </a:r>
                      <a:endParaRPr lang="es-CO" sz="105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rowSpan="2">
                  <a:txBody>
                    <a:bodyPr/>
                    <a:lstStyle/>
                    <a:p>
                      <a:pPr algn="ctr">
                        <a:lnSpc>
                          <a:spcPct val="115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5%</a:t>
                      </a:r>
                      <a:endParaRPr lang="es-CO" sz="105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15000"/>
                        </a:lnSpc>
                        <a:spcAft>
                          <a:spcPts val="0"/>
                        </a:spcAft>
                      </a:pPr>
                      <a:r>
                        <a:rPr lang="es-ES" sz="1050" dirty="0" smtClean="0">
                          <a:effectLst/>
                          <a:latin typeface="Arial" panose="020B0604020202020204" pitchFamily="34" charset="0"/>
                          <a:ea typeface="Calibri" panose="020F0502020204030204" pitchFamily="34" charset="0"/>
                          <a:cs typeface="Arial" panose="020B0604020202020204" pitchFamily="34" charset="0"/>
                        </a:rPr>
                        <a:t>Servisoft </a:t>
                      </a:r>
                      <a:r>
                        <a:rPr lang="es-ES" sz="1050" dirty="0">
                          <a:effectLst/>
                          <a:latin typeface="Arial" panose="020B0604020202020204" pitchFamily="34" charset="0"/>
                          <a:ea typeface="Calibri" panose="020F0502020204030204" pitchFamily="34" charset="0"/>
                          <a:cs typeface="Arial" panose="020B0604020202020204" pitchFamily="34" charset="0"/>
                        </a:rPr>
                        <a:t>Soporte técnico </a:t>
                      </a:r>
                      <a:r>
                        <a:rPr lang="es-ES" sz="1050" dirty="0" smtClean="0">
                          <a:effectLst/>
                          <a:latin typeface="Arial" panose="020B0604020202020204" pitchFamily="34" charset="0"/>
                          <a:ea typeface="Calibri" panose="020F0502020204030204" pitchFamily="34" charset="0"/>
                          <a:cs typeface="Arial" panose="020B0604020202020204" pitchFamily="34" charset="0"/>
                        </a:rPr>
                        <a:t>actualización </a:t>
                      </a:r>
                      <a:r>
                        <a:rPr lang="es-ES" sz="1050" dirty="0">
                          <a:effectLst/>
                          <a:latin typeface="Arial" panose="020B0604020202020204" pitchFamily="34" charset="0"/>
                          <a:ea typeface="Calibri" panose="020F0502020204030204" pitchFamily="34" charset="0"/>
                          <a:cs typeface="Arial" panose="020B0604020202020204" pitchFamily="34" charset="0"/>
                        </a:rPr>
                        <a:t>mantenimiento </a:t>
                      </a:r>
                      <a:r>
                        <a:rPr lang="es-ES" sz="1050" dirty="0" smtClean="0">
                          <a:effectLst/>
                          <a:latin typeface="Arial" panose="020B0604020202020204" pitchFamily="34" charset="0"/>
                          <a:ea typeface="Calibri" panose="020F0502020204030204" pitchFamily="34" charset="0"/>
                          <a:cs typeface="Arial" panose="020B0604020202020204" pitchFamily="34" charset="0"/>
                        </a:rPr>
                        <a:t>Mercurio.</a:t>
                      </a:r>
                      <a:endParaRPr lang="es-CO" sz="105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5857961"/>
                  </a:ext>
                </a:extLst>
              </a:tr>
              <a:tr h="200895">
                <a:tc vMerge="1">
                  <a:txBody>
                    <a:bodyPr/>
                    <a:lstStyle/>
                    <a:p>
                      <a:endParaRPr lang="es-CO"/>
                    </a:p>
                  </a:txBody>
                  <a:tcPr/>
                </a:tc>
                <a:tc>
                  <a:txBody>
                    <a:bodyPr/>
                    <a:lstStyle/>
                    <a:p>
                      <a:pPr algn="ctr">
                        <a:lnSpc>
                          <a:spcPct val="115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35.003.532</a:t>
                      </a:r>
                      <a:endParaRPr lang="es-CO" sz="105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32.973.120</a:t>
                      </a:r>
                      <a:endParaRPr lang="es-CO" sz="105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2.030.412</a:t>
                      </a:r>
                      <a:endParaRPr lang="es-CO" sz="105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es-CO"/>
                    </a:p>
                  </a:txBody>
                  <a:tcPr/>
                </a:tc>
                <a:tc>
                  <a:txBody>
                    <a:bodyPr/>
                    <a:lstStyle/>
                    <a:p>
                      <a:pPr algn="just">
                        <a:lnSpc>
                          <a:spcPct val="115000"/>
                        </a:lnSpc>
                        <a:spcAft>
                          <a:spcPts val="0"/>
                        </a:spcAft>
                      </a:pPr>
                      <a:r>
                        <a:rPr lang="es-ES" sz="1050" dirty="0">
                          <a:effectLst/>
                          <a:latin typeface="Arial" panose="020B0604020202020204" pitchFamily="34" charset="0"/>
                          <a:ea typeface="Calibri" panose="020F0502020204030204" pitchFamily="34" charset="0"/>
                          <a:cs typeface="Arial" panose="020B0604020202020204" pitchFamily="34" charset="0"/>
                        </a:rPr>
                        <a:t>Ada S.A, contrato software </a:t>
                      </a:r>
                      <a:r>
                        <a:rPr lang="es-ES" sz="1050" dirty="0" smtClean="0">
                          <a:effectLst/>
                          <a:latin typeface="Arial" panose="020B0604020202020204" pitchFamily="34" charset="0"/>
                          <a:ea typeface="Calibri" panose="020F0502020204030204" pitchFamily="34" charset="0"/>
                          <a:cs typeface="Arial" panose="020B0604020202020204" pitchFamily="34" charset="0"/>
                        </a:rPr>
                        <a:t>financiero</a:t>
                      </a:r>
                      <a:r>
                        <a:rPr lang="es-ES" sz="1050" baseline="0" dirty="0" smtClean="0">
                          <a:effectLst/>
                          <a:latin typeface="Arial" panose="020B0604020202020204" pitchFamily="34" charset="0"/>
                          <a:ea typeface="Calibri" panose="020F0502020204030204" pitchFamily="34" charset="0"/>
                          <a:cs typeface="Arial" panose="020B0604020202020204" pitchFamily="34" charset="0"/>
                        </a:rPr>
                        <a:t> </a:t>
                      </a:r>
                      <a:r>
                        <a:rPr lang="es-ES" sz="1050" dirty="0" smtClean="0">
                          <a:effectLst/>
                          <a:latin typeface="Arial" panose="020B0604020202020204" pitchFamily="34" charset="0"/>
                          <a:ea typeface="Calibri" panose="020F0502020204030204" pitchFamily="34" charset="0"/>
                          <a:cs typeface="Arial" panose="020B0604020202020204" pitchFamily="34" charset="0"/>
                        </a:rPr>
                        <a:t>SICOF (Hosting</a:t>
                      </a:r>
                      <a:r>
                        <a:rPr lang="es-ES" sz="1050" dirty="0">
                          <a:effectLst/>
                          <a:latin typeface="Arial" panose="020B0604020202020204" pitchFamily="34" charset="0"/>
                          <a:ea typeface="Calibri" panose="020F0502020204030204" pitchFamily="34" charset="0"/>
                          <a:cs typeface="Arial" panose="020B0604020202020204" pitchFamily="34" charset="0"/>
                        </a:rPr>
                        <a:t>, Mantenimiento y soporte)</a:t>
                      </a:r>
                      <a:endParaRPr lang="es-CO" sz="105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74952335"/>
                  </a:ext>
                </a:extLst>
              </a:tr>
            </a:tbl>
          </a:graphicData>
        </a:graphic>
      </p:graphicFrame>
    </p:spTree>
    <p:extLst>
      <p:ext uri="{BB962C8B-B14F-4D97-AF65-F5344CB8AC3E}">
        <p14:creationId xmlns:p14="http://schemas.microsoft.com/office/powerpoint/2010/main" val="20314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412182"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882732" y="108955"/>
            <a:ext cx="3646717" cy="40889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400" b="1" dirty="0">
                <a:solidFill>
                  <a:schemeClr val="bg1"/>
                </a:solidFill>
                <a:latin typeface="Arial Black" panose="020B0A04020102020204" pitchFamily="34" charset="0"/>
              </a:rPr>
              <a:t>Temas a </a:t>
            </a:r>
            <a:r>
              <a:rPr lang="es-MX" sz="2400" b="1" dirty="0" smtClean="0">
                <a:solidFill>
                  <a:schemeClr val="bg1"/>
                </a:solidFill>
                <a:latin typeface="Arial Black" panose="020B0A04020102020204" pitchFamily="34" charset="0"/>
              </a:rPr>
              <a:t>presentar:</a:t>
            </a:r>
            <a:endParaRPr lang="es-CO" sz="2400" b="1" dirty="0">
              <a:solidFill>
                <a:schemeClr val="bg1"/>
              </a:solidFill>
              <a:latin typeface="Arial Black" panose="020B0A04020102020204" pitchFamily="34" charset="0"/>
            </a:endParaRPr>
          </a:p>
        </p:txBody>
      </p:sp>
      <p:sp>
        <p:nvSpPr>
          <p:cNvPr id="2" name="Rectángulo 1"/>
          <p:cNvSpPr/>
          <p:nvPr/>
        </p:nvSpPr>
        <p:spPr>
          <a:xfrm>
            <a:off x="564698" y="803693"/>
            <a:ext cx="7020666" cy="3739485"/>
          </a:xfrm>
          <a:prstGeom prst="rect">
            <a:avLst/>
          </a:prstGeom>
        </p:spPr>
        <p:txBody>
          <a:bodyPr wrap="square">
            <a:spAutoFit/>
          </a:bodyPr>
          <a:lstStyle/>
          <a:p>
            <a:pPr algn="just"/>
            <a:r>
              <a:rPr lang="es-MX" sz="1100" dirty="0" smtClean="0">
                <a:latin typeface="Arial" panose="020B0604020202020204" pitchFamily="34" charset="0"/>
                <a:cs typeface="Arial" panose="020B0604020202020204" pitchFamily="34" charset="0"/>
              </a:rPr>
              <a:t>1. Generalidades Comité </a:t>
            </a:r>
            <a:r>
              <a:rPr lang="es-MX" sz="1100" dirty="0">
                <a:latin typeface="Arial" panose="020B0604020202020204" pitchFamily="34" charset="0"/>
                <a:cs typeface="Arial" panose="020B0604020202020204" pitchFamily="34" charset="0"/>
              </a:rPr>
              <a:t>Institucional de Coordinación de Control Interno </a:t>
            </a:r>
            <a:r>
              <a:rPr lang="es-MX" sz="1100" dirty="0" smtClean="0">
                <a:latin typeface="Arial" panose="020B0604020202020204" pitchFamily="34" charset="0"/>
                <a:cs typeface="Arial" panose="020B0604020202020204" pitchFamily="34" charset="0"/>
              </a:rPr>
              <a:t>– CICCI.</a:t>
            </a:r>
          </a:p>
          <a:p>
            <a:pPr algn="just"/>
            <a:endParaRPr lang="es-MX" sz="900" dirty="0" smtClean="0">
              <a:latin typeface="Arial" panose="020B0604020202020204" pitchFamily="34" charset="0"/>
              <a:cs typeface="Arial" panose="020B0604020202020204" pitchFamily="34" charset="0"/>
            </a:endParaRPr>
          </a:p>
          <a:p>
            <a:pPr lvl="0" algn="just"/>
            <a:r>
              <a:rPr lang="es-MX" sz="1100" dirty="0" smtClean="0">
                <a:latin typeface="Arial" panose="020B0604020202020204" pitchFamily="34" charset="0"/>
                <a:cs typeface="Arial" panose="020B0604020202020204" pitchFamily="34" charset="0"/>
              </a:rPr>
              <a:t>2. Informes </a:t>
            </a:r>
            <a:r>
              <a:rPr lang="es-MX" sz="1100" dirty="0">
                <a:latin typeface="Arial" panose="020B0604020202020204" pitchFamily="34" charset="0"/>
                <a:cs typeface="Arial" panose="020B0604020202020204" pitchFamily="34" charset="0"/>
              </a:rPr>
              <a:t>seguimientos de Ley </a:t>
            </a:r>
            <a:r>
              <a:rPr lang="es-MX" sz="1100" dirty="0" smtClean="0">
                <a:latin typeface="Arial" panose="020B0604020202020204" pitchFamily="34" charset="0"/>
                <a:cs typeface="Arial" panose="020B0604020202020204" pitchFamily="34" charset="0"/>
              </a:rPr>
              <a:t>.</a:t>
            </a:r>
          </a:p>
          <a:p>
            <a:pPr lvl="0" algn="just"/>
            <a:endParaRPr lang="es-MX" sz="500" dirty="0" smtClean="0">
              <a:latin typeface="Arial" panose="020B0604020202020204" pitchFamily="34" charset="0"/>
              <a:cs typeface="Arial" panose="020B0604020202020204" pitchFamily="34" charset="0"/>
            </a:endParaRPr>
          </a:p>
          <a:p>
            <a:pPr algn="just"/>
            <a:r>
              <a:rPr lang="es-MX" sz="1100" dirty="0" smtClean="0">
                <a:latin typeface="Arial" panose="020B0604020202020204" pitchFamily="34" charset="0"/>
                <a:cs typeface="Arial" panose="020B0604020202020204" pitchFamily="34" charset="0"/>
              </a:rPr>
              <a:t>i.   Evaluación Independiente Sistema de Control Interno SCI.</a:t>
            </a:r>
          </a:p>
          <a:p>
            <a:pPr algn="just"/>
            <a:r>
              <a:rPr lang="es-MX" sz="1100" dirty="0" smtClean="0">
                <a:latin typeface="Arial" panose="020B0604020202020204" pitchFamily="34" charset="0"/>
                <a:cs typeface="Arial" panose="020B0604020202020204" pitchFamily="34" charset="0"/>
              </a:rPr>
              <a:t>ii.  Gestión </a:t>
            </a:r>
            <a:r>
              <a:rPr lang="es-MX" sz="1100" dirty="0">
                <a:latin typeface="Arial" panose="020B0604020202020204" pitchFamily="34" charset="0"/>
                <a:cs typeface="Arial" panose="020B0604020202020204" pitchFamily="34" charset="0"/>
              </a:rPr>
              <a:t>de Peticiones, Quejas, Reclamos, Sugerencias, Denuncias y Felicitaciones </a:t>
            </a:r>
            <a:r>
              <a:rPr lang="es-MX" sz="1100" dirty="0" smtClean="0">
                <a:latin typeface="Arial" panose="020B0604020202020204" pitchFamily="34" charset="0"/>
                <a:cs typeface="Arial" panose="020B0604020202020204" pitchFamily="34" charset="0"/>
              </a:rPr>
              <a:t>PQRSDF.</a:t>
            </a:r>
          </a:p>
          <a:p>
            <a:pPr algn="just"/>
            <a:r>
              <a:rPr lang="es-MX" sz="1100" dirty="0" smtClean="0">
                <a:latin typeface="Arial" panose="020B0604020202020204" pitchFamily="34" charset="0"/>
                <a:cs typeface="Arial" panose="020B0604020202020204" pitchFamily="34" charset="0"/>
              </a:rPr>
              <a:t>iii. Seguimiento </a:t>
            </a:r>
            <a:r>
              <a:rPr lang="es-MX" sz="1100" dirty="0">
                <a:latin typeface="Arial" panose="020B0604020202020204" pitchFamily="34" charset="0"/>
                <a:cs typeface="Arial" panose="020B0604020202020204" pitchFamily="34" charset="0"/>
              </a:rPr>
              <a:t>al Plan Anticorrupción y de Atención al Ciudadano </a:t>
            </a:r>
            <a:r>
              <a:rPr lang="es-MX" sz="1100" dirty="0" smtClean="0">
                <a:latin typeface="Arial" panose="020B0604020202020204" pitchFamily="34" charset="0"/>
                <a:cs typeface="Arial" panose="020B0604020202020204" pitchFamily="34" charset="0"/>
              </a:rPr>
              <a:t>PAAC.</a:t>
            </a:r>
          </a:p>
          <a:p>
            <a:pPr algn="just"/>
            <a:r>
              <a:rPr lang="es-MX" sz="1100" dirty="0" smtClean="0">
                <a:latin typeface="Arial" panose="020B0604020202020204" pitchFamily="34" charset="0"/>
                <a:cs typeface="Arial" panose="020B0604020202020204" pitchFamily="34" charset="0"/>
              </a:rPr>
              <a:t>iv. Seguimiento </a:t>
            </a:r>
            <a:r>
              <a:rPr lang="es-MX" sz="1100" dirty="0">
                <a:latin typeface="Arial" panose="020B0604020202020204" pitchFamily="34" charset="0"/>
                <a:cs typeface="Arial" panose="020B0604020202020204" pitchFamily="34" charset="0"/>
              </a:rPr>
              <a:t>al mapa de riesgos de corrupción</a:t>
            </a:r>
            <a:r>
              <a:rPr lang="es-MX" sz="1100" dirty="0" smtClean="0">
                <a:latin typeface="Arial" panose="020B0604020202020204" pitchFamily="34" charset="0"/>
                <a:cs typeface="Arial" panose="020B0604020202020204" pitchFamily="34" charset="0"/>
              </a:rPr>
              <a:t>.</a:t>
            </a:r>
          </a:p>
          <a:p>
            <a:pPr algn="just"/>
            <a:r>
              <a:rPr lang="es-MX" sz="1100" dirty="0" smtClean="0">
                <a:latin typeface="Arial" panose="020B0604020202020204" pitchFamily="34" charset="0"/>
                <a:cs typeface="Arial" panose="020B0604020202020204" pitchFamily="34" charset="0"/>
              </a:rPr>
              <a:t>v.  Evaluación </a:t>
            </a:r>
            <a:r>
              <a:rPr lang="es-MX" sz="1100" dirty="0">
                <a:latin typeface="Arial" panose="020B0604020202020204" pitchFamily="34" charset="0"/>
                <a:cs typeface="Arial" panose="020B0604020202020204" pitchFamily="34" charset="0"/>
              </a:rPr>
              <a:t>a la gestión de las </a:t>
            </a:r>
            <a:r>
              <a:rPr lang="es-MX" sz="1100" dirty="0" smtClean="0">
                <a:latin typeface="Arial" panose="020B0604020202020204" pitchFamily="34" charset="0"/>
                <a:cs typeface="Arial" panose="020B0604020202020204" pitchFamily="34" charset="0"/>
              </a:rPr>
              <a:t>dependencias. </a:t>
            </a:r>
          </a:p>
          <a:p>
            <a:pPr algn="just"/>
            <a:r>
              <a:rPr lang="es-MX" sz="1100" dirty="0" smtClean="0">
                <a:latin typeface="Arial" panose="020B0604020202020204" pitchFamily="34" charset="0"/>
                <a:cs typeface="Arial" panose="020B0604020202020204" pitchFamily="34" charset="0"/>
              </a:rPr>
              <a:t>vi.</a:t>
            </a:r>
            <a:r>
              <a:rPr lang="es-MX" sz="1100" dirty="0">
                <a:latin typeface="Arial" panose="020B0604020202020204" pitchFamily="34" charset="0"/>
                <a:cs typeface="Arial" panose="020B0604020202020204" pitchFamily="34" charset="0"/>
              </a:rPr>
              <a:t> </a:t>
            </a:r>
            <a:r>
              <a:rPr lang="es-MX" sz="1100" dirty="0" smtClean="0">
                <a:latin typeface="Arial" panose="020B0604020202020204" pitchFamily="34" charset="0"/>
                <a:cs typeface="Arial" panose="020B0604020202020204" pitchFamily="34" charset="0"/>
              </a:rPr>
              <a:t>Informe </a:t>
            </a:r>
            <a:r>
              <a:rPr lang="es-MX" sz="1100" dirty="0">
                <a:latin typeface="Arial" panose="020B0604020202020204" pitchFamily="34" charset="0"/>
                <a:cs typeface="Arial" panose="020B0604020202020204" pitchFamily="34" charset="0"/>
              </a:rPr>
              <a:t>de Austeridad en el </a:t>
            </a:r>
            <a:r>
              <a:rPr lang="es-MX" sz="1100" dirty="0" smtClean="0">
                <a:latin typeface="Arial" panose="020B0604020202020204" pitchFamily="34" charset="0"/>
                <a:cs typeface="Arial" panose="020B0604020202020204" pitchFamily="34" charset="0"/>
              </a:rPr>
              <a:t>Gasto. </a:t>
            </a:r>
          </a:p>
          <a:p>
            <a:pPr marL="0" lvl="1" algn="just"/>
            <a:r>
              <a:rPr lang="es-MX" sz="1100" dirty="0">
                <a:latin typeface="Arial" panose="020B0604020202020204" pitchFamily="34" charset="0"/>
                <a:cs typeface="Arial" panose="020B0604020202020204" pitchFamily="34" charset="0"/>
              </a:rPr>
              <a:t>vii. </a:t>
            </a:r>
            <a:r>
              <a:rPr lang="es-CO" sz="1100" dirty="0">
                <a:latin typeface="Arial" panose="020B0604020202020204" pitchFamily="34" charset="0"/>
                <a:cs typeface="Arial" panose="020B0604020202020204" pitchFamily="34" charset="0"/>
              </a:rPr>
              <a:t>Seguimiento y evaluación de los planes de mejoramiento, solicitado por la </a:t>
            </a:r>
            <a:r>
              <a:rPr lang="es-CO" sz="1100" dirty="0" smtClean="0">
                <a:latin typeface="Arial" panose="020B0604020202020204" pitchFamily="34" charset="0"/>
                <a:cs typeface="Arial" panose="020B0604020202020204" pitchFamily="34" charset="0"/>
              </a:rPr>
              <a:t>CGA</a:t>
            </a:r>
          </a:p>
          <a:p>
            <a:pPr marL="0" lvl="1" algn="just"/>
            <a:r>
              <a:rPr lang="es-MX" sz="1100" dirty="0" smtClean="0">
                <a:latin typeface="Arial" panose="020B0604020202020204" pitchFamily="34" charset="0"/>
                <a:cs typeface="Arial" panose="020B0604020202020204" pitchFamily="34" charset="0"/>
              </a:rPr>
              <a:t>viii. </a:t>
            </a:r>
            <a:r>
              <a:rPr lang="es-MX" sz="1100" dirty="0">
                <a:latin typeface="Arial" panose="020B0604020202020204" pitchFamily="34" charset="0"/>
                <a:cs typeface="Arial" panose="020B0604020202020204" pitchFamily="34" charset="0"/>
              </a:rPr>
              <a:t>Evaluación anual Sistema de Control Interno Contable de la Entidad.</a:t>
            </a:r>
          </a:p>
          <a:p>
            <a:pPr marL="0" lvl="1" algn="just"/>
            <a:endParaRPr lang="es-CO" sz="1100" dirty="0">
              <a:latin typeface="Arial" panose="020B0604020202020204" pitchFamily="34" charset="0"/>
              <a:cs typeface="Arial" panose="020B0604020202020204" pitchFamily="34" charset="0"/>
            </a:endParaRPr>
          </a:p>
          <a:p>
            <a:pPr algn="just"/>
            <a:r>
              <a:rPr lang="es-MX" sz="1100" dirty="0">
                <a:latin typeface="Arial" panose="020B0604020202020204" pitchFamily="34" charset="0"/>
                <a:cs typeface="Arial" panose="020B0604020202020204" pitchFamily="34" charset="0"/>
              </a:rPr>
              <a:t>3</a:t>
            </a:r>
            <a:r>
              <a:rPr lang="es-MX" sz="1100" dirty="0" smtClean="0">
                <a:latin typeface="Arial" panose="020B0604020202020204" pitchFamily="34" charset="0"/>
                <a:cs typeface="Arial" panose="020B0604020202020204" pitchFamily="34" charset="0"/>
              </a:rPr>
              <a:t>. Informes </a:t>
            </a:r>
            <a:r>
              <a:rPr lang="es-MX" sz="1100" dirty="0">
                <a:latin typeface="Arial" panose="020B0604020202020204" pitchFamily="34" charset="0"/>
                <a:cs typeface="Arial" panose="020B0604020202020204" pitchFamily="34" charset="0"/>
              </a:rPr>
              <a:t>seguimientos de Ley en </a:t>
            </a:r>
            <a:r>
              <a:rPr lang="es-MX" sz="1100" dirty="0" smtClean="0">
                <a:latin typeface="Arial" panose="020B0604020202020204" pitchFamily="34" charset="0"/>
                <a:cs typeface="Arial" panose="020B0604020202020204" pitchFamily="34" charset="0"/>
              </a:rPr>
              <a:t>ejecución: </a:t>
            </a:r>
          </a:p>
          <a:p>
            <a:pPr algn="just"/>
            <a:endParaRPr lang="es-MX" sz="500" dirty="0" smtClean="0">
              <a:latin typeface="Arial" panose="020B0604020202020204" pitchFamily="34" charset="0"/>
              <a:cs typeface="Arial" panose="020B0604020202020204" pitchFamily="34" charset="0"/>
            </a:endParaRPr>
          </a:p>
          <a:p>
            <a:pPr algn="just"/>
            <a:r>
              <a:rPr lang="es-MX" sz="1100" dirty="0" smtClean="0">
                <a:latin typeface="Arial" panose="020B0604020202020204" pitchFamily="34" charset="0"/>
                <a:cs typeface="Arial" panose="020B0604020202020204" pitchFamily="34" charset="0"/>
              </a:rPr>
              <a:t>i. Informe </a:t>
            </a:r>
            <a:r>
              <a:rPr lang="es-MX" sz="1100" dirty="0">
                <a:latin typeface="Arial" panose="020B0604020202020204" pitchFamily="34" charset="0"/>
                <a:cs typeface="Arial" panose="020B0604020202020204" pitchFamily="34" charset="0"/>
              </a:rPr>
              <a:t>de Licenciamiento de Software y Derechos de Autor.</a:t>
            </a:r>
          </a:p>
          <a:p>
            <a:pPr algn="just"/>
            <a:r>
              <a:rPr lang="es-MX" sz="1100" dirty="0" smtClean="0">
                <a:latin typeface="Arial" panose="020B0604020202020204" pitchFamily="34" charset="0"/>
                <a:cs typeface="Arial" panose="020B0604020202020204" pitchFamily="34" charset="0"/>
              </a:rPr>
              <a:t>ii. Seguimiento </a:t>
            </a:r>
            <a:r>
              <a:rPr lang="es-MX" sz="1100" dirty="0">
                <a:latin typeface="Arial" panose="020B0604020202020204" pitchFamily="34" charset="0"/>
                <a:cs typeface="Arial" panose="020B0604020202020204" pitchFamily="34" charset="0"/>
              </a:rPr>
              <a:t>a la inscripción de trámites </a:t>
            </a:r>
            <a:r>
              <a:rPr lang="es-MX" sz="1100" dirty="0" smtClean="0">
                <a:latin typeface="Arial" panose="020B0604020202020204" pitchFamily="34" charset="0"/>
                <a:cs typeface="Arial" panose="020B0604020202020204" pitchFamily="34" charset="0"/>
              </a:rPr>
              <a:t>– SUIT</a:t>
            </a:r>
          </a:p>
          <a:p>
            <a:pPr algn="just"/>
            <a:endParaRPr lang="es-MX" sz="1100" dirty="0">
              <a:latin typeface="Arial" panose="020B0604020202020204" pitchFamily="34" charset="0"/>
              <a:cs typeface="Arial" panose="020B0604020202020204" pitchFamily="34" charset="0"/>
            </a:endParaRPr>
          </a:p>
          <a:p>
            <a:pPr algn="just"/>
            <a:r>
              <a:rPr lang="es-MX" sz="1100" dirty="0" smtClean="0">
                <a:latin typeface="Arial" panose="020B0604020202020204" pitchFamily="34" charset="0"/>
                <a:cs typeface="Arial" panose="020B0604020202020204" pitchFamily="34" charset="0"/>
              </a:rPr>
              <a:t>4. </a:t>
            </a:r>
            <a:r>
              <a:rPr lang="es-MX" sz="1100" dirty="0">
                <a:latin typeface="Arial" panose="020B0604020202020204" pitchFamily="34" charset="0"/>
                <a:cs typeface="Arial" panose="020B0604020202020204" pitchFamily="34" charset="0"/>
              </a:rPr>
              <a:t>Plan Anual de Auditorías 2025.</a:t>
            </a:r>
          </a:p>
          <a:p>
            <a:pPr algn="just"/>
            <a:endParaRPr lang="es-MX" sz="1100" dirty="0" smtClean="0">
              <a:latin typeface="Arial" panose="020B0604020202020204" pitchFamily="34" charset="0"/>
              <a:cs typeface="Arial" panose="020B0604020202020204" pitchFamily="34" charset="0"/>
            </a:endParaRPr>
          </a:p>
          <a:p>
            <a:pPr algn="just"/>
            <a:r>
              <a:rPr lang="es-MX" sz="1100" dirty="0" smtClean="0">
                <a:latin typeface="Arial" panose="020B0604020202020204" pitchFamily="34" charset="0"/>
                <a:cs typeface="Arial" panose="020B0604020202020204" pitchFamily="34" charset="0"/>
              </a:rPr>
              <a:t>5. Campaña Fomento cultura del control.</a:t>
            </a:r>
          </a:p>
          <a:p>
            <a:pPr algn="just"/>
            <a:endParaRPr lang="es-MX" sz="900" dirty="0">
              <a:latin typeface="Arial" panose="020B0604020202020204" pitchFamily="34" charset="0"/>
              <a:cs typeface="Arial" panose="020B0604020202020204" pitchFamily="34" charset="0"/>
            </a:endParaRPr>
          </a:p>
          <a:p>
            <a:pPr algn="just"/>
            <a:r>
              <a:rPr lang="es-MX" sz="1100" dirty="0" smtClean="0">
                <a:latin typeface="Arial" panose="020B0604020202020204" pitchFamily="34" charset="0"/>
                <a:cs typeface="Arial" panose="020B0604020202020204" pitchFamily="34" charset="0"/>
              </a:rPr>
              <a:t>6. Proposiciones y varios.</a:t>
            </a:r>
          </a:p>
        </p:txBody>
      </p:sp>
    </p:spTree>
    <p:extLst>
      <p:ext uri="{BB962C8B-B14F-4D97-AF65-F5344CB8AC3E}">
        <p14:creationId xmlns:p14="http://schemas.microsoft.com/office/powerpoint/2010/main" val="345381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2864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14301" y="127675"/>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97274" y="186367"/>
            <a:ext cx="246100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Cuarto </a:t>
            </a:r>
            <a:r>
              <a:rPr lang="es-CO" sz="1400" b="1" dirty="0">
                <a:solidFill>
                  <a:schemeClr val="accent6">
                    <a:lumMod val="50000"/>
                  </a:schemeClr>
                </a:solidFill>
                <a:latin typeface="Arial" panose="020B0604020202020204" pitchFamily="34" charset="0"/>
                <a:cs typeface="Arial" panose="020B0604020202020204" pitchFamily="34" charset="0"/>
              </a:rPr>
              <a:t>Trimestre de 2024.</a:t>
            </a:r>
          </a:p>
        </p:txBody>
      </p:sp>
      <p:sp>
        <p:nvSpPr>
          <p:cNvPr id="9" name="Rectángulo 8"/>
          <p:cNvSpPr/>
          <p:nvPr/>
        </p:nvSpPr>
        <p:spPr>
          <a:xfrm>
            <a:off x="405172" y="935704"/>
            <a:ext cx="1628972"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75391140"/>
              </p:ext>
            </p:extLst>
          </p:nvPr>
        </p:nvGraphicFramePr>
        <p:xfrm>
          <a:off x="471847" y="1531110"/>
          <a:ext cx="8220075" cy="2482725"/>
        </p:xfrm>
        <a:graphic>
          <a:graphicData uri="http://schemas.openxmlformats.org/drawingml/2006/table">
            <a:tbl>
              <a:tblPr firstRow="1" firstCol="1" bandRow="1">
                <a:tableStyleId>{93296810-A885-4BE3-A3E7-6D5BEEA58F35}</a:tableStyleId>
              </a:tblPr>
              <a:tblGrid>
                <a:gridCol w="2209800">
                  <a:extLst>
                    <a:ext uri="{9D8B030D-6E8A-4147-A177-3AD203B41FA5}">
                      <a16:colId xmlns:a16="http://schemas.microsoft.com/office/drawing/2014/main" val="3053906402"/>
                    </a:ext>
                  </a:extLst>
                </a:gridCol>
                <a:gridCol w="1261703">
                  <a:extLst>
                    <a:ext uri="{9D8B030D-6E8A-4147-A177-3AD203B41FA5}">
                      <a16:colId xmlns:a16="http://schemas.microsoft.com/office/drawing/2014/main" val="2253901039"/>
                    </a:ext>
                  </a:extLst>
                </a:gridCol>
                <a:gridCol w="1405297">
                  <a:extLst>
                    <a:ext uri="{9D8B030D-6E8A-4147-A177-3AD203B41FA5}">
                      <a16:colId xmlns:a16="http://schemas.microsoft.com/office/drawing/2014/main" val="2398761624"/>
                    </a:ext>
                  </a:extLst>
                </a:gridCol>
                <a:gridCol w="866775">
                  <a:extLst>
                    <a:ext uri="{9D8B030D-6E8A-4147-A177-3AD203B41FA5}">
                      <a16:colId xmlns:a16="http://schemas.microsoft.com/office/drawing/2014/main" val="783402565"/>
                    </a:ext>
                  </a:extLst>
                </a:gridCol>
                <a:gridCol w="638175">
                  <a:extLst>
                    <a:ext uri="{9D8B030D-6E8A-4147-A177-3AD203B41FA5}">
                      <a16:colId xmlns:a16="http://schemas.microsoft.com/office/drawing/2014/main" val="125785695"/>
                    </a:ext>
                  </a:extLst>
                </a:gridCol>
                <a:gridCol w="1838325">
                  <a:extLst>
                    <a:ext uri="{9D8B030D-6E8A-4147-A177-3AD203B41FA5}">
                      <a16:colId xmlns:a16="http://schemas.microsoft.com/office/drawing/2014/main" val="352357996"/>
                    </a:ext>
                  </a:extLst>
                </a:gridCol>
              </a:tblGrid>
              <a:tr h="278640">
                <a:tc gridSpan="6">
                  <a:txBody>
                    <a:bodyPr/>
                    <a:lstStyle/>
                    <a:p>
                      <a:pPr algn="ctr">
                        <a:lnSpc>
                          <a:spcPct val="115000"/>
                        </a:lnSpc>
                        <a:spcAft>
                          <a:spcPts val="0"/>
                        </a:spcAft>
                      </a:pPr>
                      <a:r>
                        <a:rPr lang="es-ES" sz="1100" dirty="0" smtClean="0">
                          <a:effectLst/>
                          <a:latin typeface="Arial" panose="020B0604020202020204" pitchFamily="34" charset="0"/>
                          <a:cs typeface="Arial" panose="020B0604020202020204" pitchFamily="34" charset="0"/>
                        </a:rPr>
                        <a:t>Gastos Generales Servicios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22925601"/>
                  </a:ext>
                </a:extLst>
              </a:tr>
              <a:tr h="267860">
                <a:tc>
                  <a:txBody>
                    <a:bodyPr/>
                    <a:lstStyle/>
                    <a:p>
                      <a:pPr algn="ctr">
                        <a:lnSpc>
                          <a:spcPct val="115000"/>
                        </a:lnSpc>
                        <a:spcAft>
                          <a:spcPts val="0"/>
                        </a:spcAft>
                      </a:pPr>
                      <a:r>
                        <a:rPr lang="es-ES" sz="1100" b="0" dirty="0">
                          <a:solidFill>
                            <a:schemeClr val="bg1"/>
                          </a:solidFill>
                          <a:effectLst/>
                          <a:latin typeface="Arial" panose="020B0604020202020204" pitchFamily="34" charset="0"/>
                          <a:cs typeface="Arial" panose="020B0604020202020204" pitchFamily="34" charset="0"/>
                        </a:rPr>
                        <a:t>Concepto</a:t>
                      </a:r>
                      <a:endParaRPr lang="es-CO" sz="1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tc>
                <a:tc>
                  <a:txBody>
                    <a:bodyPr/>
                    <a:lstStyle/>
                    <a:p>
                      <a:pPr algn="ctr">
                        <a:lnSpc>
                          <a:spcPct val="115000"/>
                        </a:lnSpc>
                        <a:spcAft>
                          <a:spcPts val="0"/>
                        </a:spcAft>
                      </a:pPr>
                      <a:r>
                        <a:rPr lang="es-ES" sz="1100" b="0" dirty="0">
                          <a:solidFill>
                            <a:schemeClr val="bg1"/>
                          </a:solidFill>
                          <a:effectLst/>
                          <a:latin typeface="Arial" panose="020B0604020202020204" pitchFamily="34" charset="0"/>
                          <a:cs typeface="Arial" panose="020B0604020202020204" pitchFamily="34" charset="0"/>
                        </a:rPr>
                        <a:t>Saldo Contable entre el 01/10/2024 al 30/12/2024</a:t>
                      </a:r>
                      <a:endParaRPr lang="es-CO" sz="1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100" b="0" dirty="0">
                          <a:solidFill>
                            <a:schemeClr val="bg1"/>
                          </a:solidFill>
                          <a:effectLst/>
                          <a:latin typeface="Arial" panose="020B0604020202020204" pitchFamily="34" charset="0"/>
                          <a:cs typeface="Arial" panose="020B0604020202020204" pitchFamily="34" charset="0"/>
                        </a:rPr>
                        <a:t>Saldo Contable entre el 01/10/2023 al 30/12/2023</a:t>
                      </a:r>
                      <a:endParaRPr lang="es-CO" sz="1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100" b="0">
                          <a:solidFill>
                            <a:schemeClr val="bg1"/>
                          </a:solidFill>
                          <a:effectLst/>
                          <a:latin typeface="Arial" panose="020B0604020202020204" pitchFamily="34" charset="0"/>
                          <a:cs typeface="Arial" panose="020B0604020202020204" pitchFamily="34" charset="0"/>
                        </a:rPr>
                        <a:t>Variación Absoluta</a:t>
                      </a:r>
                      <a:endParaRPr lang="es-CO" sz="11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100" b="0">
                          <a:solidFill>
                            <a:schemeClr val="bg1"/>
                          </a:solidFill>
                          <a:effectLst/>
                          <a:latin typeface="Arial" panose="020B0604020202020204" pitchFamily="34" charset="0"/>
                          <a:cs typeface="Arial" panose="020B0604020202020204" pitchFamily="34" charset="0"/>
                        </a:rPr>
                        <a:t>Variación Relativa</a:t>
                      </a:r>
                      <a:endParaRPr lang="es-CO" sz="11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tc>
                  <a:txBody>
                    <a:bodyPr/>
                    <a:lstStyle/>
                    <a:p>
                      <a:pPr algn="ctr">
                        <a:lnSpc>
                          <a:spcPct val="115000"/>
                        </a:lnSpc>
                        <a:spcAft>
                          <a:spcPts val="0"/>
                        </a:spcAft>
                      </a:pPr>
                      <a:r>
                        <a:rPr lang="es-ES" sz="1100" b="0" dirty="0">
                          <a:solidFill>
                            <a:schemeClr val="bg1"/>
                          </a:solidFill>
                          <a:effectLst/>
                          <a:latin typeface="Arial" panose="020B0604020202020204" pitchFamily="34" charset="0"/>
                          <a:cs typeface="Arial" panose="020B0604020202020204" pitchFamily="34" charset="0"/>
                        </a:rPr>
                        <a:t>Observaciones</a:t>
                      </a:r>
                      <a:endParaRPr lang="es-CO" sz="1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772" marR="18772" marT="0" marB="0" anchor="ctr">
                    <a:solidFill>
                      <a:schemeClr val="accent6"/>
                    </a:solidFill>
                  </a:tcPr>
                </a:tc>
                <a:extLst>
                  <a:ext uri="{0D108BD9-81ED-4DB2-BD59-A6C34878D82A}">
                    <a16:rowId xmlns:a16="http://schemas.microsoft.com/office/drawing/2014/main" val="3745208829"/>
                  </a:ext>
                </a:extLst>
              </a:tr>
              <a:tr h="200895">
                <a:tc>
                  <a:txBody>
                    <a:bodyPr/>
                    <a:lstStyle/>
                    <a:p>
                      <a:pPr algn="just">
                        <a:lnSpc>
                          <a:spcPct val="115000"/>
                        </a:lnSpc>
                        <a:spcAft>
                          <a:spcPts val="0"/>
                        </a:spcAft>
                      </a:pPr>
                      <a:r>
                        <a:rPr lang="es-E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Servicios de Telecomunicaciones, Transmisión y Suministro de Información</a:t>
                      </a:r>
                      <a:endParaRPr lang="es-CO" sz="110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108.550.782</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137.117.619</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-28.566.837</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-21%</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just">
                        <a:lnSpc>
                          <a:spcPct val="115000"/>
                        </a:lnSpc>
                        <a:spcAft>
                          <a:spcPts val="0"/>
                        </a:spcAft>
                      </a:pPr>
                      <a:r>
                        <a:rPr lang="es-ES" sz="1100" dirty="0">
                          <a:effectLst/>
                          <a:latin typeface="Arial" panose="020B0604020202020204" pitchFamily="34" charset="0"/>
                          <a:ea typeface="Calibri" panose="020F0502020204030204" pitchFamily="34" charset="0"/>
                          <a:cs typeface="Arial" panose="020B0604020202020204" pitchFamily="34" charset="0"/>
                        </a:rPr>
                        <a:t>Prestación de servicios de infraestructura tecnológica, UNE </a:t>
                      </a:r>
                      <a:r>
                        <a:rPr lang="es-ES" sz="1100" dirty="0" smtClean="0">
                          <a:effectLst/>
                          <a:latin typeface="Arial" panose="020B0604020202020204" pitchFamily="34" charset="0"/>
                          <a:ea typeface="Calibri" panose="020F0502020204030204" pitchFamily="34" charset="0"/>
                          <a:cs typeface="Arial" panose="020B0604020202020204" pitchFamily="34" charset="0"/>
                        </a:rPr>
                        <a:t>EPM.</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97862294"/>
                  </a:ext>
                </a:extLst>
              </a:tr>
              <a:tr h="237878">
                <a:tc>
                  <a:txBody>
                    <a:bodyPr/>
                    <a:lstStyle/>
                    <a:p>
                      <a:pPr algn="just">
                        <a:lnSpc>
                          <a:spcPct val="115000"/>
                        </a:lnSpc>
                        <a:spcAft>
                          <a:spcPts val="0"/>
                        </a:spcAft>
                      </a:pPr>
                      <a:r>
                        <a:rPr lang="es-ES" sz="1100" b="0">
                          <a:solidFill>
                            <a:schemeClr val="tx1"/>
                          </a:solidFill>
                          <a:effectLst/>
                          <a:latin typeface="Arial" panose="020B0604020202020204" pitchFamily="34" charset="0"/>
                          <a:ea typeface="Calibri" panose="020F0502020204030204" pitchFamily="34" charset="0"/>
                          <a:cs typeface="Arial" panose="020B0604020202020204" pitchFamily="34" charset="0"/>
                        </a:rPr>
                        <a:t>Elementos de Aseo, Lavandería, Cafetería</a:t>
                      </a:r>
                      <a:endParaRPr lang="es-CO" sz="1100" b="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18.462.946</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63.515.054</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-45.052.108</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-71%</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15000"/>
                        </a:lnSpc>
                      </a:pPr>
                      <a:endParaRPr lang="es-CO" sz="1100">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67261079"/>
                  </a:ext>
                </a:extLst>
              </a:tr>
              <a:tr h="276225">
                <a:tc>
                  <a:txBody>
                    <a:bodyPr/>
                    <a:lstStyle/>
                    <a:p>
                      <a:pPr algn="just">
                        <a:lnSpc>
                          <a:spcPct val="115000"/>
                        </a:lnSpc>
                        <a:spcAft>
                          <a:spcPts val="0"/>
                        </a:spcAft>
                      </a:pPr>
                      <a:r>
                        <a:rPr lang="es-ES" sz="1100" b="0">
                          <a:solidFill>
                            <a:schemeClr val="tx1"/>
                          </a:solidFill>
                          <a:effectLst/>
                          <a:latin typeface="Arial" panose="020B0604020202020204" pitchFamily="34" charset="0"/>
                          <a:ea typeface="Calibri" panose="020F0502020204030204" pitchFamily="34" charset="0"/>
                          <a:cs typeface="Arial" panose="020B0604020202020204" pitchFamily="34" charset="0"/>
                        </a:rPr>
                        <a:t>Telefonía Celular</a:t>
                      </a:r>
                      <a:endParaRPr lang="es-CO" sz="1100" b="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$3.951.967</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$7.228.040</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-$3.276.073</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es-CO" sz="11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15000"/>
                        </a:lnSpc>
                      </a:pPr>
                      <a:endParaRPr lang="es-CO" sz="1100">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2541016"/>
                  </a:ext>
                </a:extLst>
              </a:tr>
              <a:tr h="133931">
                <a:tc>
                  <a:txBody>
                    <a:bodyPr/>
                    <a:lstStyle/>
                    <a:p>
                      <a:pPr algn="just">
                        <a:lnSpc>
                          <a:spcPct val="115000"/>
                        </a:lnSpc>
                        <a:spcAft>
                          <a:spcPts val="0"/>
                        </a:spcAft>
                      </a:pPr>
                      <a:r>
                        <a:rPr lang="es-E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 Gastos Generales Servicios</a:t>
                      </a:r>
                      <a:endParaRPr lang="es-CO" sz="11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2.965.502.657</a:t>
                      </a:r>
                      <a:endParaRPr lang="es-CO" sz="1100" b="1">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2.186.046.320</a:t>
                      </a:r>
                      <a:endParaRPr lang="es-CO"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779.456.337</a:t>
                      </a:r>
                      <a:endParaRPr lang="es-CO" sz="1100" b="1">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15000"/>
                        </a:lnSpc>
                        <a:spcAft>
                          <a:spcPts val="0"/>
                        </a:spcAft>
                      </a:pPr>
                      <a:r>
                        <a:rPr lang="es-E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36%</a:t>
                      </a:r>
                      <a:endParaRPr lang="es-CO"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15000"/>
                        </a:lnSpc>
                      </a:pPr>
                      <a:endParaRPr lang="es-CO" sz="1100" dirty="0">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36268317"/>
                  </a:ext>
                </a:extLst>
              </a:tr>
            </a:tbl>
          </a:graphicData>
        </a:graphic>
      </p:graphicFrame>
    </p:spTree>
    <p:extLst>
      <p:ext uri="{BB962C8B-B14F-4D97-AF65-F5344CB8AC3E}">
        <p14:creationId xmlns:p14="http://schemas.microsoft.com/office/powerpoint/2010/main" val="115190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8579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66676" y="1386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157201"/>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a:t>
            </a:r>
            <a:r>
              <a:rPr lang="es-CO" sz="1400" b="1" dirty="0">
                <a:solidFill>
                  <a:schemeClr val="accent6">
                    <a:lumMod val="50000"/>
                  </a:schemeClr>
                </a:solidFill>
                <a:latin typeface="Arial" panose="020B0604020202020204" pitchFamily="34" charset="0"/>
                <a:cs typeface="Arial" panose="020B0604020202020204" pitchFamily="34" charset="0"/>
              </a:rPr>
              <a:t>Cuarto Trimestre de 2024.</a:t>
            </a:r>
          </a:p>
        </p:txBody>
      </p:sp>
      <p:sp>
        <p:nvSpPr>
          <p:cNvPr id="14" name="Rectángulo 13"/>
          <p:cNvSpPr/>
          <p:nvPr/>
        </p:nvSpPr>
        <p:spPr>
          <a:xfrm>
            <a:off x="425311" y="765448"/>
            <a:ext cx="154432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61144480"/>
              </p:ext>
            </p:extLst>
          </p:nvPr>
        </p:nvGraphicFramePr>
        <p:xfrm>
          <a:off x="542924" y="1122095"/>
          <a:ext cx="8012257" cy="2923433"/>
        </p:xfrm>
        <a:graphic>
          <a:graphicData uri="http://schemas.openxmlformats.org/drawingml/2006/table">
            <a:tbl>
              <a:tblPr firstRow="1" firstCol="1" bandRow="1">
                <a:tableStyleId>{93296810-A885-4BE3-A3E7-6D5BEEA58F35}</a:tableStyleId>
              </a:tblPr>
              <a:tblGrid>
                <a:gridCol w="2117055">
                  <a:extLst>
                    <a:ext uri="{9D8B030D-6E8A-4147-A177-3AD203B41FA5}">
                      <a16:colId xmlns:a16="http://schemas.microsoft.com/office/drawing/2014/main" val="1335431209"/>
                    </a:ext>
                  </a:extLst>
                </a:gridCol>
                <a:gridCol w="1310759">
                  <a:extLst>
                    <a:ext uri="{9D8B030D-6E8A-4147-A177-3AD203B41FA5}">
                      <a16:colId xmlns:a16="http://schemas.microsoft.com/office/drawing/2014/main" val="1751667927"/>
                    </a:ext>
                  </a:extLst>
                </a:gridCol>
                <a:gridCol w="1399457">
                  <a:extLst>
                    <a:ext uri="{9D8B030D-6E8A-4147-A177-3AD203B41FA5}">
                      <a16:colId xmlns:a16="http://schemas.microsoft.com/office/drawing/2014/main" val="699616115"/>
                    </a:ext>
                  </a:extLst>
                </a:gridCol>
                <a:gridCol w="1058097">
                  <a:extLst>
                    <a:ext uri="{9D8B030D-6E8A-4147-A177-3AD203B41FA5}">
                      <a16:colId xmlns:a16="http://schemas.microsoft.com/office/drawing/2014/main" val="2617158743"/>
                    </a:ext>
                  </a:extLst>
                </a:gridCol>
                <a:gridCol w="660404">
                  <a:extLst>
                    <a:ext uri="{9D8B030D-6E8A-4147-A177-3AD203B41FA5}">
                      <a16:colId xmlns:a16="http://schemas.microsoft.com/office/drawing/2014/main" val="2280058922"/>
                    </a:ext>
                  </a:extLst>
                </a:gridCol>
                <a:gridCol w="1466485">
                  <a:extLst>
                    <a:ext uri="{9D8B030D-6E8A-4147-A177-3AD203B41FA5}">
                      <a16:colId xmlns:a16="http://schemas.microsoft.com/office/drawing/2014/main" val="2066145654"/>
                    </a:ext>
                  </a:extLst>
                </a:gridCol>
              </a:tblGrid>
              <a:tr h="210825">
                <a:tc gridSpan="6">
                  <a:txBody>
                    <a:bodyPr/>
                    <a:lstStyle/>
                    <a:p>
                      <a:pPr algn="ctr">
                        <a:lnSpc>
                          <a:spcPct val="115000"/>
                        </a:lnSpc>
                        <a:spcAft>
                          <a:spcPts val="0"/>
                        </a:spcAft>
                      </a:pPr>
                      <a:r>
                        <a:rPr lang="es-ES" sz="1050" dirty="0" smtClean="0">
                          <a:effectLst/>
                          <a:latin typeface="Arial" panose="020B0604020202020204" pitchFamily="34" charset="0"/>
                          <a:cs typeface="Arial" panose="020B0604020202020204" pitchFamily="34" charset="0"/>
                        </a:rPr>
                        <a:t>Materiales y suministros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47757767"/>
                  </a:ext>
                </a:extLst>
              </a:tr>
              <a:tr h="635821">
                <a:tc>
                  <a:txBody>
                    <a:bodyPr/>
                    <a:lstStyle/>
                    <a:p>
                      <a:pPr algn="ctr">
                        <a:lnSpc>
                          <a:spcPct val="115000"/>
                        </a:lnSpc>
                        <a:spcAft>
                          <a:spcPts val="0"/>
                        </a:spcAft>
                      </a:pPr>
                      <a:r>
                        <a:rPr lang="es-ES" sz="1050" b="0" dirty="0">
                          <a:effectLst/>
                          <a:latin typeface="Arial" panose="020B0604020202020204" pitchFamily="34" charset="0"/>
                          <a:cs typeface="Arial" panose="020B0604020202020204" pitchFamily="34" charset="0"/>
                        </a:rPr>
                        <a:t>Concepto</a:t>
                      </a:r>
                      <a:endParaRPr lang="es-CO" sz="1050" b="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ctr">
                        <a:lnSpc>
                          <a:spcPct val="115000"/>
                        </a:lnSpc>
                        <a:spcAft>
                          <a:spcPts val="0"/>
                        </a:spcAft>
                      </a:pPr>
                      <a:r>
                        <a:rPr lang="es-ES" sz="1050" dirty="0">
                          <a:solidFill>
                            <a:schemeClr val="bg1"/>
                          </a:solidFill>
                          <a:effectLst/>
                          <a:latin typeface="Arial" panose="020B0604020202020204" pitchFamily="34" charset="0"/>
                          <a:cs typeface="Arial" panose="020B0604020202020204" pitchFamily="34" charset="0"/>
                        </a:rPr>
                        <a:t>Saldo Contable entre el 01/07/2024 al 30/09/2024</a:t>
                      </a:r>
                      <a:endParaRPr lang="es-CO"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solidFill>
                      <a:schemeClr val="accent6"/>
                    </a:solidFill>
                  </a:tcP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Saldo Contable entre el 01/07/2023 al 30/09/2023</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solidFill>
                      <a:schemeClr val="accent6"/>
                    </a:solidFill>
                  </a:tcP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Variación Absoluta</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solidFill>
                      <a:schemeClr val="accent6"/>
                    </a:solidFill>
                  </a:tcPr>
                </a:tc>
                <a:tc>
                  <a:txBody>
                    <a:bodyPr/>
                    <a:lstStyle/>
                    <a:p>
                      <a:pPr algn="ctr">
                        <a:lnSpc>
                          <a:spcPct val="115000"/>
                        </a:lnSpc>
                        <a:spcAft>
                          <a:spcPts val="0"/>
                        </a:spcAft>
                      </a:pPr>
                      <a:r>
                        <a:rPr lang="es-ES" sz="1050">
                          <a:solidFill>
                            <a:schemeClr val="bg1"/>
                          </a:solidFill>
                          <a:effectLst/>
                          <a:latin typeface="Arial" panose="020B0604020202020204" pitchFamily="34" charset="0"/>
                          <a:cs typeface="Arial" panose="020B0604020202020204" pitchFamily="34" charset="0"/>
                        </a:rPr>
                        <a:t>Variación Relativa</a:t>
                      </a:r>
                      <a:endParaRPr lang="es-CO" sz="105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solidFill>
                      <a:schemeClr val="accent6"/>
                    </a:solidFill>
                  </a:tcPr>
                </a:tc>
                <a:tc>
                  <a:txBody>
                    <a:bodyPr/>
                    <a:lstStyle/>
                    <a:p>
                      <a:pPr algn="ctr">
                        <a:lnSpc>
                          <a:spcPct val="115000"/>
                        </a:lnSpc>
                        <a:spcAft>
                          <a:spcPts val="0"/>
                        </a:spcAft>
                      </a:pPr>
                      <a:r>
                        <a:rPr lang="es-ES" sz="1050" dirty="0">
                          <a:solidFill>
                            <a:schemeClr val="bg1"/>
                          </a:solidFill>
                          <a:effectLst/>
                          <a:latin typeface="Arial" panose="020B0604020202020204" pitchFamily="34" charset="0"/>
                          <a:cs typeface="Arial" panose="020B0604020202020204" pitchFamily="34" charset="0"/>
                        </a:rPr>
                        <a:t>Observaciones</a:t>
                      </a:r>
                      <a:endParaRPr lang="es-CO"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solidFill>
                      <a:schemeClr val="accent6"/>
                    </a:solidFill>
                  </a:tcPr>
                </a:tc>
                <a:extLst>
                  <a:ext uri="{0D108BD9-81ED-4DB2-BD59-A6C34878D82A}">
                    <a16:rowId xmlns:a16="http://schemas.microsoft.com/office/drawing/2014/main" val="2748584200"/>
                  </a:ext>
                </a:extLst>
              </a:tr>
              <a:tr h="414042">
                <a:tc>
                  <a:txBody>
                    <a:bodyPr/>
                    <a:lstStyle/>
                    <a:p>
                      <a:pPr algn="just">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Útiles y Papelería</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$2.193.752</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$2.419.643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-$225.891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-9,34%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just">
                        <a:lnSpc>
                          <a:spcPct val="115000"/>
                        </a:lnSpc>
                        <a:spcAft>
                          <a:spcPts val="0"/>
                        </a:spcAft>
                      </a:pPr>
                      <a:r>
                        <a:rPr lang="es-ES" sz="1050">
                          <a:effectLst/>
                          <a:latin typeface="Arial" panose="020B0604020202020204" pitchFamily="34" charset="0"/>
                          <a:cs typeface="Arial" panose="020B0604020202020204" pitchFamily="34" charset="0"/>
                        </a:rPr>
                        <a:t>Política Contable, Control Administrativo</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extLst>
                  <a:ext uri="{0D108BD9-81ED-4DB2-BD59-A6C34878D82A}">
                    <a16:rowId xmlns:a16="http://schemas.microsoft.com/office/drawing/2014/main" val="1678418565"/>
                  </a:ext>
                </a:extLst>
              </a:tr>
              <a:tr h="425831">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Eléctricos y Ferretería</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$10.013.647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$5.021.753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4.991.894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99,41%</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just">
                        <a:lnSpc>
                          <a:spcPct val="115000"/>
                        </a:lnSpc>
                        <a:spcAft>
                          <a:spcPts val="0"/>
                        </a:spcAft>
                      </a:pPr>
                      <a:r>
                        <a:rPr lang="es-ES" sz="1050">
                          <a:effectLst/>
                          <a:latin typeface="Arial" panose="020B0604020202020204" pitchFamily="34" charset="0"/>
                          <a:cs typeface="Arial" panose="020B0604020202020204" pitchFamily="34" charset="0"/>
                        </a:rPr>
                        <a:t>Política Contable, Control Administrativo</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extLst>
                  <a:ext uri="{0D108BD9-81ED-4DB2-BD59-A6C34878D82A}">
                    <a16:rowId xmlns:a16="http://schemas.microsoft.com/office/drawing/2014/main" val="351563984"/>
                  </a:ext>
                </a:extLst>
              </a:tr>
              <a:tr h="401320">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Implementos de Medicina Deportiva</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$1.400.777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$122.853.196</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$-121.452.419</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-98,86%</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just">
                        <a:lnSpc>
                          <a:spcPct val="115000"/>
                        </a:lnSpc>
                        <a:spcAft>
                          <a:spcPts val="0"/>
                        </a:spcAft>
                      </a:pPr>
                      <a:r>
                        <a:rPr lang="es-ES" sz="1050">
                          <a:effectLst/>
                          <a:latin typeface="Arial" panose="020B0604020202020204" pitchFamily="34" charset="0"/>
                          <a:cs typeface="Arial" panose="020B0604020202020204" pitchFamily="34" charset="0"/>
                        </a:rPr>
                        <a:t>Política Contable, Control Administrativo</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extLst>
                  <a:ext uri="{0D108BD9-81ED-4DB2-BD59-A6C34878D82A}">
                    <a16:rowId xmlns:a16="http://schemas.microsoft.com/office/drawing/2014/main" val="2213490704"/>
                  </a:ext>
                </a:extLst>
              </a:tr>
              <a:tr h="434274">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Combustibles y Lubricantes</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$ 8.364.484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$10.432.795</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-$ 2.068.311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-19,83%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just">
                        <a:lnSpc>
                          <a:spcPct val="115000"/>
                        </a:lnSpc>
                        <a:spcAft>
                          <a:spcPts val="0"/>
                        </a:spcAft>
                      </a:pPr>
                      <a:r>
                        <a:rPr lang="es-ES" sz="1050" dirty="0">
                          <a:effectLst/>
                          <a:latin typeface="Arial" panose="020B0604020202020204" pitchFamily="34" charset="0"/>
                          <a:cs typeface="Arial" panose="020B0604020202020204" pitchFamily="34" charset="0"/>
                        </a:rPr>
                        <a:t>Política Contable, Control Administrativo</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extLst>
                  <a:ext uri="{0D108BD9-81ED-4DB2-BD59-A6C34878D82A}">
                    <a16:rowId xmlns:a16="http://schemas.microsoft.com/office/drawing/2014/main" val="3792373693"/>
                  </a:ext>
                </a:extLst>
              </a:tr>
              <a:tr h="401320">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Elementos de Aseo, Lavandería y Cafetería</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$18.462.946</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$63.515.054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$-45.052.108</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-71%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tc>
                  <a:txBody>
                    <a:bodyPr/>
                    <a:lstStyle/>
                    <a:p>
                      <a:pPr algn="just">
                        <a:lnSpc>
                          <a:spcPct val="115000"/>
                        </a:lnSpc>
                        <a:spcAft>
                          <a:spcPts val="0"/>
                        </a:spcAft>
                      </a:pPr>
                      <a:r>
                        <a:rPr lang="es-ES" sz="1050" dirty="0">
                          <a:effectLst/>
                          <a:latin typeface="Arial" panose="020B0604020202020204" pitchFamily="34" charset="0"/>
                          <a:cs typeface="Arial" panose="020B0604020202020204" pitchFamily="34" charset="0"/>
                        </a:rPr>
                        <a:t>Política Contable, Control Administrativo</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2966" marR="42966" marT="0" marB="0" anchor="ctr"/>
                </a:tc>
                <a:extLst>
                  <a:ext uri="{0D108BD9-81ED-4DB2-BD59-A6C34878D82A}">
                    <a16:rowId xmlns:a16="http://schemas.microsoft.com/office/drawing/2014/main" val="4254491737"/>
                  </a:ext>
                </a:extLst>
              </a:tr>
            </a:tbl>
          </a:graphicData>
        </a:graphic>
      </p:graphicFrame>
    </p:spTree>
    <p:extLst>
      <p:ext uri="{BB962C8B-B14F-4D97-AF65-F5344CB8AC3E}">
        <p14:creationId xmlns:p14="http://schemas.microsoft.com/office/powerpoint/2010/main" val="2114747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6000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66676" y="8358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157201"/>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a:t>
            </a:r>
            <a:r>
              <a:rPr lang="es-CO" sz="1400" b="1" dirty="0" smtClean="0">
                <a:solidFill>
                  <a:schemeClr val="accent6">
                    <a:lumMod val="50000"/>
                  </a:schemeClr>
                </a:solidFill>
                <a:latin typeface="Arial" panose="020B0604020202020204" pitchFamily="34" charset="0"/>
                <a:cs typeface="Arial" panose="020B0604020202020204" pitchFamily="34" charset="0"/>
              </a:rPr>
              <a:t>Público </a:t>
            </a:r>
            <a:r>
              <a:rPr lang="es-CO" sz="1400" b="1" dirty="0">
                <a:solidFill>
                  <a:schemeClr val="accent6">
                    <a:lumMod val="50000"/>
                  </a:schemeClr>
                </a:solidFill>
                <a:latin typeface="Arial" panose="020B0604020202020204" pitchFamily="34" charset="0"/>
                <a:cs typeface="Arial" panose="020B0604020202020204" pitchFamily="34" charset="0"/>
              </a:rPr>
              <a:t>Cuarto Trimestre de 2024.</a:t>
            </a:r>
          </a:p>
        </p:txBody>
      </p:sp>
      <p:sp>
        <p:nvSpPr>
          <p:cNvPr id="3" name="Rectángulo 2"/>
          <p:cNvSpPr/>
          <p:nvPr/>
        </p:nvSpPr>
        <p:spPr>
          <a:xfrm>
            <a:off x="510290" y="683663"/>
            <a:ext cx="2836033" cy="276999"/>
          </a:xfrm>
          <a:prstGeom prst="rect">
            <a:avLst/>
          </a:prstGeom>
        </p:spPr>
        <p:txBody>
          <a:bodyPr wrap="none">
            <a:spAutoFit/>
          </a:bodyPr>
          <a:lstStyle/>
          <a:p>
            <a:pPr algn="just">
              <a:spcAft>
                <a:spcPts val="0"/>
              </a:spcAft>
            </a:pPr>
            <a:r>
              <a:rPr lang="es-ES" sz="1200" b="1" dirty="0">
                <a:latin typeface="Arial" panose="020B0604020202020204" pitchFamily="34" charset="0"/>
                <a:ea typeface="Calibri" panose="020F0502020204030204" pitchFamily="34" charset="0"/>
              </a:rPr>
              <a:t>Gastos </a:t>
            </a:r>
            <a:r>
              <a:rPr lang="es-ES" sz="1200" b="1" dirty="0" smtClean="0">
                <a:latin typeface="Arial" panose="020B0604020202020204" pitchFamily="34" charset="0"/>
                <a:ea typeface="Calibri" panose="020F0502020204030204" pitchFamily="34" charset="0"/>
              </a:rPr>
              <a:t>combustibles </a:t>
            </a:r>
            <a:r>
              <a:rPr lang="es-ES" sz="1200" b="1" dirty="0">
                <a:latin typeface="Arial" panose="020B0604020202020204" pitchFamily="34" charset="0"/>
                <a:ea typeface="Calibri" panose="020F0502020204030204" pitchFamily="34" charset="0"/>
              </a:rPr>
              <a:t>y </a:t>
            </a:r>
            <a:r>
              <a:rPr lang="es-ES" sz="1200" b="1" dirty="0" smtClean="0">
                <a:latin typeface="Arial" panose="020B0604020202020204" pitchFamily="34" charset="0"/>
                <a:ea typeface="Calibri" panose="020F0502020204030204" pitchFamily="34" charset="0"/>
              </a:rPr>
              <a:t>lubricantes</a:t>
            </a:r>
            <a:r>
              <a:rPr lang="es-ES" sz="1200" b="1" dirty="0">
                <a:latin typeface="Arial" panose="020B0604020202020204" pitchFamily="34" charset="0"/>
                <a:ea typeface="Calibri" panose="020F0502020204030204" pitchFamily="34" charset="0"/>
              </a:rPr>
              <a:t>:</a:t>
            </a:r>
            <a:endParaRPr lang="es-CO" sz="1200" dirty="0">
              <a:effectLst/>
              <a:latin typeface="Times New Roman" panose="02020603050405020304" pitchFamily="18" charset="0"/>
              <a:ea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98783146"/>
              </p:ext>
            </p:extLst>
          </p:nvPr>
        </p:nvGraphicFramePr>
        <p:xfrm>
          <a:off x="571482" y="1088640"/>
          <a:ext cx="7820044" cy="727916"/>
        </p:xfrm>
        <a:graphic>
          <a:graphicData uri="http://schemas.openxmlformats.org/drawingml/2006/table">
            <a:tbl>
              <a:tblPr firstRow="1" firstCol="1" bandRow="1">
                <a:tableStyleId>{93296810-A885-4BE3-A3E7-6D5BEEA58F35}</a:tableStyleId>
              </a:tblPr>
              <a:tblGrid>
                <a:gridCol w="1037368">
                  <a:extLst>
                    <a:ext uri="{9D8B030D-6E8A-4147-A177-3AD203B41FA5}">
                      <a16:colId xmlns:a16="http://schemas.microsoft.com/office/drawing/2014/main" val="304055467"/>
                    </a:ext>
                  </a:extLst>
                </a:gridCol>
                <a:gridCol w="628395">
                  <a:extLst>
                    <a:ext uri="{9D8B030D-6E8A-4147-A177-3AD203B41FA5}">
                      <a16:colId xmlns:a16="http://schemas.microsoft.com/office/drawing/2014/main" val="2075898526"/>
                    </a:ext>
                  </a:extLst>
                </a:gridCol>
                <a:gridCol w="957554">
                  <a:extLst>
                    <a:ext uri="{9D8B030D-6E8A-4147-A177-3AD203B41FA5}">
                      <a16:colId xmlns:a16="http://schemas.microsoft.com/office/drawing/2014/main" val="1909453634"/>
                    </a:ext>
                  </a:extLst>
                </a:gridCol>
                <a:gridCol w="688242">
                  <a:extLst>
                    <a:ext uri="{9D8B030D-6E8A-4147-A177-3AD203B41FA5}">
                      <a16:colId xmlns:a16="http://schemas.microsoft.com/office/drawing/2014/main" val="3700985404"/>
                    </a:ext>
                  </a:extLst>
                </a:gridCol>
                <a:gridCol w="947580">
                  <a:extLst>
                    <a:ext uri="{9D8B030D-6E8A-4147-A177-3AD203B41FA5}">
                      <a16:colId xmlns:a16="http://schemas.microsoft.com/office/drawing/2014/main" val="4014787164"/>
                    </a:ext>
                  </a:extLst>
                </a:gridCol>
                <a:gridCol w="778013">
                  <a:extLst>
                    <a:ext uri="{9D8B030D-6E8A-4147-A177-3AD203B41FA5}">
                      <a16:colId xmlns:a16="http://schemas.microsoft.com/office/drawing/2014/main" val="3078727907"/>
                    </a:ext>
                  </a:extLst>
                </a:gridCol>
                <a:gridCol w="1027376">
                  <a:extLst>
                    <a:ext uri="{9D8B030D-6E8A-4147-A177-3AD203B41FA5}">
                      <a16:colId xmlns:a16="http://schemas.microsoft.com/office/drawing/2014/main" val="1948590026"/>
                    </a:ext>
                  </a:extLst>
                </a:gridCol>
                <a:gridCol w="827885">
                  <a:extLst>
                    <a:ext uri="{9D8B030D-6E8A-4147-A177-3AD203B41FA5}">
                      <a16:colId xmlns:a16="http://schemas.microsoft.com/office/drawing/2014/main" val="954716166"/>
                    </a:ext>
                  </a:extLst>
                </a:gridCol>
                <a:gridCol w="927631">
                  <a:extLst>
                    <a:ext uri="{9D8B030D-6E8A-4147-A177-3AD203B41FA5}">
                      <a16:colId xmlns:a16="http://schemas.microsoft.com/office/drawing/2014/main" val="4160789918"/>
                    </a:ext>
                  </a:extLst>
                </a:gridCol>
              </a:tblGrid>
              <a:tr h="190368">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Concepto</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gridSpan="2">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2023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hMerge="1">
                  <a:txBody>
                    <a:bodyPr/>
                    <a:lstStyle/>
                    <a:p>
                      <a:endParaRPr lang="es-CO"/>
                    </a:p>
                  </a:txBody>
                  <a:tcPr/>
                </a:tc>
                <a:tc gridSpan="2">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2024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hMerge="1">
                  <a:txBody>
                    <a:bodyPr/>
                    <a:lstStyle/>
                    <a:p>
                      <a:endParaRPr lang="es-CO"/>
                    </a:p>
                  </a:txBody>
                  <a:tcPr/>
                </a:tc>
                <a:tc gridSpan="4">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Variaciones</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05254718"/>
                  </a:ext>
                </a:extLst>
              </a:tr>
              <a:tr h="252664">
                <a:tc rowSpan="2">
                  <a:txBody>
                    <a:bodyPr/>
                    <a:lstStyle/>
                    <a:p>
                      <a:pPr algn="ctr">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Combustible</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Cant</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Valor</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Cant</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Valor</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Cant</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Valor</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Cant</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Valor</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extLst>
                  <a:ext uri="{0D108BD9-81ED-4DB2-BD59-A6C34878D82A}">
                    <a16:rowId xmlns:a16="http://schemas.microsoft.com/office/drawing/2014/main" val="2719903599"/>
                  </a:ext>
                </a:extLst>
              </a:tr>
              <a:tr h="272193">
                <a:tc vMerge="1">
                  <a:txBody>
                    <a:bodyPr/>
                    <a:lstStyle/>
                    <a:p>
                      <a:endParaRPr lang="es-CO"/>
                    </a:p>
                  </a:txBody>
                  <a:tcP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817,70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$ 10.432.795</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624,74</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$ 8.364.484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-192,96</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-$ 2.068.311</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-23,60%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-19,83%</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19" marR="44419" marT="9518" marB="9518" anchor="ctr"/>
                </a:tc>
                <a:extLst>
                  <a:ext uri="{0D108BD9-81ED-4DB2-BD59-A6C34878D82A}">
                    <a16:rowId xmlns:a16="http://schemas.microsoft.com/office/drawing/2014/main" val="489009487"/>
                  </a:ext>
                </a:extLst>
              </a:tr>
            </a:tbl>
          </a:graphicData>
        </a:graphic>
      </p:graphicFrame>
      <p:sp>
        <p:nvSpPr>
          <p:cNvPr id="5" name="Rectángulo 4"/>
          <p:cNvSpPr/>
          <p:nvPr/>
        </p:nvSpPr>
        <p:spPr>
          <a:xfrm>
            <a:off x="497466" y="2003549"/>
            <a:ext cx="7979784" cy="461665"/>
          </a:xfrm>
          <a:prstGeom prst="rect">
            <a:avLst/>
          </a:prstGeom>
        </p:spPr>
        <p:txBody>
          <a:bodyPr wrap="square">
            <a:spAutoFit/>
          </a:bodyPr>
          <a:lstStyle/>
          <a:p>
            <a:pPr algn="just"/>
            <a:r>
              <a:rPr lang="es-ES" sz="1200" dirty="0">
                <a:latin typeface="Arial" panose="020B0604020202020204" pitchFamily="34" charset="0"/>
                <a:ea typeface="Calibri" panose="020F0502020204030204" pitchFamily="34" charset="0"/>
              </a:rPr>
              <a:t>Cabe aclarar que se presentó una disminución en los galones consumidos para el periodo 2024, justificado en que los vehículos no fueron asignados a las labores en territorio para el cuarto trimestre de esta </a:t>
            </a:r>
            <a:r>
              <a:rPr lang="es-ES" sz="1200" dirty="0" smtClean="0">
                <a:latin typeface="Arial" panose="020B0604020202020204" pitchFamily="34" charset="0"/>
                <a:ea typeface="Calibri" panose="020F0502020204030204" pitchFamily="34" charset="0"/>
              </a:rPr>
              <a:t>vigencia.</a:t>
            </a:r>
            <a:endParaRPr lang="es-CO" sz="1200" dirty="0"/>
          </a:p>
        </p:txBody>
      </p:sp>
      <p:sp>
        <p:nvSpPr>
          <p:cNvPr id="6" name="Rectángulo 5"/>
          <p:cNvSpPr/>
          <p:nvPr/>
        </p:nvSpPr>
        <p:spPr>
          <a:xfrm>
            <a:off x="497466" y="2555647"/>
            <a:ext cx="2864887" cy="276999"/>
          </a:xfrm>
          <a:prstGeom prst="rect">
            <a:avLst/>
          </a:prstGeom>
        </p:spPr>
        <p:txBody>
          <a:bodyPr wrap="none">
            <a:spAutoFit/>
          </a:bodyPr>
          <a:lstStyle/>
          <a:p>
            <a:pPr algn="just">
              <a:spcAft>
                <a:spcPts val="0"/>
              </a:spcAft>
            </a:pPr>
            <a:r>
              <a:rPr lang="es-ES" sz="1200" b="1" dirty="0">
                <a:latin typeface="Arial" panose="020B0604020202020204" pitchFamily="34" charset="0"/>
                <a:ea typeface="Calibri" panose="020F0502020204030204" pitchFamily="34" charset="0"/>
              </a:rPr>
              <a:t>Comparativo con p</a:t>
            </a:r>
            <a:r>
              <a:rPr lang="es-ES" sz="1200" b="1" dirty="0" smtClean="0">
                <a:latin typeface="Arial" panose="020B0604020202020204" pitchFamily="34" charset="0"/>
                <a:ea typeface="Calibri" panose="020F0502020204030204" pitchFamily="34" charset="0"/>
              </a:rPr>
              <a:t>recios </a:t>
            </a:r>
            <a:r>
              <a:rPr lang="es-ES" sz="1200" b="1" dirty="0">
                <a:latin typeface="Arial" panose="020B0604020202020204" pitchFamily="34" charset="0"/>
                <a:ea typeface="Calibri" panose="020F0502020204030204" pitchFamily="34" charset="0"/>
              </a:rPr>
              <a:t>2023-2024:</a:t>
            </a:r>
            <a:endParaRPr lang="es-CO" sz="1200" dirty="0">
              <a:effectLst/>
              <a:latin typeface="Times New Roman" panose="02020603050405020304" pitchFamily="18" charset="0"/>
              <a:ea typeface="Calibri" panose="020F0502020204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147191106"/>
              </p:ext>
            </p:extLst>
          </p:nvPr>
        </p:nvGraphicFramePr>
        <p:xfrm>
          <a:off x="571482" y="2923079"/>
          <a:ext cx="4981592" cy="1015365"/>
        </p:xfrm>
        <a:graphic>
          <a:graphicData uri="http://schemas.openxmlformats.org/drawingml/2006/table">
            <a:tbl>
              <a:tblPr firstRow="1" firstCol="1" bandRow="1">
                <a:tableStyleId>{93296810-A885-4BE3-A3E7-6D5BEEA58F35}</a:tableStyleId>
              </a:tblPr>
              <a:tblGrid>
                <a:gridCol w="2295542">
                  <a:extLst>
                    <a:ext uri="{9D8B030D-6E8A-4147-A177-3AD203B41FA5}">
                      <a16:colId xmlns:a16="http://schemas.microsoft.com/office/drawing/2014/main" val="4217445632"/>
                    </a:ext>
                  </a:extLst>
                </a:gridCol>
                <a:gridCol w="1276350">
                  <a:extLst>
                    <a:ext uri="{9D8B030D-6E8A-4147-A177-3AD203B41FA5}">
                      <a16:colId xmlns:a16="http://schemas.microsoft.com/office/drawing/2014/main" val="28684093"/>
                    </a:ext>
                  </a:extLst>
                </a:gridCol>
                <a:gridCol w="1409700">
                  <a:extLst>
                    <a:ext uri="{9D8B030D-6E8A-4147-A177-3AD203B41FA5}">
                      <a16:colId xmlns:a16="http://schemas.microsoft.com/office/drawing/2014/main" val="768786917"/>
                    </a:ext>
                  </a:extLst>
                </a:gridCol>
              </a:tblGrid>
              <a:tr h="190500">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Concepto</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Gasolina</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ACPM</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3695411741"/>
                  </a:ext>
                </a:extLst>
              </a:tr>
              <a:tr h="190500">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Precios promedio </a:t>
                      </a:r>
                      <a:r>
                        <a:rPr lang="es-ES" sz="1050" b="0" dirty="0" smtClean="0">
                          <a:solidFill>
                            <a:schemeClr val="tx1"/>
                          </a:solidFill>
                          <a:effectLst/>
                          <a:latin typeface="Arial" panose="020B0604020202020204" pitchFamily="34" charset="0"/>
                          <a:cs typeface="Arial" panose="020B0604020202020204" pitchFamily="34" charset="0"/>
                        </a:rPr>
                        <a:t>Trimestre 4</a:t>
                      </a:r>
                      <a:r>
                        <a:rPr lang="es-ES" sz="1050" b="0" baseline="0" dirty="0" smtClean="0">
                          <a:solidFill>
                            <a:schemeClr val="tx1"/>
                          </a:solidFill>
                          <a:effectLst/>
                          <a:latin typeface="Arial" panose="020B0604020202020204" pitchFamily="34" charset="0"/>
                          <a:cs typeface="Arial" panose="020B0604020202020204" pitchFamily="34" charset="0"/>
                        </a:rPr>
                        <a:t> </a:t>
                      </a:r>
                      <a:r>
                        <a:rPr lang="es-ES" sz="1050" b="0" dirty="0" smtClean="0">
                          <a:solidFill>
                            <a:schemeClr val="tx1"/>
                          </a:solidFill>
                          <a:effectLst/>
                          <a:latin typeface="Arial" panose="020B0604020202020204" pitchFamily="34" charset="0"/>
                          <a:cs typeface="Arial" panose="020B0604020202020204" pitchFamily="34" charset="0"/>
                        </a:rPr>
                        <a:t>2023</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$14.706,00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$9.372,00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2596604635"/>
                  </a:ext>
                </a:extLst>
              </a:tr>
              <a:tr h="190500">
                <a:tc>
                  <a:txBody>
                    <a:bodyPr/>
                    <a:lstStyle/>
                    <a:p>
                      <a:pPr algn="just">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Precios promedio </a:t>
                      </a:r>
                      <a:r>
                        <a:rPr lang="es-ES" sz="1050" b="0" dirty="0" smtClean="0">
                          <a:solidFill>
                            <a:schemeClr val="tx1"/>
                          </a:solidFill>
                          <a:effectLst/>
                          <a:latin typeface="Arial" panose="020B0604020202020204" pitchFamily="34" charset="0"/>
                          <a:cs typeface="Arial" panose="020B0604020202020204" pitchFamily="34" charset="0"/>
                        </a:rPr>
                        <a:t>Trimestre 4</a:t>
                      </a:r>
                      <a:r>
                        <a:rPr lang="es-ES" sz="1050" b="0" baseline="0" dirty="0" smtClean="0">
                          <a:solidFill>
                            <a:schemeClr val="tx1"/>
                          </a:solidFill>
                          <a:effectLst/>
                          <a:latin typeface="Arial" panose="020B0604020202020204" pitchFamily="34" charset="0"/>
                          <a:cs typeface="Arial" panose="020B0604020202020204" pitchFamily="34" charset="0"/>
                        </a:rPr>
                        <a:t> </a:t>
                      </a:r>
                      <a:r>
                        <a:rPr lang="es-ES" sz="1050" b="0" dirty="0" smtClean="0">
                          <a:solidFill>
                            <a:schemeClr val="tx1"/>
                          </a:solidFill>
                          <a:effectLst/>
                          <a:latin typeface="Arial" panose="020B0604020202020204" pitchFamily="34" charset="0"/>
                          <a:cs typeface="Arial" panose="020B0604020202020204" pitchFamily="34" charset="0"/>
                        </a:rPr>
                        <a:t>2024</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$15.919,00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$10.294,33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3279260853"/>
                  </a:ext>
                </a:extLst>
              </a:tr>
              <a:tr h="190500">
                <a:tc>
                  <a:txBody>
                    <a:bodyPr/>
                    <a:lstStyle/>
                    <a:p>
                      <a:pPr algn="just">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Incremento por Galón</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$1.213,00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$922,33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1431489153"/>
                  </a:ext>
                </a:extLst>
              </a:tr>
              <a:tr h="0">
                <a:tc>
                  <a:txBody>
                    <a:bodyPr/>
                    <a:lstStyle/>
                    <a:p>
                      <a:pPr algn="ctr">
                        <a:lnSpc>
                          <a:spcPct val="115000"/>
                        </a:lnSpc>
                        <a:spcAft>
                          <a:spcPts val="0"/>
                        </a:spcAft>
                      </a:pPr>
                      <a:r>
                        <a:rPr lang="es-ES" sz="1050" b="1" dirty="0">
                          <a:solidFill>
                            <a:schemeClr val="tx1"/>
                          </a:solidFill>
                          <a:effectLst/>
                          <a:latin typeface="Arial" panose="020B0604020202020204" pitchFamily="34" charset="0"/>
                          <a:cs typeface="Arial" panose="020B0604020202020204" pitchFamily="34" charset="0"/>
                        </a:rPr>
                        <a:t>%</a:t>
                      </a:r>
                      <a:endParaRPr lang="es-CO"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b="1">
                          <a:effectLst/>
                          <a:latin typeface="Arial" panose="020B0604020202020204" pitchFamily="34" charset="0"/>
                          <a:cs typeface="Arial" panose="020B0604020202020204" pitchFamily="34" charset="0"/>
                        </a:rPr>
                        <a:t>8,2%</a:t>
                      </a:r>
                      <a:endParaRPr lang="es-CO" sz="1050" b="1">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b="1" dirty="0">
                          <a:effectLst/>
                          <a:latin typeface="Arial" panose="020B0604020202020204" pitchFamily="34" charset="0"/>
                          <a:cs typeface="Arial" panose="020B0604020202020204" pitchFamily="34" charset="0"/>
                        </a:rPr>
                        <a:t>9,8%</a:t>
                      </a:r>
                      <a:endParaRPr lang="es-CO" sz="105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2537330343"/>
                  </a:ext>
                </a:extLst>
              </a:tr>
            </a:tbl>
          </a:graphicData>
        </a:graphic>
      </p:graphicFrame>
      <p:sp>
        <p:nvSpPr>
          <p:cNvPr id="11" name="Rectángulo 10"/>
          <p:cNvSpPr/>
          <p:nvPr/>
        </p:nvSpPr>
        <p:spPr>
          <a:xfrm>
            <a:off x="497466" y="4028877"/>
            <a:ext cx="7894060" cy="461665"/>
          </a:xfrm>
          <a:prstGeom prst="rect">
            <a:avLst/>
          </a:prstGeom>
        </p:spPr>
        <p:txBody>
          <a:bodyPr wrap="square">
            <a:spAutoFit/>
          </a:bodyPr>
          <a:lstStyle/>
          <a:p>
            <a:pPr algn="just"/>
            <a:r>
              <a:rPr lang="es-ES" sz="1200" dirty="0">
                <a:latin typeface="Arial" panose="020B0604020202020204" pitchFamily="34" charset="0"/>
                <a:ea typeface="Calibri" panose="020F0502020204030204" pitchFamily="34" charset="0"/>
              </a:rPr>
              <a:t>Si bien se evidencia un incremento en el precio de combustible, la disminución se debe al menor consumo reportado en el párrafo </a:t>
            </a:r>
            <a:r>
              <a:rPr lang="es-ES" sz="1200" dirty="0" smtClean="0">
                <a:latin typeface="Arial" panose="020B0604020202020204" pitchFamily="34" charset="0"/>
                <a:ea typeface="Calibri" panose="020F0502020204030204" pitchFamily="34" charset="0"/>
              </a:rPr>
              <a:t>anterior.</a:t>
            </a:r>
            <a:endParaRPr lang="es-CO" sz="1200" dirty="0"/>
          </a:p>
        </p:txBody>
      </p:sp>
    </p:spTree>
    <p:extLst>
      <p:ext uri="{BB962C8B-B14F-4D97-AF65-F5344CB8AC3E}">
        <p14:creationId xmlns:p14="http://schemas.microsoft.com/office/powerpoint/2010/main" val="3926832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Público. Cuarto Trimestre de 2024.</a:t>
            </a:r>
          </a:p>
        </p:txBody>
      </p:sp>
      <p:sp>
        <p:nvSpPr>
          <p:cNvPr id="14" name="Rectángulo 13"/>
          <p:cNvSpPr/>
          <p:nvPr/>
        </p:nvSpPr>
        <p:spPr>
          <a:xfrm>
            <a:off x="496046" y="1044170"/>
            <a:ext cx="2375806"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Fotocopias e impresiones: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3" name="Rectángulo 2"/>
          <p:cNvSpPr/>
          <p:nvPr/>
        </p:nvSpPr>
        <p:spPr>
          <a:xfrm>
            <a:off x="496046" y="1446249"/>
            <a:ext cx="7990728" cy="461665"/>
          </a:xfrm>
          <a:prstGeom prst="rect">
            <a:avLst/>
          </a:prstGeom>
        </p:spPr>
        <p:txBody>
          <a:bodyPr wrap="square">
            <a:spAutoFit/>
          </a:bodyPr>
          <a:lstStyle/>
          <a:p>
            <a:pPr marR="89535" algn="just">
              <a:spcAft>
                <a:spcPts val="0"/>
              </a:spcAft>
              <a:tabLst>
                <a:tab pos="5394325" algn="l"/>
              </a:tabLst>
            </a:pPr>
            <a:r>
              <a:rPr lang="es-ES" sz="1200" dirty="0">
                <a:solidFill>
                  <a:srgbClr val="000000"/>
                </a:solidFill>
                <a:latin typeface="Arial" panose="020B0604020202020204" pitchFamily="34" charset="0"/>
                <a:ea typeface="Calibri" panose="020F0502020204030204" pitchFamily="34" charset="0"/>
              </a:rPr>
              <a:t>El total de Fotocopias e impresiones para el cuarto trimestre del 2024, fue de 25.142 unidades, frente a 64.810 unidades en el cuarto trimestre del año 2023, evidenciándose una disminución del 61,21%.</a:t>
            </a:r>
            <a:endParaRPr lang="es-CO" sz="1200" dirty="0">
              <a:effectLst/>
              <a:latin typeface="Times New Roman" panose="02020603050405020304" pitchFamily="18" charset="0"/>
              <a:ea typeface="Calibri" panose="020F05020202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24033219"/>
              </p:ext>
            </p:extLst>
          </p:nvPr>
        </p:nvGraphicFramePr>
        <p:xfrm>
          <a:off x="590549" y="2118610"/>
          <a:ext cx="7896225" cy="492322"/>
        </p:xfrm>
        <a:graphic>
          <a:graphicData uri="http://schemas.openxmlformats.org/drawingml/2006/table">
            <a:tbl>
              <a:tblPr>
                <a:tableStyleId>{5C22544A-7EE6-4342-B048-85BDC9FD1C3A}</a:tableStyleId>
              </a:tblPr>
              <a:tblGrid>
                <a:gridCol w="2001304">
                  <a:extLst>
                    <a:ext uri="{9D8B030D-6E8A-4147-A177-3AD203B41FA5}">
                      <a16:colId xmlns:a16="http://schemas.microsoft.com/office/drawing/2014/main" val="3398185203"/>
                    </a:ext>
                  </a:extLst>
                </a:gridCol>
                <a:gridCol w="1296819">
                  <a:extLst>
                    <a:ext uri="{9D8B030D-6E8A-4147-A177-3AD203B41FA5}">
                      <a16:colId xmlns:a16="http://schemas.microsoft.com/office/drawing/2014/main" val="3349343233"/>
                    </a:ext>
                  </a:extLst>
                </a:gridCol>
                <a:gridCol w="1416866">
                  <a:extLst>
                    <a:ext uri="{9D8B030D-6E8A-4147-A177-3AD203B41FA5}">
                      <a16:colId xmlns:a16="http://schemas.microsoft.com/office/drawing/2014/main" val="1662960738"/>
                    </a:ext>
                  </a:extLst>
                </a:gridCol>
                <a:gridCol w="1536913">
                  <a:extLst>
                    <a:ext uri="{9D8B030D-6E8A-4147-A177-3AD203B41FA5}">
                      <a16:colId xmlns:a16="http://schemas.microsoft.com/office/drawing/2014/main" val="2908710837"/>
                    </a:ext>
                  </a:extLst>
                </a:gridCol>
                <a:gridCol w="1644323">
                  <a:extLst>
                    <a:ext uri="{9D8B030D-6E8A-4147-A177-3AD203B41FA5}">
                      <a16:colId xmlns:a16="http://schemas.microsoft.com/office/drawing/2014/main" val="316528920"/>
                    </a:ext>
                  </a:extLst>
                </a:gridCol>
              </a:tblGrid>
              <a:tr h="285799">
                <a:tc>
                  <a:txBody>
                    <a:bodyPr/>
                    <a:lstStyle/>
                    <a:p>
                      <a:pPr marR="18415"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Concepto</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Trimestre IV- 2024</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R="18415" algn="ctr">
                        <a:lnSpc>
                          <a:spcPct val="115000"/>
                        </a:lnSpc>
                        <a:spcAft>
                          <a:spcPts val="0"/>
                        </a:spcAft>
                      </a:pPr>
                      <a:r>
                        <a:rPr lang="es-ES" sz="1050" b="1">
                          <a:solidFill>
                            <a:schemeClr val="bg1"/>
                          </a:solidFill>
                          <a:effectLst/>
                          <a:latin typeface="Arial" panose="020B0604020202020204" pitchFamily="34" charset="0"/>
                          <a:cs typeface="Arial" panose="020B0604020202020204" pitchFamily="34" charset="0"/>
                        </a:rPr>
                        <a:t>Trimestre IV - 2023</a:t>
                      </a:r>
                      <a:endParaRPr lang="es-CO" sz="105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Variación Absoluta</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R="158115" algn="ctr">
                        <a:lnSpc>
                          <a:spcPct val="115000"/>
                        </a:lnSpc>
                        <a:spcAft>
                          <a:spcPts val="0"/>
                        </a:spcAft>
                      </a:pPr>
                      <a:r>
                        <a:rPr lang="es-ES" sz="1050" b="1" dirty="0">
                          <a:solidFill>
                            <a:schemeClr val="bg1"/>
                          </a:solidFill>
                          <a:effectLst/>
                          <a:latin typeface="Arial" panose="020B0604020202020204" pitchFamily="34" charset="0"/>
                          <a:cs typeface="Arial" panose="020B0604020202020204" pitchFamily="34" charset="0"/>
                        </a:rPr>
                        <a:t>Variación Relativa</a:t>
                      </a:r>
                      <a:endParaRPr lang="es-CO"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501721144"/>
                  </a:ext>
                </a:extLst>
              </a:tr>
              <a:tr h="206523">
                <a:tc>
                  <a:txBody>
                    <a:bodyPr/>
                    <a:lstStyle/>
                    <a:p>
                      <a:pPr algn="just">
                        <a:lnSpc>
                          <a:spcPct val="115000"/>
                        </a:lnSpc>
                        <a:spcAft>
                          <a:spcPts val="0"/>
                        </a:spcAft>
                      </a:pPr>
                      <a:r>
                        <a:rPr lang="es-ES" sz="1050" dirty="0">
                          <a:effectLst/>
                          <a:latin typeface="Arial" panose="020B0604020202020204" pitchFamily="34" charset="0"/>
                          <a:cs typeface="Arial" panose="020B0604020202020204" pitchFamily="34" charset="0"/>
                        </a:rPr>
                        <a:t>Fotocopias e impresiones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25.142</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64.810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es-ES" sz="1050">
                          <a:effectLst/>
                          <a:latin typeface="Arial" panose="020B0604020202020204" pitchFamily="34" charset="0"/>
                          <a:cs typeface="Arial" panose="020B0604020202020204" pitchFamily="34" charset="0"/>
                        </a:rPr>
                        <a:t>-39,668</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es-ES" sz="1050" dirty="0">
                          <a:effectLst/>
                          <a:latin typeface="Arial" panose="020B0604020202020204" pitchFamily="34" charset="0"/>
                          <a:cs typeface="Arial" panose="020B0604020202020204" pitchFamily="34" charset="0"/>
                        </a:rPr>
                        <a:t>61,21%</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84729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542259375"/>
              </p:ext>
            </p:extLst>
          </p:nvPr>
        </p:nvGraphicFramePr>
        <p:xfrm>
          <a:off x="590549" y="2873534"/>
          <a:ext cx="6028055" cy="1015365"/>
        </p:xfrm>
        <a:graphic>
          <a:graphicData uri="http://schemas.openxmlformats.org/drawingml/2006/table">
            <a:tbl>
              <a:tblPr firstRow="1" firstCol="1" bandRow="1">
                <a:tableStyleId>{93296810-A885-4BE3-A3E7-6D5BEEA58F35}</a:tableStyleId>
              </a:tblPr>
              <a:tblGrid>
                <a:gridCol w="1617345">
                  <a:extLst>
                    <a:ext uri="{9D8B030D-6E8A-4147-A177-3AD203B41FA5}">
                      <a16:colId xmlns:a16="http://schemas.microsoft.com/office/drawing/2014/main" val="3465265110"/>
                    </a:ext>
                  </a:extLst>
                </a:gridCol>
                <a:gridCol w="1459230">
                  <a:extLst>
                    <a:ext uri="{9D8B030D-6E8A-4147-A177-3AD203B41FA5}">
                      <a16:colId xmlns:a16="http://schemas.microsoft.com/office/drawing/2014/main" val="537559692"/>
                    </a:ext>
                  </a:extLst>
                </a:gridCol>
                <a:gridCol w="1295400">
                  <a:extLst>
                    <a:ext uri="{9D8B030D-6E8A-4147-A177-3AD203B41FA5}">
                      <a16:colId xmlns:a16="http://schemas.microsoft.com/office/drawing/2014/main" val="4283052246"/>
                    </a:ext>
                  </a:extLst>
                </a:gridCol>
                <a:gridCol w="1656080">
                  <a:extLst>
                    <a:ext uri="{9D8B030D-6E8A-4147-A177-3AD203B41FA5}">
                      <a16:colId xmlns:a16="http://schemas.microsoft.com/office/drawing/2014/main" val="2933991355"/>
                    </a:ext>
                  </a:extLst>
                </a:gridCol>
              </a:tblGrid>
              <a:tr h="0">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Mes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Total impresión mes</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Mes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Total impresión mes</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1387063722"/>
                  </a:ext>
                </a:extLst>
              </a:tr>
              <a:tr h="0">
                <a:tc>
                  <a:txBody>
                    <a:bodyPr/>
                    <a:lstStyle/>
                    <a:p>
                      <a:pPr algn="ctr">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Octubre 2023</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10.473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Octubre 2024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8.442</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2170998766"/>
                  </a:ext>
                </a:extLst>
              </a:tr>
              <a:tr h="0">
                <a:tc>
                  <a:txBody>
                    <a:bodyPr/>
                    <a:lstStyle/>
                    <a:p>
                      <a:pPr algn="ctr">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Noviembre 2023</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23.232</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Noviembre 2024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6.917</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462486146"/>
                  </a:ext>
                </a:extLst>
              </a:tr>
              <a:tr h="0">
                <a:tc>
                  <a:txBody>
                    <a:bodyPr/>
                    <a:lstStyle/>
                    <a:p>
                      <a:pPr algn="ctr">
                        <a:lnSpc>
                          <a:spcPct val="115000"/>
                        </a:lnSpc>
                        <a:spcAft>
                          <a:spcPts val="0"/>
                        </a:spcAft>
                      </a:pPr>
                      <a:r>
                        <a:rPr lang="es-ES" sz="1050" b="0">
                          <a:solidFill>
                            <a:schemeClr val="tx1"/>
                          </a:solidFill>
                          <a:effectLst/>
                          <a:latin typeface="Arial" panose="020B0604020202020204" pitchFamily="34" charset="0"/>
                          <a:cs typeface="Arial" panose="020B0604020202020204" pitchFamily="34" charset="0"/>
                        </a:rPr>
                        <a:t>Diciembre 2023</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31.105</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Diciembre 2024</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9.783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2359307249"/>
                  </a:ext>
                </a:extLst>
              </a:tr>
              <a:tr h="127000">
                <a:tc>
                  <a:txBody>
                    <a:bodyPr/>
                    <a:lstStyle/>
                    <a:p>
                      <a:pPr algn="ctr">
                        <a:lnSpc>
                          <a:spcPct val="115000"/>
                        </a:lnSpc>
                        <a:spcAft>
                          <a:spcPts val="0"/>
                        </a:spcAft>
                      </a:pPr>
                      <a:r>
                        <a:rPr lang="es-ES" sz="1050" b="0" dirty="0">
                          <a:solidFill>
                            <a:schemeClr val="tx1"/>
                          </a:solidFill>
                          <a:effectLst/>
                          <a:latin typeface="Arial" panose="020B0604020202020204" pitchFamily="34" charset="0"/>
                          <a:cs typeface="Arial" panose="020B0604020202020204" pitchFamily="34" charset="0"/>
                        </a:rPr>
                        <a:t>Total 2023</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64.810</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a:effectLst/>
                          <a:latin typeface="Arial" panose="020B0604020202020204" pitchFamily="34" charset="0"/>
                          <a:cs typeface="Arial" panose="020B0604020202020204" pitchFamily="34" charset="0"/>
                        </a:rPr>
                        <a:t>Total 2023</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tc>
                  <a:txBody>
                    <a:bodyPr/>
                    <a:lstStyle/>
                    <a:p>
                      <a:pPr algn="ctr">
                        <a:lnSpc>
                          <a:spcPct val="115000"/>
                        </a:lnSpc>
                        <a:spcAft>
                          <a:spcPts val="0"/>
                        </a:spcAft>
                      </a:pPr>
                      <a:r>
                        <a:rPr lang="es-ES" sz="1050" dirty="0">
                          <a:effectLst/>
                          <a:latin typeface="Arial" panose="020B0604020202020204" pitchFamily="34" charset="0"/>
                          <a:cs typeface="Arial" panose="020B0604020202020204" pitchFamily="34" charset="0"/>
                        </a:rPr>
                        <a:t>25.142</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9525" marB="9525" anchor="ctr"/>
                </a:tc>
                <a:extLst>
                  <a:ext uri="{0D108BD9-81ED-4DB2-BD59-A6C34878D82A}">
                    <a16:rowId xmlns:a16="http://schemas.microsoft.com/office/drawing/2014/main" val="2453899299"/>
                  </a:ext>
                </a:extLst>
              </a:tr>
            </a:tbl>
          </a:graphicData>
        </a:graphic>
      </p:graphicFrame>
    </p:spTree>
    <p:extLst>
      <p:ext uri="{BB962C8B-B14F-4D97-AF65-F5344CB8AC3E}">
        <p14:creationId xmlns:p14="http://schemas.microsoft.com/office/powerpoint/2010/main" val="2748118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68579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95251" y="149192"/>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0454" y="170398"/>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Público. Cuarto Trimestre de 2024.</a:t>
            </a:r>
          </a:p>
        </p:txBody>
      </p:sp>
      <p:sp>
        <p:nvSpPr>
          <p:cNvPr id="7" name="Rectángulo 6"/>
          <p:cNvSpPr/>
          <p:nvPr/>
        </p:nvSpPr>
        <p:spPr>
          <a:xfrm>
            <a:off x="571501" y="926266"/>
            <a:ext cx="2662460"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Resumen Variaciones negativas: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4" name="Rectángulo 3"/>
          <p:cNvSpPr/>
          <p:nvPr/>
        </p:nvSpPr>
        <p:spPr>
          <a:xfrm>
            <a:off x="571501" y="1440999"/>
            <a:ext cx="7648575" cy="461665"/>
          </a:xfrm>
          <a:prstGeom prst="rect">
            <a:avLst/>
          </a:prstGeom>
        </p:spPr>
        <p:txBody>
          <a:bodyPr wrap="square">
            <a:spAutoFit/>
          </a:bodyPr>
          <a:lstStyle/>
          <a:p>
            <a:pPr algn="just"/>
            <a:r>
              <a:rPr lang="es-ES" sz="1200" dirty="0">
                <a:latin typeface="Arial" panose="020B0604020202020204" pitchFamily="34" charset="0"/>
                <a:cs typeface="Arial" panose="020B0604020202020204" pitchFamily="34" charset="0"/>
              </a:rPr>
              <a:t>Cabe resaltar que los siguientes gastos generales presentaron una variación negativa, debido a la aplicación de políticas de austeridad en el gasto establecidas por la Entidad:</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724246324"/>
              </p:ext>
            </p:extLst>
          </p:nvPr>
        </p:nvGraphicFramePr>
        <p:xfrm>
          <a:off x="681038" y="2140398"/>
          <a:ext cx="7539038" cy="1795581"/>
        </p:xfrm>
        <a:graphic>
          <a:graphicData uri="http://schemas.openxmlformats.org/drawingml/2006/table">
            <a:tbl>
              <a:tblPr firstRow="1" firstCol="1" bandRow="1">
                <a:tableStyleId>{93296810-A885-4BE3-A3E7-6D5BEEA58F35}</a:tableStyleId>
              </a:tblPr>
              <a:tblGrid>
                <a:gridCol w="5691187">
                  <a:extLst>
                    <a:ext uri="{9D8B030D-6E8A-4147-A177-3AD203B41FA5}">
                      <a16:colId xmlns:a16="http://schemas.microsoft.com/office/drawing/2014/main" val="3090445332"/>
                    </a:ext>
                  </a:extLst>
                </a:gridCol>
                <a:gridCol w="1847851">
                  <a:extLst>
                    <a:ext uri="{9D8B030D-6E8A-4147-A177-3AD203B41FA5}">
                      <a16:colId xmlns:a16="http://schemas.microsoft.com/office/drawing/2014/main" val="1932809857"/>
                    </a:ext>
                  </a:extLst>
                </a:gridCol>
              </a:tblGrid>
              <a:tr h="179189">
                <a:tc>
                  <a:txBody>
                    <a:bodyPr/>
                    <a:lstStyle/>
                    <a:p>
                      <a:pPr marR="456565" algn="ctr">
                        <a:spcAft>
                          <a:spcPts val="0"/>
                        </a:spcAft>
                      </a:pPr>
                      <a:r>
                        <a:rPr lang="es-ES" sz="1200" dirty="0" smtClean="0">
                          <a:effectLst/>
                          <a:latin typeface="Arial" panose="020B0604020202020204" pitchFamily="34" charset="0"/>
                          <a:cs typeface="Arial" panose="020B0604020202020204" pitchFamily="34" charset="0"/>
                        </a:rPr>
                        <a:t>Concepto</a:t>
                      </a:r>
                      <a:endParaRPr lang="es-CO"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R="456565" algn="ctr">
                        <a:spcAft>
                          <a:spcPts val="0"/>
                        </a:spcAft>
                      </a:pPr>
                      <a:r>
                        <a:rPr lang="es-ES" sz="1200" dirty="0" smtClean="0">
                          <a:effectLst/>
                          <a:latin typeface="Arial" panose="020B0604020202020204" pitchFamily="34" charset="0"/>
                          <a:cs typeface="Arial" panose="020B0604020202020204" pitchFamily="34" charset="0"/>
                        </a:rPr>
                        <a:t>Variación </a:t>
                      </a:r>
                      <a:endParaRPr lang="es-CO"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786646020"/>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Comisiones</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-51%</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594454494"/>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Elementos de Aseo, Lavandería, Cafetería</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-71%</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720630054"/>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Implementos de Medicina Deportiva</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-99%</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332397868"/>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Servicios de mensajería</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-38%</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791157377"/>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Servicios de Telecomunicaciones, Transmisión y Suministro de Información</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-21%</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723285875"/>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Telefonía Celular</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-45%</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557046802"/>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Transporte Aéreo</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-87%</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78738250"/>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Transporte Terrestre de Pasajeros</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-95%</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15433952"/>
                  </a:ext>
                </a:extLst>
              </a:tr>
              <a:tr h="179189">
                <a:tc>
                  <a:txBody>
                    <a:bodyPr/>
                    <a:lstStyle/>
                    <a:p>
                      <a:pPr marR="456565" algn="just">
                        <a:spcAft>
                          <a:spcPts val="0"/>
                        </a:spcAft>
                      </a:pPr>
                      <a:r>
                        <a:rPr lang="es-ES" sz="1100" b="0" dirty="0">
                          <a:solidFill>
                            <a:schemeClr val="tx1"/>
                          </a:solidFill>
                          <a:effectLst/>
                          <a:latin typeface="Arial" panose="020B0604020202020204" pitchFamily="34" charset="0"/>
                          <a:cs typeface="Arial" panose="020B0604020202020204" pitchFamily="34" charset="0"/>
                        </a:rPr>
                        <a:t>Útiles y Papelería</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marR="456565" algn="ctr">
                        <a:spcAft>
                          <a:spcPts val="0"/>
                        </a:spcAft>
                      </a:pPr>
                      <a:r>
                        <a:rPr lang="es-ES" sz="1100" dirty="0">
                          <a:effectLst/>
                          <a:latin typeface="Arial" panose="020B0604020202020204" pitchFamily="34" charset="0"/>
                          <a:cs typeface="Arial" panose="020B0604020202020204" pitchFamily="34" charset="0"/>
                        </a:rPr>
                        <a:t>-9%</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56633689"/>
                  </a:ext>
                </a:extLst>
              </a:tr>
            </a:tbl>
          </a:graphicData>
        </a:graphic>
      </p:graphicFrame>
    </p:spTree>
    <p:extLst>
      <p:ext uri="{BB962C8B-B14F-4D97-AF65-F5344CB8AC3E}">
        <p14:creationId xmlns:p14="http://schemas.microsoft.com/office/powerpoint/2010/main" val="1173996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a:t>
            </a:r>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0454" y="170398"/>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Informe de Austeridad en el Gasto Público. Cuarto Trimestre de 2024.</a:t>
            </a:r>
          </a:p>
        </p:txBody>
      </p:sp>
      <p:sp>
        <p:nvSpPr>
          <p:cNvPr id="7" name="Rectángulo 6"/>
          <p:cNvSpPr/>
          <p:nvPr/>
        </p:nvSpPr>
        <p:spPr>
          <a:xfrm>
            <a:off x="604886" y="1032949"/>
            <a:ext cx="1082348"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Fortalezas: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87024969"/>
              </p:ext>
            </p:extLst>
          </p:nvPr>
        </p:nvGraphicFramePr>
        <p:xfrm>
          <a:off x="734806" y="1498468"/>
          <a:ext cx="7618619" cy="2528225"/>
        </p:xfrm>
        <a:graphic>
          <a:graphicData uri="http://schemas.openxmlformats.org/drawingml/2006/table">
            <a:tbl>
              <a:tblPr firstRow="1" firstCol="1" bandRow="1">
                <a:tableStyleId>{93296810-A885-4BE3-A3E7-6D5BEEA58F35}</a:tableStyleId>
              </a:tblPr>
              <a:tblGrid>
                <a:gridCol w="442060">
                  <a:extLst>
                    <a:ext uri="{9D8B030D-6E8A-4147-A177-3AD203B41FA5}">
                      <a16:colId xmlns:a16="http://schemas.microsoft.com/office/drawing/2014/main" val="1793010988"/>
                    </a:ext>
                  </a:extLst>
                </a:gridCol>
                <a:gridCol w="7176559">
                  <a:extLst>
                    <a:ext uri="{9D8B030D-6E8A-4147-A177-3AD203B41FA5}">
                      <a16:colId xmlns:a16="http://schemas.microsoft.com/office/drawing/2014/main" val="4219505448"/>
                    </a:ext>
                  </a:extLst>
                </a:gridCol>
              </a:tblGrid>
              <a:tr h="339857">
                <a:tc>
                  <a:txBody>
                    <a:bodyPr/>
                    <a:lstStyle/>
                    <a:p>
                      <a:pPr algn="ctr">
                        <a:lnSpc>
                          <a:spcPct val="115000"/>
                        </a:lnSpc>
                        <a:spcAft>
                          <a:spcPts val="600"/>
                        </a:spcAft>
                      </a:pPr>
                      <a:r>
                        <a:rPr lang="es-ES" sz="1200" dirty="0">
                          <a:effectLst/>
                          <a:latin typeface="Arial" panose="020B0604020202020204" pitchFamily="34" charset="0"/>
                          <a:cs typeface="Arial" panose="020B0604020202020204" pitchFamily="34" charset="0"/>
                        </a:rPr>
                        <a:t>No.</a:t>
                      </a:r>
                      <a:endParaRPr lang="es-CO"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Aft>
                          <a:spcPts val="600"/>
                        </a:spcAft>
                      </a:pPr>
                      <a:r>
                        <a:rPr lang="es-ES" sz="1200" dirty="0" smtClean="0">
                          <a:effectLst/>
                          <a:latin typeface="Arial" panose="020B0604020202020204" pitchFamily="34" charset="0"/>
                          <a:cs typeface="Arial" panose="020B0604020202020204" pitchFamily="34" charset="0"/>
                        </a:rPr>
                        <a:t>Fortalezas </a:t>
                      </a:r>
                      <a:endParaRPr lang="es-CO"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13279805"/>
                  </a:ext>
                </a:extLst>
              </a:tr>
              <a:tr h="721518">
                <a:tc>
                  <a:txBody>
                    <a:bodyPr/>
                    <a:lstStyle/>
                    <a:p>
                      <a:pPr algn="ctr">
                        <a:lnSpc>
                          <a:spcPct val="115000"/>
                        </a:lnSpc>
                        <a:spcAft>
                          <a:spcPts val="600"/>
                        </a:spcAft>
                      </a:pPr>
                      <a:r>
                        <a:rPr lang="es-ES" sz="1100" dirty="0">
                          <a:effectLst/>
                          <a:latin typeface="Arial" panose="020B0604020202020204" pitchFamily="34" charset="0"/>
                          <a:cs typeface="Arial" panose="020B0604020202020204" pitchFamily="34" charset="0"/>
                        </a:rPr>
                        <a:t>1</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1200" dirty="0">
                          <a:effectLst/>
                          <a:latin typeface="Arial" panose="020B0604020202020204" pitchFamily="34" charset="0"/>
                          <a:cs typeface="Arial" panose="020B0604020202020204" pitchFamily="34" charset="0"/>
                        </a:rPr>
                        <a:t>Reiterar como aspecto favorable a destacar es la disponibilidad que tiene la Entidad reflejada en el sistema de información financiera, para acceder a ella y poder tomar las decisiones administrativas que apunten al cumplimiento de la política de austeridad y eficiencia en el gasto público.</a:t>
                      </a:r>
                      <a:endParaRPr lang="es-CO"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62427143"/>
                  </a:ext>
                </a:extLst>
              </a:tr>
              <a:tr h="638175">
                <a:tc>
                  <a:txBody>
                    <a:bodyPr/>
                    <a:lstStyle/>
                    <a:p>
                      <a:pPr algn="ctr">
                        <a:lnSpc>
                          <a:spcPct val="115000"/>
                        </a:lnSpc>
                        <a:spcAft>
                          <a:spcPts val="600"/>
                        </a:spcAft>
                      </a:pPr>
                      <a:r>
                        <a:rPr lang="es-ES" sz="1100">
                          <a:effectLst/>
                          <a:latin typeface="Arial" panose="020B0604020202020204" pitchFamily="34" charset="0"/>
                          <a:cs typeface="Arial" panose="020B0604020202020204" pitchFamily="34" charset="0"/>
                        </a:rPr>
                        <a:t>2</a:t>
                      </a:r>
                      <a:endParaRPr lang="es-CO"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1200" dirty="0">
                          <a:effectLst/>
                          <a:latin typeface="Arial" panose="020B0604020202020204" pitchFamily="34" charset="0"/>
                          <a:cs typeface="Arial" panose="020B0604020202020204" pitchFamily="34" charset="0"/>
                        </a:rPr>
                        <a:t>El grupo de directivos se encuentran comprometidos en el cumplimiento del plan de austeridad en el gasto, generando acciones que impactan en el uso eficiente de los recursos.</a:t>
                      </a:r>
                      <a:endParaRPr lang="es-CO"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01566502"/>
                  </a:ext>
                </a:extLst>
              </a:tr>
              <a:tr h="828675">
                <a:tc>
                  <a:txBody>
                    <a:bodyPr/>
                    <a:lstStyle/>
                    <a:p>
                      <a:pPr algn="ctr">
                        <a:lnSpc>
                          <a:spcPct val="115000"/>
                        </a:lnSpc>
                        <a:spcAft>
                          <a:spcPts val="600"/>
                        </a:spcAft>
                      </a:pPr>
                      <a:r>
                        <a:rPr lang="es-ES" sz="1100" dirty="0">
                          <a:effectLst/>
                          <a:latin typeface="Arial" panose="020B0604020202020204" pitchFamily="34" charset="0"/>
                          <a:cs typeface="Arial" panose="020B0604020202020204" pitchFamily="34" charset="0"/>
                        </a:rPr>
                        <a:t>3</a:t>
                      </a:r>
                      <a:endParaRPr lang="es-CO"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1200" dirty="0">
                          <a:effectLst/>
                          <a:latin typeface="Arial" panose="020B0604020202020204" pitchFamily="34" charset="0"/>
                          <a:cs typeface="Arial" panose="020B0604020202020204" pitchFamily="34" charset="0"/>
                        </a:rPr>
                        <a:t>La Entidad cuenta con Plan de Austeridad en el Gasto para el Instituto Departamental de Deportes de Antioquia – </a:t>
                      </a:r>
                      <a:r>
                        <a:rPr lang="es-ES" sz="1200" dirty="0" smtClean="0">
                          <a:effectLst/>
                          <a:latin typeface="Arial" panose="020B0604020202020204" pitchFamily="34" charset="0"/>
                          <a:cs typeface="Arial" panose="020B0604020202020204" pitchFamily="34" charset="0"/>
                        </a:rPr>
                        <a:t>Indeportes </a:t>
                      </a:r>
                      <a:r>
                        <a:rPr lang="es-ES" sz="1200" dirty="0">
                          <a:effectLst/>
                          <a:latin typeface="Arial" panose="020B0604020202020204" pitchFamily="34" charset="0"/>
                          <a:cs typeface="Arial" panose="020B0604020202020204" pitchFamily="34" charset="0"/>
                        </a:rPr>
                        <a:t>Resolución S2022000248 del 09/05/2022 al cual se le viene realizando el seguimiento y monitoreo por parte de la Subgerencia Administrativa y Financiera.</a:t>
                      </a:r>
                      <a:endParaRPr lang="es-CO"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35584164"/>
                  </a:ext>
                </a:extLst>
              </a:tr>
            </a:tbl>
          </a:graphicData>
        </a:graphic>
      </p:graphicFrame>
    </p:spTree>
    <p:extLst>
      <p:ext uri="{BB962C8B-B14F-4D97-AF65-F5344CB8AC3E}">
        <p14:creationId xmlns:p14="http://schemas.microsoft.com/office/powerpoint/2010/main" val="1087076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560127" cy="561107"/>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83126" y="67650"/>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2. </a:t>
            </a:r>
            <a:r>
              <a:rPr lang="es-MX" sz="1800" b="1" dirty="0">
                <a:solidFill>
                  <a:schemeClr val="bg1"/>
                </a:solidFill>
                <a:latin typeface="Arial Black" panose="020B0A04020102020204" pitchFamily="34" charset="0"/>
              </a:rPr>
              <a:t>Informes Seguimientos de Ley. </a:t>
            </a:r>
          </a:p>
        </p:txBody>
      </p:sp>
      <p:sp>
        <p:nvSpPr>
          <p:cNvPr id="2" name="Rectángulo 1"/>
          <p:cNvSpPr/>
          <p:nvPr/>
        </p:nvSpPr>
        <p:spPr>
          <a:xfrm>
            <a:off x="6500454" y="67650"/>
            <a:ext cx="2545670" cy="590931"/>
          </a:xfrm>
          <a:prstGeom prst="rect">
            <a:avLst/>
          </a:prstGeom>
        </p:spPr>
        <p:txBody>
          <a:bodyPr wrap="square">
            <a:spAutoFit/>
          </a:bodyPr>
          <a:lstStyle/>
          <a:p>
            <a:pPr marL="0" lvl="1" algn="ctr">
              <a:lnSpc>
                <a:spcPct val="90000"/>
              </a:lnSpc>
              <a:spcBef>
                <a:spcPct val="0"/>
              </a:spcBef>
            </a:pPr>
            <a:r>
              <a:rPr lang="es-CO" sz="1200" b="1" dirty="0" smtClean="0">
                <a:solidFill>
                  <a:schemeClr val="accent6">
                    <a:lumMod val="50000"/>
                  </a:schemeClr>
                </a:solidFill>
                <a:latin typeface="Arial" panose="020B0604020202020204" pitchFamily="34" charset="0"/>
                <a:cs typeface="Arial" panose="020B0604020202020204" pitchFamily="34" charset="0"/>
              </a:rPr>
              <a:t>vii.</a:t>
            </a:r>
            <a:r>
              <a:rPr lang="es-CO" sz="1200" b="1" dirty="0">
                <a:solidFill>
                  <a:schemeClr val="accent6">
                    <a:lumMod val="50000"/>
                  </a:schemeClr>
                </a:solidFill>
                <a:latin typeface="Arial" panose="020B0604020202020204" pitchFamily="34" charset="0"/>
                <a:cs typeface="Arial" panose="020B0604020202020204" pitchFamily="34" charset="0"/>
              </a:rPr>
              <a:t> Seguimiento y evaluación de los planes de mejoramiento, solicitado por la </a:t>
            </a:r>
            <a:r>
              <a:rPr lang="es-CO" sz="1200" b="1" dirty="0" smtClean="0">
                <a:solidFill>
                  <a:schemeClr val="accent6">
                    <a:lumMod val="50000"/>
                  </a:schemeClr>
                </a:solidFill>
                <a:latin typeface="Arial" panose="020B0604020202020204" pitchFamily="34" charset="0"/>
                <a:cs typeface="Arial" panose="020B0604020202020204" pitchFamily="34" charset="0"/>
              </a:rPr>
              <a:t>CGA.</a:t>
            </a:r>
            <a:endParaRPr lang="es-CO" sz="12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401782" y="719542"/>
            <a:ext cx="8298872" cy="1685077"/>
          </a:xfrm>
          <a:prstGeom prst="rect">
            <a:avLst/>
          </a:prstGeom>
        </p:spPr>
        <p:txBody>
          <a:bodyPr wrap="square">
            <a:spAutoFit/>
          </a:bodyPr>
          <a:lstStyle/>
          <a:p>
            <a:pPr algn="just">
              <a:lnSpc>
                <a:spcPct val="115000"/>
              </a:lnSpc>
              <a:spcAft>
                <a:spcPts val="1000"/>
              </a:spcAft>
            </a:pPr>
            <a:r>
              <a:rPr lang="es-CO" sz="1800" dirty="0" smtClean="0">
                <a:solidFill>
                  <a:srgbClr val="333333"/>
                </a:solidFill>
                <a:latin typeface="Arial" panose="020B0604020202020204" pitchFamily="34" charset="0"/>
                <a:ea typeface="Calibri" panose="020F0502020204030204" pitchFamily="34" charset="0"/>
                <a:cs typeface="Arial" panose="020B0604020202020204" pitchFamily="34" charset="0"/>
              </a:rPr>
              <a:t>De acuerdo a las directrices </a:t>
            </a:r>
            <a:r>
              <a:rPr lang="es-CO" sz="1800" dirty="0">
                <a:solidFill>
                  <a:srgbClr val="333333"/>
                </a:solidFill>
                <a:latin typeface="Arial" panose="020B0604020202020204" pitchFamily="34" charset="0"/>
                <a:ea typeface="Calibri" panose="020F0502020204030204" pitchFamily="34" charset="0"/>
                <a:cs typeface="Arial" panose="020B0604020202020204" pitchFamily="34" charset="0"/>
              </a:rPr>
              <a:t>emanadas por parte de la Contraloría General de Antioquia CGA en la Resolución 2024500002142 del 19/12/2024, la cual adopta el procedimiento para la presentación, seguimiento y evaluación de los planes de mejoramiento suscritos por los sujetos de </a:t>
            </a:r>
            <a:r>
              <a:rPr lang="es-CO" sz="1800" dirty="0" smtClean="0">
                <a:solidFill>
                  <a:srgbClr val="333333"/>
                </a:solidFill>
                <a:latin typeface="Arial" panose="020B0604020202020204" pitchFamily="34" charset="0"/>
                <a:ea typeface="Calibri" panose="020F0502020204030204" pitchFamily="34" charset="0"/>
                <a:cs typeface="Arial" panose="020B0604020202020204" pitchFamily="34" charset="0"/>
              </a:rPr>
              <a:t>control, se realiza  seguimiento a los planes de mejora internos y externos del Instituto:</a:t>
            </a:r>
            <a:endParaRPr lang="es-CO" sz="1800" dirty="0">
              <a:latin typeface="Arial" panose="020B0604020202020204" pitchFamily="34" charset="0"/>
              <a:ea typeface="Calibri" panose="020F0502020204030204" pitchFamily="34" charset="0"/>
              <a:cs typeface="Arial" panose="020B0604020202020204" pitchFamily="34" charset="0"/>
            </a:endParaRPr>
          </a:p>
        </p:txBody>
      </p:sp>
      <p:sp>
        <p:nvSpPr>
          <p:cNvPr id="5" name="Rectángulo 4"/>
          <p:cNvSpPr/>
          <p:nvPr/>
        </p:nvSpPr>
        <p:spPr>
          <a:xfrm>
            <a:off x="976744" y="2535993"/>
            <a:ext cx="7723909" cy="2180597"/>
          </a:xfrm>
          <a:prstGeom prst="rect">
            <a:avLst/>
          </a:prstGeom>
        </p:spPr>
        <p:txBody>
          <a:bodyPr wrap="square">
            <a:spAutoFit/>
          </a:bodyPr>
          <a:lstStyle/>
          <a:p>
            <a:pPr algn="just">
              <a:lnSpc>
                <a:spcPct val="115000"/>
              </a:lnSpc>
              <a:spcAft>
                <a:spcPts val="0"/>
              </a:spcAft>
            </a:pPr>
            <a:r>
              <a:rPr lang="es-CO" sz="1600" b="1" dirty="0" smtClean="0">
                <a:latin typeface="Arial" panose="020B0604020202020204" pitchFamily="34" charset="0"/>
                <a:ea typeface="Calibri" panose="020F0502020204030204" pitchFamily="34" charset="0"/>
                <a:cs typeface="Arial" panose="020B0604020202020204" pitchFamily="34" charset="0"/>
              </a:rPr>
              <a:t>1. Planes </a:t>
            </a:r>
            <a:r>
              <a:rPr lang="es-CO" sz="1600" b="1" dirty="0">
                <a:latin typeface="Arial" panose="020B0604020202020204" pitchFamily="34" charset="0"/>
                <a:ea typeface="Calibri" panose="020F0502020204030204" pitchFamily="34" charset="0"/>
                <a:cs typeface="Arial" panose="020B0604020202020204" pitchFamily="34" charset="0"/>
              </a:rPr>
              <a:t>de mejoramiento que se tienen con la Contraloría General de la </a:t>
            </a:r>
            <a:r>
              <a:rPr lang="es-CO" sz="1600" b="1" dirty="0" smtClean="0">
                <a:latin typeface="Arial" panose="020B0604020202020204" pitchFamily="34" charset="0"/>
                <a:ea typeface="Calibri" panose="020F0502020204030204" pitchFamily="34" charset="0"/>
                <a:cs typeface="Arial" panose="020B0604020202020204" pitchFamily="34" charset="0"/>
              </a:rPr>
              <a:t>República</a:t>
            </a:r>
            <a:endParaRPr lang="es-CO" sz="16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CO" sz="1600" dirty="0">
                <a:latin typeface="Arial" panose="020B0604020202020204" pitchFamily="34" charset="0"/>
                <a:ea typeface="Calibri" panose="020F0502020204030204" pitchFamily="34" charset="0"/>
                <a:cs typeface="Arial" panose="020B0604020202020204" pitchFamily="34" charset="0"/>
              </a:rPr>
              <a:t> </a:t>
            </a:r>
            <a:endParaRPr lang="es-CO" sz="16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s-CO" sz="1600" dirty="0" smtClean="0">
                <a:latin typeface="Arial" panose="020B0604020202020204" pitchFamily="34" charset="0"/>
                <a:ea typeface="Calibri" panose="020F0502020204030204" pitchFamily="34" charset="0"/>
                <a:cs typeface="Arial" panose="020B0604020202020204" pitchFamily="34" charset="0"/>
              </a:rPr>
              <a:t>2. </a:t>
            </a:r>
            <a:r>
              <a:rPr lang="es-CO" sz="1600" b="1" dirty="0">
                <a:latin typeface="Arial" panose="020B0604020202020204" pitchFamily="34" charset="0"/>
                <a:ea typeface="Calibri" panose="020F0502020204030204" pitchFamily="34" charset="0"/>
                <a:cs typeface="Arial" panose="020B0604020202020204" pitchFamily="34" charset="0"/>
              </a:rPr>
              <a:t>Planes de mejoramiento con la Contraloría General de </a:t>
            </a:r>
            <a:r>
              <a:rPr lang="es-CO" sz="1600" b="1" dirty="0" smtClean="0">
                <a:latin typeface="Arial" panose="020B0604020202020204" pitchFamily="34" charset="0"/>
                <a:ea typeface="Calibri" panose="020F0502020204030204" pitchFamily="34" charset="0"/>
                <a:cs typeface="Arial" panose="020B0604020202020204" pitchFamily="34" charset="0"/>
              </a:rPr>
              <a:t>Antioquia</a:t>
            </a:r>
          </a:p>
          <a:p>
            <a:pPr algn="just">
              <a:lnSpc>
                <a:spcPct val="115000"/>
              </a:lnSpc>
            </a:pPr>
            <a:endParaRPr lang="es-CO" sz="16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s-CO" sz="1600" b="1" dirty="0" smtClean="0">
                <a:latin typeface="Arial" panose="020B0604020202020204" pitchFamily="34" charset="0"/>
                <a:ea typeface="Calibri" panose="020F0502020204030204" pitchFamily="34" charset="0"/>
                <a:cs typeface="Arial" panose="020B0604020202020204" pitchFamily="34" charset="0"/>
              </a:rPr>
              <a:t>3. </a:t>
            </a:r>
            <a:r>
              <a:rPr lang="es-CO" sz="1600" b="1" dirty="0">
                <a:latin typeface="Arial" panose="020B0604020202020204" pitchFamily="34" charset="0"/>
                <a:ea typeface="Calibri" panose="020F0502020204030204" pitchFamily="34" charset="0"/>
                <a:cs typeface="Arial" panose="020B0604020202020204" pitchFamily="34" charset="0"/>
              </a:rPr>
              <a:t>Plan de Mejoramiento Institucional.</a:t>
            </a:r>
          </a:p>
          <a:p>
            <a:pPr algn="just">
              <a:lnSpc>
                <a:spcPct val="115000"/>
              </a:lnSpc>
            </a:pPr>
            <a:endParaRPr lang="es-CO" sz="11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CO" sz="1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3529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500454" cy="54725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96980" y="67650"/>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2. </a:t>
            </a:r>
            <a:r>
              <a:rPr lang="es-MX" sz="1800" b="1" dirty="0">
                <a:solidFill>
                  <a:schemeClr val="bg1"/>
                </a:solidFill>
                <a:latin typeface="Arial Black" panose="020B0A04020102020204" pitchFamily="34" charset="0"/>
              </a:rPr>
              <a:t>Informes Seguimientos de Ley. </a:t>
            </a:r>
          </a:p>
        </p:txBody>
      </p:sp>
      <p:graphicFrame>
        <p:nvGraphicFramePr>
          <p:cNvPr id="5" name="Tabla 4"/>
          <p:cNvGraphicFramePr>
            <a:graphicFrameLocks noGrp="1"/>
          </p:cNvGraphicFramePr>
          <p:nvPr>
            <p:extLst>
              <p:ext uri="{D42A27DB-BD31-4B8C-83A1-F6EECF244321}">
                <p14:modId xmlns:p14="http://schemas.microsoft.com/office/powerpoint/2010/main" val="3306605018"/>
              </p:ext>
            </p:extLst>
          </p:nvPr>
        </p:nvGraphicFramePr>
        <p:xfrm>
          <a:off x="734292" y="1063446"/>
          <a:ext cx="7495309" cy="2834640"/>
        </p:xfrm>
        <a:graphic>
          <a:graphicData uri="http://schemas.openxmlformats.org/drawingml/2006/table">
            <a:tbl>
              <a:tblPr firstRow="1" bandRow="1">
                <a:tableStyleId>{93296810-A885-4BE3-A3E7-6D5BEEA58F35}</a:tableStyleId>
              </a:tblPr>
              <a:tblGrid>
                <a:gridCol w="7495309">
                  <a:extLst>
                    <a:ext uri="{9D8B030D-6E8A-4147-A177-3AD203B41FA5}">
                      <a16:colId xmlns:a16="http://schemas.microsoft.com/office/drawing/2014/main" val="664534336"/>
                    </a:ext>
                  </a:extLst>
                </a:gridCol>
              </a:tblGrid>
              <a:tr h="915158">
                <a:tc>
                  <a:txBody>
                    <a:bodyPr/>
                    <a:lstStyle/>
                    <a:p>
                      <a:pPr marL="171450" indent="-171450" algn="just">
                        <a:buFont typeface="Wingdings" panose="05000000000000000000" pitchFamily="2" charset="2"/>
                        <a:buChar char="ü"/>
                      </a:pPr>
                      <a:r>
                        <a:rPr lang="es-ES" sz="2000" b="0" kern="1200" dirty="0" smtClean="0">
                          <a:solidFill>
                            <a:schemeClr val="tx1"/>
                          </a:solidFill>
                          <a:effectLst/>
                          <a:latin typeface="Arial" panose="020B0604020202020204" pitchFamily="34" charset="0"/>
                          <a:ea typeface="+mn-ea"/>
                          <a:cs typeface="Arial" panose="020B0604020202020204" pitchFamily="34" charset="0"/>
                        </a:rPr>
                        <a:t>Del análisis del seguimiento del plan de mejora del componente financiero se destaca el compromiso y dedicación de implementar acciones que ataquen las causas raíz que dieron origen a los hallazgos encontrados por la Contraloría General de Antioquia, prueba de ello es el tratamiento permanente que le han dado a cada uno de los hallazgos, como lo es la realización de conciliaciones periódicas con los diferentes proveedores de información insumo para la elaboración de los estados financieros</a:t>
                      </a:r>
                      <a:r>
                        <a:rPr lang="es-ES" sz="900" b="0" kern="1200" dirty="0" smtClean="0">
                          <a:solidFill>
                            <a:schemeClr val="tx1"/>
                          </a:solidFill>
                          <a:effectLst/>
                          <a:latin typeface="Arial" panose="020B0604020202020204" pitchFamily="34" charset="0"/>
                          <a:ea typeface="+mn-ea"/>
                          <a:cs typeface="Arial" panose="020B0604020202020204" pitchFamily="34" charset="0"/>
                        </a:rPr>
                        <a:t>.</a:t>
                      </a:r>
                      <a:endParaRPr lang="es-CO" sz="9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0917533"/>
                  </a:ext>
                </a:extLst>
              </a:tr>
            </a:tbl>
          </a:graphicData>
        </a:graphic>
      </p:graphicFrame>
      <p:sp>
        <p:nvSpPr>
          <p:cNvPr id="6" name="Rectángulo 5"/>
          <p:cNvSpPr/>
          <p:nvPr/>
        </p:nvSpPr>
        <p:spPr>
          <a:xfrm>
            <a:off x="6500454" y="67650"/>
            <a:ext cx="2545670" cy="590931"/>
          </a:xfrm>
          <a:prstGeom prst="rect">
            <a:avLst/>
          </a:prstGeom>
        </p:spPr>
        <p:txBody>
          <a:bodyPr wrap="square">
            <a:spAutoFit/>
          </a:bodyPr>
          <a:lstStyle/>
          <a:p>
            <a:pPr marL="0" lvl="1" algn="ctr">
              <a:lnSpc>
                <a:spcPct val="90000"/>
              </a:lnSpc>
              <a:spcBef>
                <a:spcPct val="0"/>
              </a:spcBef>
            </a:pPr>
            <a:r>
              <a:rPr lang="es-CO" sz="1200" b="1" dirty="0" smtClean="0">
                <a:solidFill>
                  <a:schemeClr val="accent6">
                    <a:lumMod val="50000"/>
                  </a:schemeClr>
                </a:solidFill>
                <a:latin typeface="Arial" panose="020B0604020202020204" pitchFamily="34" charset="0"/>
                <a:cs typeface="Arial" panose="020B0604020202020204" pitchFamily="34" charset="0"/>
              </a:rPr>
              <a:t>vii.</a:t>
            </a:r>
            <a:r>
              <a:rPr lang="es-CO" sz="1200" b="1" dirty="0">
                <a:solidFill>
                  <a:schemeClr val="accent6">
                    <a:lumMod val="50000"/>
                  </a:schemeClr>
                </a:solidFill>
                <a:latin typeface="Arial" panose="020B0604020202020204" pitchFamily="34" charset="0"/>
                <a:cs typeface="Arial" panose="020B0604020202020204" pitchFamily="34" charset="0"/>
              </a:rPr>
              <a:t> Seguimiento y evaluación de los planes de mejoramiento, solicitado por la </a:t>
            </a:r>
            <a:r>
              <a:rPr lang="es-CO" sz="1200" b="1" dirty="0" smtClean="0">
                <a:solidFill>
                  <a:schemeClr val="accent6">
                    <a:lumMod val="50000"/>
                  </a:schemeClr>
                </a:solidFill>
                <a:latin typeface="Arial" panose="020B0604020202020204" pitchFamily="34" charset="0"/>
                <a:cs typeface="Arial" panose="020B0604020202020204" pitchFamily="34" charset="0"/>
              </a:rPr>
              <a:t>CGA.</a:t>
            </a:r>
            <a:endParaRPr lang="es-CO" sz="1200" b="1" dirty="0">
              <a:solidFill>
                <a:schemeClr val="accent6">
                  <a:lumMod val="50000"/>
                </a:schemeClr>
              </a:solidFill>
              <a:latin typeface="Arial" panose="020B0604020202020204" pitchFamily="34" charset="0"/>
              <a:cs typeface="Arial" panose="020B0604020202020204" pitchFamily="34" charset="0"/>
            </a:endParaRPr>
          </a:p>
        </p:txBody>
      </p:sp>
      <p:sp>
        <p:nvSpPr>
          <p:cNvPr id="7" name="Rectángulo 6"/>
          <p:cNvSpPr/>
          <p:nvPr/>
        </p:nvSpPr>
        <p:spPr>
          <a:xfrm>
            <a:off x="257568" y="670121"/>
            <a:ext cx="1404552" cy="375487"/>
          </a:xfrm>
          <a:prstGeom prst="rect">
            <a:avLst/>
          </a:prstGeom>
        </p:spPr>
        <p:txBody>
          <a:bodyPr wrap="none">
            <a:spAutoFit/>
          </a:bodyPr>
          <a:lstStyle/>
          <a:p>
            <a:pPr algn="just">
              <a:lnSpc>
                <a:spcPct val="115000"/>
              </a:lnSpc>
              <a:spcAft>
                <a:spcPts val="1000"/>
              </a:spcAft>
            </a:pPr>
            <a:r>
              <a:rPr lang="es-CO" sz="1600" b="1" dirty="0" smtClean="0">
                <a:latin typeface="Arial" panose="020B0604020202020204" pitchFamily="34" charset="0"/>
                <a:ea typeface="Calibri" panose="020F0502020204030204" pitchFamily="34" charset="0"/>
                <a:cs typeface="Arial" panose="020B0604020202020204" pitchFamily="34" charset="0"/>
              </a:rPr>
              <a:t>Conclusión </a:t>
            </a:r>
            <a:r>
              <a:rPr lang="es-CO" sz="1100" b="1" dirty="0" smtClean="0">
                <a:latin typeface="Arial" panose="020B0604020202020204" pitchFamily="34" charset="0"/>
                <a:ea typeface="Calibri" panose="020F0502020204030204" pitchFamily="34" charset="0"/>
                <a:cs typeface="Arial" panose="020B0604020202020204" pitchFamily="34" charset="0"/>
              </a:rPr>
              <a:t>:</a:t>
            </a:r>
            <a:endParaRPr lang="es-CO" sz="11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8306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2"/>
            <a:ext cx="6747163" cy="58881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6" name="Rectángulo 5"/>
          <p:cNvSpPr/>
          <p:nvPr/>
        </p:nvSpPr>
        <p:spPr>
          <a:xfrm>
            <a:off x="6638925" y="127144"/>
            <a:ext cx="2394967" cy="590931"/>
          </a:xfrm>
          <a:prstGeom prst="rect">
            <a:avLst/>
          </a:prstGeom>
        </p:spPr>
        <p:txBody>
          <a:bodyPr wrap="square">
            <a:spAutoFit/>
          </a:bodyPr>
          <a:lstStyle/>
          <a:p>
            <a:pPr marL="0" lvl="1" algn="ctr">
              <a:lnSpc>
                <a:spcPct val="90000"/>
              </a:lnSpc>
              <a:spcBef>
                <a:spcPct val="0"/>
              </a:spcBef>
            </a:pPr>
            <a:r>
              <a:rPr lang="es-CO" sz="1200" b="1" dirty="0" smtClean="0">
                <a:solidFill>
                  <a:schemeClr val="accent6">
                    <a:lumMod val="50000"/>
                  </a:schemeClr>
                </a:solidFill>
                <a:latin typeface="Arial" panose="020B0604020202020204" pitchFamily="34" charset="0"/>
                <a:cs typeface="Arial" panose="020B0604020202020204" pitchFamily="34" charset="0"/>
              </a:rPr>
              <a:t>viii.</a:t>
            </a:r>
            <a:r>
              <a:rPr lang="es-CO" sz="1200" b="1" dirty="0">
                <a:solidFill>
                  <a:schemeClr val="accent6">
                    <a:lumMod val="50000"/>
                  </a:schemeClr>
                </a:solidFill>
                <a:latin typeface="Arial" panose="020B0604020202020204" pitchFamily="34" charset="0"/>
                <a:cs typeface="Arial" panose="020B0604020202020204" pitchFamily="34" charset="0"/>
              </a:rPr>
              <a:t> Evaluación Anual Sistema de Control Interno Contable de la </a:t>
            </a:r>
            <a:r>
              <a:rPr lang="es-CO" sz="1200" b="1" dirty="0" smtClean="0">
                <a:solidFill>
                  <a:schemeClr val="accent6">
                    <a:lumMod val="50000"/>
                  </a:schemeClr>
                </a:solidFill>
                <a:latin typeface="Arial" panose="020B0604020202020204" pitchFamily="34" charset="0"/>
                <a:cs typeface="Arial" panose="020B0604020202020204" pitchFamily="34" charset="0"/>
              </a:rPr>
              <a:t>Entidad vigencia 2024.</a:t>
            </a:r>
            <a:endParaRPr lang="es-CO" sz="1200" b="1" dirty="0">
              <a:solidFill>
                <a:schemeClr val="accent6">
                  <a:lumMod val="50000"/>
                </a:schemeClr>
              </a:solidFill>
              <a:latin typeface="Arial" panose="020B0604020202020204" pitchFamily="34" charset="0"/>
              <a:cs typeface="Arial" panose="020B0604020202020204" pitchFamily="34" charset="0"/>
            </a:endParaRPr>
          </a:p>
        </p:txBody>
      </p:sp>
      <p:sp>
        <p:nvSpPr>
          <p:cNvPr id="7" name="Título 1"/>
          <p:cNvSpPr txBox="1">
            <a:spLocks/>
          </p:cNvSpPr>
          <p:nvPr/>
        </p:nvSpPr>
        <p:spPr>
          <a:xfrm>
            <a:off x="339437" y="59886"/>
            <a:ext cx="438496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2. </a:t>
            </a:r>
            <a:r>
              <a:rPr lang="es-MX" sz="1800" b="1" dirty="0">
                <a:solidFill>
                  <a:schemeClr val="bg1"/>
                </a:solidFill>
                <a:latin typeface="Arial Black" panose="020B0A04020102020204" pitchFamily="34" charset="0"/>
              </a:rPr>
              <a:t>Informes Seguimientos de Ley. </a:t>
            </a:r>
          </a:p>
        </p:txBody>
      </p:sp>
      <p:sp>
        <p:nvSpPr>
          <p:cNvPr id="9" name="Rectángulo 8"/>
          <p:cNvSpPr/>
          <p:nvPr/>
        </p:nvSpPr>
        <p:spPr>
          <a:xfrm>
            <a:off x="339436" y="997611"/>
            <a:ext cx="8280689" cy="461665"/>
          </a:xfrm>
          <a:prstGeom prst="rect">
            <a:avLst/>
          </a:prstGeom>
        </p:spPr>
        <p:txBody>
          <a:bodyPr wrap="square">
            <a:spAutoFit/>
          </a:bodyPr>
          <a:lstStyle/>
          <a:p>
            <a:pPr algn="just"/>
            <a:r>
              <a:rPr lang="es-CO" sz="1200" dirty="0">
                <a:latin typeface="Arial" panose="020B0604020202020204" pitchFamily="34" charset="0"/>
              </a:rPr>
              <a:t>E</a:t>
            </a:r>
            <a:r>
              <a:rPr lang="es-CO" sz="1200" dirty="0" smtClean="0">
                <a:latin typeface="Arial" panose="020B0604020202020204" pitchFamily="34" charset="0"/>
              </a:rPr>
              <a:t>n cumplimiento con lo establecido en la </a:t>
            </a:r>
            <a:r>
              <a:rPr lang="es-CO" sz="1200" b="1" dirty="0" smtClean="0">
                <a:latin typeface="Arial" panose="020B0604020202020204" pitchFamily="34" charset="0"/>
              </a:rPr>
              <a:t>resolución 193 de 2016 de la CGN </a:t>
            </a:r>
            <a:r>
              <a:rPr lang="es-CO" sz="1200" dirty="0" smtClean="0">
                <a:latin typeface="Arial" panose="020B0604020202020204" pitchFamily="34" charset="0"/>
              </a:rPr>
              <a:t>se procede con la evaluación por parte de la oficina de control interno: </a:t>
            </a:r>
            <a:endParaRPr lang="es-CO" sz="1200" dirty="0"/>
          </a:p>
        </p:txBody>
      </p:sp>
      <p:sp>
        <p:nvSpPr>
          <p:cNvPr id="10" name="Rectángulo 9"/>
          <p:cNvSpPr/>
          <p:nvPr/>
        </p:nvSpPr>
        <p:spPr>
          <a:xfrm>
            <a:off x="339436" y="1738812"/>
            <a:ext cx="8280689" cy="769441"/>
          </a:xfrm>
          <a:prstGeom prst="rect">
            <a:avLst/>
          </a:prstGeom>
        </p:spPr>
        <p:txBody>
          <a:bodyPr wrap="square">
            <a:spAutoFit/>
          </a:bodyPr>
          <a:lstStyle/>
          <a:p>
            <a:pPr algn="just"/>
            <a:r>
              <a:rPr lang="es-CO" sz="1100" dirty="0" smtClean="0">
                <a:latin typeface="Arial" panose="020B0604020202020204" pitchFamily="34" charset="0"/>
                <a:cs typeface="Arial" panose="020B0604020202020204" pitchFamily="34" charset="0"/>
              </a:rPr>
              <a:t>El </a:t>
            </a:r>
            <a:r>
              <a:rPr lang="es-CO" sz="1100" dirty="0">
                <a:latin typeface="Arial" panose="020B0604020202020204" pitchFamily="34" charset="0"/>
                <a:cs typeface="Arial" panose="020B0604020202020204" pitchFamily="34" charset="0"/>
              </a:rPr>
              <a:t>control interno contable es el proceso que bajo la responsabilidad del representante legal o máximo directivo de la entidad, se adelanta en las entidades, con el fin de lograr la existencia y efectividad de los procedimientos de control y verificación de las actividades propias del proceso contable, de modo que garanticen razonablemente que la información financiera cumpla con las características fundamentales de relevancia y representación fiel de que trata el Régimen de Contabilidad Pública</a:t>
            </a:r>
          </a:p>
        </p:txBody>
      </p:sp>
      <p:sp>
        <p:nvSpPr>
          <p:cNvPr id="11" name="Rectángulo 10"/>
          <p:cNvSpPr/>
          <p:nvPr/>
        </p:nvSpPr>
        <p:spPr>
          <a:xfrm>
            <a:off x="339436" y="2787789"/>
            <a:ext cx="8280689" cy="1785104"/>
          </a:xfrm>
          <a:prstGeom prst="rect">
            <a:avLst/>
          </a:prstGeom>
        </p:spPr>
        <p:txBody>
          <a:bodyPr wrap="square">
            <a:spAutoFit/>
          </a:bodyPr>
          <a:lstStyle/>
          <a:p>
            <a:pPr algn="just"/>
            <a:r>
              <a:rPr lang="es-ES" sz="1100" b="1" dirty="0">
                <a:latin typeface="Arial" panose="020B0604020202020204" pitchFamily="34" charset="0"/>
                <a:cs typeface="Arial" panose="020B0604020202020204" pitchFamily="34" charset="0"/>
              </a:rPr>
              <a:t>R</a:t>
            </a:r>
            <a:r>
              <a:rPr lang="es-ES" sz="1100" b="1" dirty="0" smtClean="0">
                <a:latin typeface="Arial" panose="020B0604020202020204" pitchFamily="34" charset="0"/>
                <a:cs typeface="Arial" panose="020B0604020202020204" pitchFamily="34" charset="0"/>
              </a:rPr>
              <a:t>esultados de la Evaluación</a:t>
            </a:r>
          </a:p>
          <a:p>
            <a:pPr algn="just"/>
            <a:endParaRPr lang="es-ES" sz="11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Culminado el proceso para evaluar en forma cuantitativa, con interpretaciones cualitativas, el grado de implementación y efectividad de los controles asociados a las actividades del proceso contable, así como de otros elementos de control de Indeportes Antioquia, y de conformidad con los parámetros establecidos por la Contaduría General de la Nación - CGN, la calificación de la Entidad para la vigencia 2024 es de </a:t>
            </a:r>
            <a:r>
              <a:rPr lang="es-ES" sz="1100" b="1" dirty="0">
                <a:latin typeface="Arial" panose="020B0604020202020204" pitchFamily="34" charset="0"/>
                <a:cs typeface="Arial" panose="020B0604020202020204" pitchFamily="34" charset="0"/>
              </a:rPr>
              <a:t>4,98 puntos sobre 5</a:t>
            </a:r>
            <a:r>
              <a:rPr lang="es-ES" sz="1100" dirty="0">
                <a:latin typeface="Arial" panose="020B0604020202020204" pitchFamily="34" charset="0"/>
                <a:cs typeface="Arial" panose="020B0604020202020204" pitchFamily="34" charset="0"/>
              </a:rPr>
              <a:t>, lo que significa que el ejercicio de Control Interno Contable en el Instituto es </a:t>
            </a:r>
            <a:r>
              <a:rPr lang="es-ES" sz="1100" b="1" dirty="0">
                <a:latin typeface="Arial" panose="020B0604020202020204" pitchFamily="34" charset="0"/>
                <a:cs typeface="Arial" panose="020B0604020202020204" pitchFamily="34" charset="0"/>
              </a:rPr>
              <a:t>EFICIENTE</a:t>
            </a:r>
            <a:r>
              <a:rPr lang="es-ES" sz="1100" dirty="0">
                <a:latin typeface="Arial" panose="020B0604020202020204" pitchFamily="34" charset="0"/>
                <a:cs typeface="Arial" panose="020B0604020202020204" pitchFamily="34" charset="0"/>
              </a:rPr>
              <a:t>, de acuerdo con el rango de interpretación de la calificación por criterios, evidenciado en el Consolidado de Hacienda e Información Pública – CHIP – de la Contaduría General de la Nación.</a:t>
            </a:r>
            <a:endParaRPr lang="es-CO" sz="1100" dirty="0">
              <a:latin typeface="Arial" panose="020B0604020202020204" pitchFamily="34" charset="0"/>
              <a:cs typeface="Arial" panose="020B0604020202020204" pitchFamily="34" charset="0"/>
            </a:endParaRPr>
          </a:p>
          <a:p>
            <a:pPr algn="just"/>
            <a:endParaRPr lang="es-ES" sz="1100" dirty="0" smtClean="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271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2"/>
            <a:ext cx="6747163" cy="58881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7" name="Título 1"/>
          <p:cNvSpPr txBox="1">
            <a:spLocks/>
          </p:cNvSpPr>
          <p:nvPr/>
        </p:nvSpPr>
        <p:spPr>
          <a:xfrm>
            <a:off x="339437" y="59886"/>
            <a:ext cx="438496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2. </a:t>
            </a:r>
            <a:r>
              <a:rPr lang="es-MX" sz="1800" b="1" dirty="0">
                <a:solidFill>
                  <a:schemeClr val="bg1"/>
                </a:solidFill>
                <a:latin typeface="Arial Black" panose="020B0A04020102020204" pitchFamily="34" charset="0"/>
              </a:rPr>
              <a:t>Informes Seguimientos de Ley. </a:t>
            </a:r>
          </a:p>
        </p:txBody>
      </p:sp>
      <p:sp>
        <p:nvSpPr>
          <p:cNvPr id="12" name="Rectángulo 11"/>
          <p:cNvSpPr/>
          <p:nvPr/>
        </p:nvSpPr>
        <p:spPr>
          <a:xfrm>
            <a:off x="848833" y="904705"/>
            <a:ext cx="2770495" cy="307777"/>
          </a:xfrm>
          <a:prstGeom prst="rect">
            <a:avLst/>
          </a:prstGeom>
        </p:spPr>
        <p:txBody>
          <a:bodyPr wrap="square">
            <a:spAutoFit/>
          </a:bodyPr>
          <a:lstStyle/>
          <a:p>
            <a:pPr algn="just"/>
            <a:r>
              <a:rPr lang="es-MX" sz="1400" dirty="0" smtClean="0">
                <a:latin typeface="Arial" panose="020B0604020202020204" pitchFamily="34" charset="0"/>
                <a:cs typeface="Arial" panose="020B0604020202020204" pitchFamily="34" charset="0"/>
              </a:rPr>
              <a:t>comparativo 5 ultimas vigencias:</a:t>
            </a:r>
            <a:endParaRPr lang="es-CO" sz="1400" dirty="0">
              <a:latin typeface="Arial" panose="020B0604020202020204" pitchFamily="34" charset="0"/>
              <a:cs typeface="Arial" panose="020B0604020202020204" pitchFamily="34" charset="0"/>
            </a:endParaRPr>
          </a:p>
        </p:txBody>
      </p:sp>
      <p:grpSp>
        <p:nvGrpSpPr>
          <p:cNvPr id="13" name="Group 10"/>
          <p:cNvGrpSpPr>
            <a:grpSpLocks/>
          </p:cNvGrpSpPr>
          <p:nvPr/>
        </p:nvGrpSpPr>
        <p:grpSpPr>
          <a:xfrm>
            <a:off x="966518" y="1463498"/>
            <a:ext cx="7215457" cy="2660828"/>
            <a:chOff x="4762" y="-4690"/>
            <a:chExt cx="3993261" cy="2311962"/>
          </a:xfrm>
        </p:grpSpPr>
        <p:pic>
          <p:nvPicPr>
            <p:cNvPr id="14" name="Image 11"/>
            <p:cNvPicPr/>
            <p:nvPr/>
          </p:nvPicPr>
          <p:blipFill>
            <a:blip r:embed="rId2" cstate="print"/>
            <a:stretch>
              <a:fillRect/>
            </a:stretch>
          </p:blipFill>
          <p:spPr>
            <a:xfrm>
              <a:off x="10223" y="-4690"/>
              <a:ext cx="3987800" cy="2302509"/>
            </a:xfrm>
            <a:prstGeom prst="rect">
              <a:avLst/>
            </a:prstGeom>
          </p:spPr>
        </p:pic>
        <p:pic>
          <p:nvPicPr>
            <p:cNvPr id="15" name="Image 12"/>
            <p:cNvPicPr/>
            <p:nvPr/>
          </p:nvPicPr>
          <p:blipFill>
            <a:blip r:embed="rId3" cstate="print"/>
            <a:stretch>
              <a:fillRect/>
            </a:stretch>
          </p:blipFill>
          <p:spPr>
            <a:xfrm>
              <a:off x="174688" y="1747545"/>
              <a:ext cx="831329" cy="184442"/>
            </a:xfrm>
            <a:prstGeom prst="rect">
              <a:avLst/>
            </a:prstGeom>
          </p:spPr>
        </p:pic>
        <p:pic>
          <p:nvPicPr>
            <p:cNvPr id="16" name="Image 13"/>
            <p:cNvPicPr/>
            <p:nvPr/>
          </p:nvPicPr>
          <p:blipFill>
            <a:blip r:embed="rId4" cstate="print"/>
            <a:stretch>
              <a:fillRect/>
            </a:stretch>
          </p:blipFill>
          <p:spPr>
            <a:xfrm>
              <a:off x="916876" y="1549463"/>
              <a:ext cx="1143774" cy="382524"/>
            </a:xfrm>
            <a:prstGeom prst="rect">
              <a:avLst/>
            </a:prstGeom>
          </p:spPr>
        </p:pic>
        <p:pic>
          <p:nvPicPr>
            <p:cNvPr id="17" name="Image 14"/>
            <p:cNvPicPr/>
            <p:nvPr/>
          </p:nvPicPr>
          <p:blipFill>
            <a:blip r:embed="rId5" cstate="print"/>
            <a:stretch>
              <a:fillRect/>
            </a:stretch>
          </p:blipFill>
          <p:spPr>
            <a:xfrm>
              <a:off x="1657540" y="1561680"/>
              <a:ext cx="1125512" cy="370306"/>
            </a:xfrm>
            <a:prstGeom prst="rect">
              <a:avLst/>
            </a:prstGeom>
          </p:spPr>
        </p:pic>
        <p:pic>
          <p:nvPicPr>
            <p:cNvPr id="18" name="Image 15"/>
            <p:cNvPicPr/>
            <p:nvPr/>
          </p:nvPicPr>
          <p:blipFill>
            <a:blip r:embed="rId6" cstate="print"/>
            <a:stretch>
              <a:fillRect/>
            </a:stretch>
          </p:blipFill>
          <p:spPr>
            <a:xfrm>
              <a:off x="2399728" y="1561680"/>
              <a:ext cx="1125512" cy="370306"/>
            </a:xfrm>
            <a:prstGeom prst="rect">
              <a:avLst/>
            </a:prstGeom>
          </p:spPr>
        </p:pic>
        <p:pic>
          <p:nvPicPr>
            <p:cNvPr id="19" name="Image 16"/>
            <p:cNvPicPr/>
            <p:nvPr/>
          </p:nvPicPr>
          <p:blipFill>
            <a:blip r:embed="rId7" cstate="print"/>
            <a:stretch>
              <a:fillRect/>
            </a:stretch>
          </p:blipFill>
          <p:spPr>
            <a:xfrm>
              <a:off x="3141916" y="1561680"/>
              <a:ext cx="719327" cy="370306"/>
            </a:xfrm>
            <a:prstGeom prst="rect">
              <a:avLst/>
            </a:prstGeom>
          </p:spPr>
        </p:pic>
        <p:pic>
          <p:nvPicPr>
            <p:cNvPr id="20" name="Image 17"/>
            <p:cNvPicPr/>
            <p:nvPr/>
          </p:nvPicPr>
          <p:blipFill>
            <a:blip r:embed="rId8" cstate="print"/>
            <a:stretch>
              <a:fillRect/>
            </a:stretch>
          </p:blipFill>
          <p:spPr>
            <a:xfrm>
              <a:off x="252285" y="1493354"/>
              <a:ext cx="526008" cy="430504"/>
            </a:xfrm>
            <a:prstGeom prst="rect">
              <a:avLst/>
            </a:prstGeom>
          </p:spPr>
        </p:pic>
        <p:sp>
          <p:nvSpPr>
            <p:cNvPr id="21" name="Graphic 18"/>
            <p:cNvSpPr/>
            <p:nvPr/>
          </p:nvSpPr>
          <p:spPr>
            <a:xfrm>
              <a:off x="4762" y="4762"/>
              <a:ext cx="3987800" cy="2302510"/>
            </a:xfrm>
            <a:custGeom>
              <a:avLst/>
              <a:gdLst/>
              <a:ahLst/>
              <a:cxnLst/>
              <a:rect l="l" t="t" r="r" b="b"/>
              <a:pathLst>
                <a:path w="3987800" h="2302510">
                  <a:moveTo>
                    <a:pt x="0" y="2302510"/>
                  </a:moveTo>
                  <a:lnTo>
                    <a:pt x="3987800" y="2302510"/>
                  </a:lnTo>
                  <a:lnTo>
                    <a:pt x="3987800" y="0"/>
                  </a:lnTo>
                  <a:lnTo>
                    <a:pt x="0" y="0"/>
                  </a:lnTo>
                  <a:lnTo>
                    <a:pt x="0" y="2302510"/>
                  </a:lnTo>
                  <a:close/>
                </a:path>
              </a:pathLst>
            </a:custGeom>
            <a:ln w="9525">
              <a:solidFill>
                <a:srgbClr val="D9D9D9"/>
              </a:solidFill>
              <a:prstDash val="solid"/>
            </a:ln>
          </p:spPr>
          <p:txBody>
            <a:bodyPr wrap="square" lIns="0" tIns="0" rIns="0" bIns="0" rtlCol="0">
              <a:prstTxWarp prst="textNoShape">
                <a:avLst/>
              </a:prstTxWarp>
              <a:noAutofit/>
            </a:bodyPr>
            <a:lstStyle/>
            <a:p>
              <a:endParaRPr lang="es-CO" sz="800">
                <a:latin typeface="Arial" panose="020B0604020202020204" pitchFamily="34" charset="0"/>
                <a:cs typeface="Arial" panose="020B0604020202020204" pitchFamily="34" charset="0"/>
              </a:endParaRPr>
            </a:p>
          </p:txBody>
        </p:sp>
        <p:sp>
          <p:nvSpPr>
            <p:cNvPr id="22" name="Textbox 19"/>
            <p:cNvSpPr txBox="1"/>
            <p:nvPr/>
          </p:nvSpPr>
          <p:spPr>
            <a:xfrm>
              <a:off x="593153" y="123253"/>
              <a:ext cx="2821940" cy="114300"/>
            </a:xfrm>
            <a:prstGeom prst="rect">
              <a:avLst/>
            </a:prstGeom>
          </p:spPr>
          <p:txBody>
            <a:bodyPr wrap="square" lIns="0" tIns="0" rIns="0" bIns="0" rtlCol="0">
              <a:noAutofit/>
            </a:bodyPr>
            <a:lstStyle/>
            <a:p>
              <a:pPr indent="290830" algn="ctr">
                <a:lnSpc>
                  <a:spcPts val="900"/>
                </a:lnSpc>
                <a:spcAft>
                  <a:spcPts val="600"/>
                </a:spcAft>
              </a:pPr>
              <a:r>
                <a:rPr lang="es-ES" sz="1200" b="1" dirty="0">
                  <a:solidFill>
                    <a:srgbClr val="585858"/>
                  </a:solidFill>
                  <a:effectLst/>
                  <a:latin typeface="Arial" panose="020B0604020202020204" pitchFamily="34" charset="0"/>
                  <a:ea typeface="Calibri" panose="020F0502020204030204" pitchFamily="34" charset="0"/>
                  <a:cs typeface="Arial" panose="020B0604020202020204" pitchFamily="34" charset="0"/>
                </a:rPr>
                <a:t>RESULTADO</a:t>
              </a:r>
              <a:r>
                <a:rPr lang="es-ES" sz="1200" b="1" spc="-30" dirty="0">
                  <a:solidFill>
                    <a:srgbClr val="585858"/>
                  </a:solidFill>
                  <a:effectLst/>
                  <a:latin typeface="Arial" panose="020B0604020202020204" pitchFamily="34" charset="0"/>
                  <a:ea typeface="Calibri" panose="020F0502020204030204" pitchFamily="34" charset="0"/>
                  <a:cs typeface="Arial" panose="020B0604020202020204" pitchFamily="34" charset="0"/>
                </a:rPr>
                <a:t> </a:t>
              </a:r>
              <a:r>
                <a:rPr lang="es-ES" sz="1200" b="1" dirty="0">
                  <a:solidFill>
                    <a:srgbClr val="585858"/>
                  </a:solidFill>
                  <a:effectLst/>
                  <a:latin typeface="Arial" panose="020B0604020202020204" pitchFamily="34" charset="0"/>
                  <a:ea typeface="Calibri" panose="020F0502020204030204" pitchFamily="34" charset="0"/>
                  <a:cs typeface="Arial" panose="020B0604020202020204" pitchFamily="34" charset="0"/>
                </a:rPr>
                <a:t>COMPARATIVO</a:t>
              </a:r>
              <a:r>
                <a:rPr lang="es-ES" sz="1200" b="1" spc="-20" dirty="0">
                  <a:solidFill>
                    <a:srgbClr val="585858"/>
                  </a:solidFill>
                  <a:effectLst/>
                  <a:latin typeface="Arial" panose="020B0604020202020204" pitchFamily="34" charset="0"/>
                  <a:ea typeface="Calibri" panose="020F0502020204030204" pitchFamily="34" charset="0"/>
                  <a:cs typeface="Arial" panose="020B0604020202020204" pitchFamily="34" charset="0"/>
                </a:rPr>
                <a:t> </a:t>
              </a:r>
              <a:r>
                <a:rPr lang="es-ES" sz="1200" b="1" dirty="0">
                  <a:solidFill>
                    <a:srgbClr val="585858"/>
                  </a:solidFill>
                  <a:effectLst/>
                  <a:latin typeface="Arial" panose="020B0604020202020204" pitchFamily="34" charset="0"/>
                  <a:ea typeface="Calibri" panose="020F0502020204030204" pitchFamily="34" charset="0"/>
                  <a:cs typeface="Arial" panose="020B0604020202020204" pitchFamily="34" charset="0"/>
                </a:rPr>
                <a:t>CONTROL</a:t>
              </a:r>
              <a:r>
                <a:rPr lang="es-ES" sz="1200" b="1" spc="-35" dirty="0">
                  <a:solidFill>
                    <a:srgbClr val="585858"/>
                  </a:solidFill>
                  <a:effectLst/>
                  <a:latin typeface="Arial" panose="020B0604020202020204" pitchFamily="34" charset="0"/>
                  <a:ea typeface="Calibri" panose="020F0502020204030204" pitchFamily="34" charset="0"/>
                  <a:cs typeface="Arial" panose="020B0604020202020204" pitchFamily="34" charset="0"/>
                </a:rPr>
                <a:t> </a:t>
              </a:r>
              <a:r>
                <a:rPr lang="es-ES" sz="1200" b="1" dirty="0">
                  <a:solidFill>
                    <a:srgbClr val="585858"/>
                  </a:solidFill>
                  <a:effectLst/>
                  <a:latin typeface="Arial" panose="020B0604020202020204" pitchFamily="34" charset="0"/>
                  <a:ea typeface="Calibri" panose="020F0502020204030204" pitchFamily="34" charset="0"/>
                  <a:cs typeface="Arial" panose="020B0604020202020204" pitchFamily="34" charset="0"/>
                </a:rPr>
                <a:t>INTERNO</a:t>
              </a:r>
              <a:r>
                <a:rPr lang="es-ES" sz="1200" b="1" spc="-15" dirty="0">
                  <a:solidFill>
                    <a:srgbClr val="585858"/>
                  </a:solidFill>
                  <a:effectLst/>
                  <a:latin typeface="Arial" panose="020B0604020202020204" pitchFamily="34" charset="0"/>
                  <a:ea typeface="Calibri" panose="020F0502020204030204" pitchFamily="34" charset="0"/>
                  <a:cs typeface="Arial" panose="020B0604020202020204" pitchFamily="34" charset="0"/>
                </a:rPr>
                <a:t> </a:t>
              </a:r>
              <a:r>
                <a:rPr lang="es-ES" sz="1200" b="1" spc="-10" dirty="0">
                  <a:solidFill>
                    <a:srgbClr val="585858"/>
                  </a:solidFill>
                  <a:effectLst/>
                  <a:latin typeface="Arial" panose="020B0604020202020204" pitchFamily="34" charset="0"/>
                  <a:ea typeface="Calibri" panose="020F0502020204030204" pitchFamily="34" charset="0"/>
                  <a:cs typeface="Arial" panose="020B0604020202020204" pitchFamily="34" charset="0"/>
                </a:rPr>
                <a:t>CONTABLE</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0"/>
            <p:cNvSpPr txBox="1"/>
            <p:nvPr/>
          </p:nvSpPr>
          <p:spPr>
            <a:xfrm>
              <a:off x="308019" y="1577148"/>
              <a:ext cx="333014" cy="148996"/>
            </a:xfrm>
            <a:prstGeom prst="rect">
              <a:avLst/>
            </a:prstGeom>
          </p:spPr>
          <p:txBody>
            <a:bodyPr wrap="square" lIns="0" tIns="0" rIns="0" bIns="0" rtlCol="0">
              <a:noAutofit/>
            </a:bodyPr>
            <a:lstStyle/>
            <a:p>
              <a:pPr indent="290830" algn="just">
                <a:lnSpc>
                  <a:spcPts val="995"/>
                </a:lnSpc>
                <a:spcAft>
                  <a:spcPts val="600"/>
                </a:spcAft>
              </a:pPr>
              <a:r>
                <a:rPr lang="es-ES" sz="800" b="1" spc="-20" dirty="0">
                  <a:solidFill>
                    <a:srgbClr val="FFFFFF"/>
                  </a:solidFill>
                  <a:effectLst/>
                  <a:latin typeface="Arial" panose="020B0604020202020204" pitchFamily="34" charset="0"/>
                  <a:ea typeface="Calibri" panose="020F0502020204030204" pitchFamily="34" charset="0"/>
                  <a:cs typeface="Arial" panose="020B0604020202020204" pitchFamily="34" charset="0"/>
                </a:rPr>
                <a:t>4,98</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1"/>
            <p:cNvSpPr txBox="1"/>
            <p:nvPr/>
          </p:nvSpPr>
          <p:spPr>
            <a:xfrm>
              <a:off x="399986" y="1980335"/>
              <a:ext cx="306285" cy="153962"/>
            </a:xfrm>
            <a:prstGeom prst="rect">
              <a:avLst/>
            </a:prstGeom>
          </p:spPr>
          <p:txBody>
            <a:bodyPr wrap="square" lIns="0" tIns="0" rIns="0" bIns="0" rtlCol="0">
              <a:noAutofit/>
            </a:bodyPr>
            <a:lstStyle/>
            <a:p>
              <a:pPr indent="290830" algn="just">
                <a:lnSpc>
                  <a:spcPts val="900"/>
                </a:lnSpc>
                <a:spcAft>
                  <a:spcPts val="600"/>
                </a:spcAft>
              </a:pPr>
              <a:r>
                <a:rPr lang="es-ES" sz="800" b="1" spc="-20" dirty="0">
                  <a:solidFill>
                    <a:srgbClr val="585858"/>
                  </a:solidFill>
                  <a:effectLst/>
                  <a:latin typeface="Arial" panose="020B0604020202020204" pitchFamily="34" charset="0"/>
                  <a:ea typeface="Calibri" panose="020F0502020204030204" pitchFamily="34" charset="0"/>
                  <a:cs typeface="Arial" panose="020B0604020202020204" pitchFamily="34" charset="0"/>
                </a:rPr>
                <a:t>2020</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2"/>
            <p:cNvSpPr txBox="1"/>
            <p:nvPr/>
          </p:nvSpPr>
          <p:spPr>
            <a:xfrm>
              <a:off x="1141793" y="2019998"/>
              <a:ext cx="361061" cy="114300"/>
            </a:xfrm>
            <a:prstGeom prst="rect">
              <a:avLst/>
            </a:prstGeom>
          </p:spPr>
          <p:txBody>
            <a:bodyPr wrap="square" lIns="0" tIns="0" rIns="0" bIns="0" rtlCol="0">
              <a:noAutofit/>
            </a:bodyPr>
            <a:lstStyle/>
            <a:p>
              <a:pPr indent="290830" algn="just">
                <a:lnSpc>
                  <a:spcPts val="900"/>
                </a:lnSpc>
                <a:spcAft>
                  <a:spcPts val="600"/>
                </a:spcAft>
              </a:pPr>
              <a:r>
                <a:rPr lang="es-ES" sz="800" b="1" spc="-20" dirty="0">
                  <a:solidFill>
                    <a:srgbClr val="585858"/>
                  </a:solidFill>
                  <a:effectLst/>
                  <a:latin typeface="Arial" panose="020B0604020202020204" pitchFamily="34" charset="0"/>
                  <a:ea typeface="Calibri" panose="020F0502020204030204" pitchFamily="34" charset="0"/>
                  <a:cs typeface="Arial" panose="020B0604020202020204" pitchFamily="34" charset="0"/>
                </a:rPr>
                <a:t>2021</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3"/>
            <p:cNvSpPr txBox="1"/>
            <p:nvPr/>
          </p:nvSpPr>
          <p:spPr>
            <a:xfrm>
              <a:off x="1883727" y="2019998"/>
              <a:ext cx="286615" cy="114300"/>
            </a:xfrm>
            <a:prstGeom prst="rect">
              <a:avLst/>
            </a:prstGeom>
          </p:spPr>
          <p:txBody>
            <a:bodyPr wrap="square" lIns="0" tIns="0" rIns="0" bIns="0" rtlCol="0">
              <a:noAutofit/>
            </a:bodyPr>
            <a:lstStyle/>
            <a:p>
              <a:pPr indent="290830" algn="just">
                <a:lnSpc>
                  <a:spcPts val="900"/>
                </a:lnSpc>
                <a:spcAft>
                  <a:spcPts val="600"/>
                </a:spcAft>
              </a:pPr>
              <a:r>
                <a:rPr lang="es-ES" sz="800" b="1" spc="-20" dirty="0">
                  <a:solidFill>
                    <a:srgbClr val="585858"/>
                  </a:solidFill>
                  <a:effectLst/>
                  <a:latin typeface="Arial" panose="020B0604020202020204" pitchFamily="34" charset="0"/>
                  <a:ea typeface="Calibri" panose="020F0502020204030204" pitchFamily="34" charset="0"/>
                  <a:cs typeface="Arial" panose="020B0604020202020204" pitchFamily="34" charset="0"/>
                </a:rPr>
                <a:t>2022</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Textbox 24"/>
            <p:cNvSpPr txBox="1"/>
            <p:nvPr/>
          </p:nvSpPr>
          <p:spPr>
            <a:xfrm>
              <a:off x="2625280" y="2019998"/>
              <a:ext cx="306411" cy="114300"/>
            </a:xfrm>
            <a:prstGeom prst="rect">
              <a:avLst/>
            </a:prstGeom>
          </p:spPr>
          <p:txBody>
            <a:bodyPr wrap="square" lIns="0" tIns="0" rIns="0" bIns="0" rtlCol="0">
              <a:noAutofit/>
            </a:bodyPr>
            <a:lstStyle/>
            <a:p>
              <a:pPr indent="290830" algn="just">
                <a:lnSpc>
                  <a:spcPts val="900"/>
                </a:lnSpc>
                <a:spcAft>
                  <a:spcPts val="600"/>
                </a:spcAft>
              </a:pPr>
              <a:r>
                <a:rPr lang="es-ES" sz="800" b="1" spc="-20" dirty="0">
                  <a:solidFill>
                    <a:srgbClr val="585858"/>
                  </a:solidFill>
                  <a:effectLst/>
                  <a:latin typeface="Arial" panose="020B0604020202020204" pitchFamily="34" charset="0"/>
                  <a:ea typeface="Calibri" panose="020F0502020204030204" pitchFamily="34" charset="0"/>
                  <a:cs typeface="Arial" panose="020B0604020202020204" pitchFamily="34" charset="0"/>
                </a:rPr>
                <a:t>2023</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5"/>
            <p:cNvSpPr txBox="1"/>
            <p:nvPr/>
          </p:nvSpPr>
          <p:spPr>
            <a:xfrm>
              <a:off x="3367214" y="2019998"/>
              <a:ext cx="310983" cy="114300"/>
            </a:xfrm>
            <a:prstGeom prst="rect">
              <a:avLst/>
            </a:prstGeom>
          </p:spPr>
          <p:txBody>
            <a:bodyPr wrap="square" lIns="0" tIns="0" rIns="0" bIns="0" rtlCol="0">
              <a:noAutofit/>
            </a:bodyPr>
            <a:lstStyle/>
            <a:p>
              <a:pPr indent="290830" algn="just">
                <a:lnSpc>
                  <a:spcPts val="900"/>
                </a:lnSpc>
                <a:spcAft>
                  <a:spcPts val="600"/>
                </a:spcAft>
              </a:pPr>
              <a:r>
                <a:rPr lang="es-ES" sz="800" b="1" spc="-20" dirty="0">
                  <a:solidFill>
                    <a:srgbClr val="585858"/>
                  </a:solidFill>
                  <a:effectLst/>
                  <a:latin typeface="Arial" panose="020B0604020202020204" pitchFamily="34" charset="0"/>
                  <a:ea typeface="Calibri" panose="020F0502020204030204" pitchFamily="34" charset="0"/>
                  <a:cs typeface="Arial" panose="020B0604020202020204" pitchFamily="34" charset="0"/>
                </a:rPr>
                <a:t>2024</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6"/>
            <p:cNvSpPr txBox="1"/>
            <p:nvPr/>
          </p:nvSpPr>
          <p:spPr>
            <a:xfrm>
              <a:off x="3219005" y="686168"/>
              <a:ext cx="526415" cy="1238250"/>
            </a:xfrm>
            <a:prstGeom prst="rect">
              <a:avLst/>
            </a:prstGeom>
            <a:solidFill>
              <a:srgbClr val="8063A1"/>
            </a:solidFill>
          </p:spPr>
          <p:txBody>
            <a:bodyPr wrap="square" lIns="0" tIns="0" rIns="0" bIns="0" rtlCol="0">
              <a:noAutofit/>
            </a:bodyPr>
            <a:lstStyle/>
            <a:p>
              <a:pPr marL="151765" indent="290830" algn="just">
                <a:spcBef>
                  <a:spcPts val="450"/>
                </a:spcBef>
                <a:spcAft>
                  <a:spcPts val="600"/>
                </a:spcAft>
              </a:pPr>
              <a:r>
                <a:rPr lang="es-ES" sz="800" b="1" spc="-20" dirty="0">
                  <a:solidFill>
                    <a:srgbClr val="FFFFFF"/>
                  </a:solidFill>
                  <a:effectLst/>
                  <a:latin typeface="Arial" panose="020B0604020202020204" pitchFamily="34" charset="0"/>
                  <a:ea typeface="Calibri" panose="020F0502020204030204" pitchFamily="34" charset="0"/>
                  <a:cs typeface="Arial" panose="020B0604020202020204" pitchFamily="34" charset="0"/>
                </a:rPr>
                <a:t>4,98</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7"/>
            <p:cNvSpPr txBox="1"/>
            <p:nvPr/>
          </p:nvSpPr>
          <p:spPr>
            <a:xfrm>
              <a:off x="2477325" y="686168"/>
              <a:ext cx="526415" cy="1238250"/>
            </a:xfrm>
            <a:prstGeom prst="rect">
              <a:avLst/>
            </a:prstGeom>
            <a:solidFill>
              <a:srgbClr val="6F2F9F"/>
            </a:solidFill>
          </p:spPr>
          <p:txBody>
            <a:bodyPr wrap="square" lIns="0" tIns="0" rIns="0" bIns="0" rtlCol="0">
              <a:noAutofit/>
            </a:bodyPr>
            <a:lstStyle/>
            <a:p>
              <a:pPr marL="151130" indent="290830" algn="just">
                <a:spcBef>
                  <a:spcPts val="450"/>
                </a:spcBef>
                <a:spcAft>
                  <a:spcPts val="600"/>
                </a:spcAft>
              </a:pPr>
              <a:r>
                <a:rPr lang="es-ES" sz="800" b="1" spc="-20" dirty="0">
                  <a:solidFill>
                    <a:srgbClr val="FFFFFF"/>
                  </a:solidFill>
                  <a:effectLst/>
                  <a:latin typeface="Arial" panose="020B0604020202020204" pitchFamily="34" charset="0"/>
                  <a:ea typeface="Calibri" panose="020F0502020204030204" pitchFamily="34" charset="0"/>
                  <a:cs typeface="Arial" panose="020B0604020202020204" pitchFamily="34" charset="0"/>
                </a:rPr>
                <a:t>4,96</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28"/>
            <p:cNvSpPr txBox="1"/>
            <p:nvPr/>
          </p:nvSpPr>
          <p:spPr>
            <a:xfrm>
              <a:off x="1735645" y="686168"/>
              <a:ext cx="526415" cy="1238250"/>
            </a:xfrm>
            <a:prstGeom prst="rect">
              <a:avLst/>
            </a:prstGeom>
            <a:solidFill>
              <a:srgbClr val="006FC0"/>
            </a:solidFill>
          </p:spPr>
          <p:txBody>
            <a:bodyPr wrap="square" lIns="0" tIns="0" rIns="0" bIns="0" rtlCol="0">
              <a:noAutofit/>
            </a:bodyPr>
            <a:lstStyle/>
            <a:p>
              <a:pPr marL="151130" indent="290830" algn="just">
                <a:spcBef>
                  <a:spcPts val="450"/>
                </a:spcBef>
                <a:spcAft>
                  <a:spcPts val="600"/>
                </a:spcAft>
              </a:pPr>
              <a:r>
                <a:rPr lang="es-ES" sz="800" b="1" spc="-20" dirty="0">
                  <a:solidFill>
                    <a:srgbClr val="FFFFFF"/>
                  </a:solidFill>
                  <a:effectLst/>
                  <a:latin typeface="Arial" panose="020B0604020202020204" pitchFamily="34" charset="0"/>
                  <a:ea typeface="Calibri" panose="020F0502020204030204" pitchFamily="34" charset="0"/>
                  <a:cs typeface="Arial" panose="020B0604020202020204" pitchFamily="34" charset="0"/>
                </a:rPr>
                <a:t>4,84</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29"/>
            <p:cNvSpPr txBox="1"/>
            <p:nvPr/>
          </p:nvSpPr>
          <p:spPr>
            <a:xfrm>
              <a:off x="993965" y="632396"/>
              <a:ext cx="526415" cy="1291590"/>
            </a:xfrm>
            <a:prstGeom prst="rect">
              <a:avLst/>
            </a:prstGeom>
            <a:solidFill>
              <a:srgbClr val="C0504D"/>
            </a:solidFill>
          </p:spPr>
          <p:txBody>
            <a:bodyPr wrap="square" lIns="0" tIns="0" rIns="0" bIns="0" rtlCol="0">
              <a:noAutofit/>
            </a:bodyPr>
            <a:lstStyle/>
            <a:p>
              <a:pPr marL="151130" indent="290830" algn="just">
                <a:spcBef>
                  <a:spcPts val="450"/>
                </a:spcBef>
                <a:spcAft>
                  <a:spcPts val="600"/>
                </a:spcAft>
              </a:pPr>
              <a:r>
                <a:rPr lang="es-ES" sz="800" b="1" spc="-20" dirty="0">
                  <a:solidFill>
                    <a:srgbClr val="FFFFFF"/>
                  </a:solidFill>
                  <a:effectLst/>
                  <a:latin typeface="Arial" panose="020B0604020202020204" pitchFamily="34" charset="0"/>
                  <a:ea typeface="Calibri" panose="020F0502020204030204" pitchFamily="34" charset="0"/>
                  <a:cs typeface="Arial" panose="020B0604020202020204" pitchFamily="34" charset="0"/>
                </a:rPr>
                <a:t>4,77</a:t>
              </a: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33" name="Rectángulo 32"/>
          <p:cNvSpPr/>
          <p:nvPr/>
        </p:nvSpPr>
        <p:spPr>
          <a:xfrm>
            <a:off x="6638925" y="127144"/>
            <a:ext cx="2394967" cy="590931"/>
          </a:xfrm>
          <a:prstGeom prst="rect">
            <a:avLst/>
          </a:prstGeom>
        </p:spPr>
        <p:txBody>
          <a:bodyPr wrap="square">
            <a:spAutoFit/>
          </a:bodyPr>
          <a:lstStyle/>
          <a:p>
            <a:pPr marL="0" lvl="1" algn="ctr">
              <a:lnSpc>
                <a:spcPct val="90000"/>
              </a:lnSpc>
              <a:spcBef>
                <a:spcPct val="0"/>
              </a:spcBef>
            </a:pPr>
            <a:r>
              <a:rPr lang="es-CO" sz="1200" b="1" dirty="0" smtClean="0">
                <a:solidFill>
                  <a:schemeClr val="accent6">
                    <a:lumMod val="50000"/>
                  </a:schemeClr>
                </a:solidFill>
                <a:latin typeface="Arial" panose="020B0604020202020204" pitchFamily="34" charset="0"/>
                <a:cs typeface="Arial" panose="020B0604020202020204" pitchFamily="34" charset="0"/>
              </a:rPr>
              <a:t>viii.</a:t>
            </a:r>
            <a:r>
              <a:rPr lang="es-CO" sz="1200" b="1" dirty="0">
                <a:solidFill>
                  <a:schemeClr val="accent6">
                    <a:lumMod val="50000"/>
                  </a:schemeClr>
                </a:solidFill>
                <a:latin typeface="Arial" panose="020B0604020202020204" pitchFamily="34" charset="0"/>
                <a:cs typeface="Arial" panose="020B0604020202020204" pitchFamily="34" charset="0"/>
              </a:rPr>
              <a:t> Evaluación Anual Sistema de Control Interno Contable de la </a:t>
            </a:r>
            <a:r>
              <a:rPr lang="es-CO" sz="1200" b="1" dirty="0" smtClean="0">
                <a:solidFill>
                  <a:schemeClr val="accent6">
                    <a:lumMod val="50000"/>
                  </a:schemeClr>
                </a:solidFill>
                <a:latin typeface="Arial" panose="020B0604020202020204" pitchFamily="34" charset="0"/>
                <a:cs typeface="Arial" panose="020B0604020202020204" pitchFamily="34" charset="0"/>
              </a:rPr>
              <a:t>Entidad vigencia 2024.</a:t>
            </a:r>
            <a:endParaRPr lang="es-CO" sz="12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313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8642555" cy="70054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495943" y="241718"/>
            <a:ext cx="7650666" cy="30588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just"/>
            <a:r>
              <a:rPr lang="es-CO" sz="1800" b="1" dirty="0" smtClean="0">
                <a:solidFill>
                  <a:schemeClr val="bg1"/>
                </a:solidFill>
                <a:latin typeface="Arial Black" panose="020B0A04020102020204" pitchFamily="34" charset="0"/>
              </a:rPr>
              <a:t>1. Comité </a:t>
            </a:r>
            <a:r>
              <a:rPr lang="es-CO" sz="1800" b="1" dirty="0">
                <a:solidFill>
                  <a:schemeClr val="bg1"/>
                </a:solidFill>
                <a:latin typeface="Arial Black" panose="020B0A04020102020204" pitchFamily="34" charset="0"/>
              </a:rPr>
              <a:t>Institucional de Coordinación de Control </a:t>
            </a:r>
            <a:r>
              <a:rPr lang="es-CO" sz="1800" b="1" dirty="0" smtClean="0">
                <a:solidFill>
                  <a:schemeClr val="bg1"/>
                </a:solidFill>
                <a:latin typeface="Arial Black" panose="020B0A04020102020204" pitchFamily="34" charset="0"/>
              </a:rPr>
              <a:t>Interno:</a:t>
            </a:r>
            <a:endParaRPr lang="es-CO" sz="1800" b="1" dirty="0">
              <a:solidFill>
                <a:schemeClr val="bg1"/>
              </a:solidFill>
              <a:latin typeface="Arial Black" panose="020B0A04020102020204" pitchFamily="34" charset="0"/>
            </a:endParaRPr>
          </a:p>
        </p:txBody>
      </p:sp>
      <p:sp>
        <p:nvSpPr>
          <p:cNvPr id="3" name="Rectángulo 2"/>
          <p:cNvSpPr/>
          <p:nvPr/>
        </p:nvSpPr>
        <p:spPr>
          <a:xfrm>
            <a:off x="4469322" y="1140366"/>
            <a:ext cx="4251609" cy="3065455"/>
          </a:xfrm>
          <a:prstGeom prst="rect">
            <a:avLst/>
          </a:prstGeom>
        </p:spPr>
        <p:txBody>
          <a:bodyPr wrap="square">
            <a:spAutoFit/>
          </a:bodyPr>
          <a:lstStyle/>
          <a:p>
            <a:pPr algn="just" fontAlgn="base">
              <a:lnSpc>
                <a:spcPct val="115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En el marco de la reunión del Comité de Gerencia se desarrollan temas que hacen parte del Comité Institucional de Coordinación de Control Interno </a:t>
            </a:r>
            <a:r>
              <a:rPr lang="es-CO" sz="1400" dirty="0" smtClean="0">
                <a:latin typeface="Arial" panose="020B0604020202020204" pitchFamily="34" charset="0"/>
                <a:ea typeface="Calibri" panose="020F0502020204030204" pitchFamily="34" charset="0"/>
                <a:cs typeface="Times New Roman" panose="02020603050405020304" pitchFamily="18" charset="0"/>
              </a:rPr>
              <a:t>CICCI, </a:t>
            </a:r>
            <a:r>
              <a:rPr lang="es-CO" sz="1400" dirty="0">
                <a:latin typeface="Arial" panose="020B0604020202020204" pitchFamily="34" charset="0"/>
                <a:ea typeface="Times New Roman" panose="02020603050405020304" pitchFamily="18" charset="0"/>
                <a:cs typeface="Times New Roman" panose="02020603050405020304" pitchFamily="18" charset="0"/>
              </a:rPr>
              <a:t>el Comité de Gerencia opera como Comité Institucional Coordinador de Control Interno</a:t>
            </a:r>
            <a:r>
              <a:rPr lang="es-CO" sz="1400" dirty="0">
                <a:latin typeface="Arial" panose="020B0604020202020204" pitchFamily="34" charset="0"/>
                <a:ea typeface="Calibri" panose="020F0502020204030204" pitchFamily="34" charset="0"/>
                <a:cs typeface="Times New Roman" panose="02020603050405020304" pitchFamily="18" charset="0"/>
              </a:rPr>
              <a:t> </a:t>
            </a:r>
            <a:r>
              <a:rPr lang="es-CO" sz="1400" dirty="0" smtClean="0">
                <a:latin typeface="Arial" panose="020B0604020202020204" pitchFamily="34" charset="0"/>
                <a:ea typeface="Calibri" panose="020F0502020204030204" pitchFamily="34" charset="0"/>
                <a:cs typeface="Times New Roman" panose="02020603050405020304" pitchFamily="18" charset="0"/>
              </a:rPr>
              <a:t>CICCI</a:t>
            </a:r>
            <a:r>
              <a:rPr lang="es-CO" sz="1400" dirty="0" smtClean="0">
                <a:latin typeface="Arial" panose="020B0604020202020204" pitchFamily="34" charset="0"/>
                <a:ea typeface="Times New Roman" panose="02020603050405020304" pitchFamily="18" charset="0"/>
                <a:cs typeface="Times New Roman" panose="02020603050405020304" pitchFamily="18" charset="0"/>
              </a:rPr>
              <a:t> </a:t>
            </a:r>
            <a:r>
              <a:rPr lang="es-CO" sz="1400" dirty="0">
                <a:latin typeface="Arial" panose="020B0604020202020204" pitchFamily="34" charset="0"/>
                <a:ea typeface="Times New Roman" panose="02020603050405020304" pitchFamily="18" charset="0"/>
                <a:cs typeface="Times New Roman" panose="02020603050405020304" pitchFamily="18" charset="0"/>
              </a:rPr>
              <a:t>teniendo en cuenta que son los mismos integrantes.</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es-CO" sz="1400" dirty="0">
                <a:latin typeface="Arial" panose="020B0604020202020204" pitchFamily="34" charset="0"/>
                <a:ea typeface="Times New Roman" panose="02020603050405020304" pitchFamily="18"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CO" sz="1400" b="1" dirty="0">
                <a:latin typeface="Arial" panose="020B0604020202020204" pitchFamily="34" charset="0"/>
                <a:ea typeface="Times New Roman" panose="02020603050405020304" pitchFamily="18" charset="0"/>
                <a:cs typeface="Times New Roman" panose="02020603050405020304" pitchFamily="18" charset="0"/>
              </a:rPr>
              <a:t>Frecuencia de las </a:t>
            </a:r>
            <a:r>
              <a:rPr lang="es-CO" sz="1400" b="1" dirty="0" smtClean="0">
                <a:latin typeface="Arial" panose="020B0604020202020204" pitchFamily="34" charset="0"/>
                <a:ea typeface="Times New Roman" panose="02020603050405020304" pitchFamily="18" charset="0"/>
                <a:cs typeface="Times New Roman" panose="02020603050405020304" pitchFamily="18" charset="0"/>
              </a:rPr>
              <a:t>reuniones: </a:t>
            </a:r>
            <a:r>
              <a:rPr lang="es-CO" sz="1400" dirty="0" smtClean="0">
                <a:latin typeface="Arial" panose="020B0604020202020204" pitchFamily="34" charset="0"/>
                <a:ea typeface="Times New Roman" panose="02020603050405020304" pitchFamily="18" charset="0"/>
                <a:cs typeface="Times New Roman" panose="02020603050405020304" pitchFamily="18" charset="0"/>
              </a:rPr>
              <a:t>El </a:t>
            </a:r>
            <a:r>
              <a:rPr lang="es-CO" sz="1400" dirty="0">
                <a:latin typeface="Arial" panose="020B0604020202020204" pitchFamily="34" charset="0"/>
                <a:ea typeface="Times New Roman" panose="02020603050405020304" pitchFamily="18" charset="0"/>
                <a:cs typeface="Times New Roman" panose="02020603050405020304" pitchFamily="18" charset="0"/>
              </a:rPr>
              <a:t>comité Coordinador de Control Interno, se reunirá por lo menos cada dos (2) meses y extraordinariamente cuando uno de los miembros lo determine.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2"/>
          <a:srcRect l="5751" t="3254" r="5937" b="3460"/>
          <a:stretch/>
        </p:blipFill>
        <p:spPr>
          <a:xfrm>
            <a:off x="495943" y="789324"/>
            <a:ext cx="3504557" cy="4012260"/>
          </a:xfrm>
          <a:prstGeom prst="rect">
            <a:avLst/>
          </a:prstGeom>
        </p:spPr>
      </p:pic>
    </p:spTree>
    <p:extLst>
      <p:ext uri="{BB962C8B-B14F-4D97-AF65-F5344CB8AC3E}">
        <p14:creationId xmlns:p14="http://schemas.microsoft.com/office/powerpoint/2010/main" val="1345830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2"/>
            <a:ext cx="6747163" cy="455591"/>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7" name="Título 1"/>
          <p:cNvSpPr txBox="1">
            <a:spLocks/>
          </p:cNvSpPr>
          <p:nvPr/>
        </p:nvSpPr>
        <p:spPr>
          <a:xfrm>
            <a:off x="339437" y="9222"/>
            <a:ext cx="438496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2. </a:t>
            </a:r>
            <a:r>
              <a:rPr lang="es-MX" sz="1800" b="1" dirty="0">
                <a:solidFill>
                  <a:schemeClr val="bg1"/>
                </a:solidFill>
                <a:latin typeface="Arial Black" panose="020B0A04020102020204" pitchFamily="34" charset="0"/>
              </a:rPr>
              <a:t>Informes Seguimientos de Ley. </a:t>
            </a:r>
          </a:p>
        </p:txBody>
      </p:sp>
      <p:sp>
        <p:nvSpPr>
          <p:cNvPr id="33" name="Rectángulo 32"/>
          <p:cNvSpPr/>
          <p:nvPr/>
        </p:nvSpPr>
        <p:spPr>
          <a:xfrm>
            <a:off x="339437" y="592921"/>
            <a:ext cx="7157316" cy="276999"/>
          </a:xfrm>
          <a:prstGeom prst="rect">
            <a:avLst/>
          </a:prstGeom>
        </p:spPr>
        <p:txBody>
          <a:bodyPr wrap="square">
            <a:spAutoFit/>
          </a:bodyPr>
          <a:lstStyle/>
          <a:p>
            <a:pPr algn="just"/>
            <a:r>
              <a:rPr lang="es-MX" sz="1200" b="1" dirty="0" smtClean="0">
                <a:latin typeface="Arial" panose="020B0604020202020204" pitchFamily="34" charset="0"/>
                <a:cs typeface="Arial" panose="020B0604020202020204" pitchFamily="34" charset="0"/>
              </a:rPr>
              <a:t>Evidencia rendición aplicativo CHIP de la Contaduría General de la Nación (CGN) </a:t>
            </a:r>
            <a:endParaRPr lang="es-CO" sz="1200" dirty="0">
              <a:latin typeface="Arial" panose="020B0604020202020204" pitchFamily="34" charset="0"/>
              <a:cs typeface="Arial" panose="020B0604020202020204" pitchFamily="34" charset="0"/>
            </a:endParaRPr>
          </a:p>
        </p:txBody>
      </p:sp>
      <p:pic>
        <p:nvPicPr>
          <p:cNvPr id="34" name="Imagen 33"/>
          <p:cNvPicPr/>
          <p:nvPr/>
        </p:nvPicPr>
        <p:blipFill rotWithShape="1">
          <a:blip r:embed="rId2"/>
          <a:srcRect l="22630" t="13569" r="24869" b="68827"/>
          <a:stretch/>
        </p:blipFill>
        <p:spPr bwMode="auto">
          <a:xfrm>
            <a:off x="339437" y="3780261"/>
            <a:ext cx="6566188" cy="1031027"/>
          </a:xfrm>
          <a:prstGeom prst="rect">
            <a:avLst/>
          </a:prstGeom>
          <a:ln>
            <a:noFill/>
          </a:ln>
          <a:extLst>
            <a:ext uri="{53640926-AAD7-44D8-BBD7-CCE9431645EC}">
              <a14:shadowObscured xmlns:a14="http://schemas.microsoft.com/office/drawing/2010/main"/>
            </a:ext>
          </a:extLst>
        </p:spPr>
      </p:pic>
      <p:pic>
        <p:nvPicPr>
          <p:cNvPr id="35" name="Imagen 34"/>
          <p:cNvPicPr/>
          <p:nvPr/>
        </p:nvPicPr>
        <p:blipFill rotWithShape="1">
          <a:blip r:embed="rId3"/>
          <a:srcRect l="29767" t="14908" r="32510" b="41943"/>
          <a:stretch/>
        </p:blipFill>
        <p:spPr bwMode="auto">
          <a:xfrm>
            <a:off x="461963" y="931648"/>
            <a:ext cx="7500937" cy="2745002"/>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6638925" y="127144"/>
            <a:ext cx="2394967" cy="590931"/>
          </a:xfrm>
          <a:prstGeom prst="rect">
            <a:avLst/>
          </a:prstGeom>
        </p:spPr>
        <p:txBody>
          <a:bodyPr wrap="square">
            <a:spAutoFit/>
          </a:bodyPr>
          <a:lstStyle/>
          <a:p>
            <a:pPr marL="0" lvl="1" algn="ctr">
              <a:lnSpc>
                <a:spcPct val="90000"/>
              </a:lnSpc>
              <a:spcBef>
                <a:spcPct val="0"/>
              </a:spcBef>
            </a:pPr>
            <a:r>
              <a:rPr lang="es-CO" sz="1200" b="1" dirty="0" smtClean="0">
                <a:solidFill>
                  <a:schemeClr val="accent6">
                    <a:lumMod val="50000"/>
                  </a:schemeClr>
                </a:solidFill>
                <a:latin typeface="Arial" panose="020B0604020202020204" pitchFamily="34" charset="0"/>
                <a:cs typeface="Arial" panose="020B0604020202020204" pitchFamily="34" charset="0"/>
              </a:rPr>
              <a:t>viii.</a:t>
            </a:r>
            <a:r>
              <a:rPr lang="es-CO" sz="1200" b="1" dirty="0">
                <a:solidFill>
                  <a:schemeClr val="accent6">
                    <a:lumMod val="50000"/>
                  </a:schemeClr>
                </a:solidFill>
                <a:latin typeface="Arial" panose="020B0604020202020204" pitchFamily="34" charset="0"/>
                <a:cs typeface="Arial" panose="020B0604020202020204" pitchFamily="34" charset="0"/>
              </a:rPr>
              <a:t> Evaluación Anual Sistema de Control Interno Contable de la </a:t>
            </a:r>
            <a:r>
              <a:rPr lang="es-CO" sz="1200" b="1" dirty="0" smtClean="0">
                <a:solidFill>
                  <a:schemeClr val="accent6">
                    <a:lumMod val="50000"/>
                  </a:schemeClr>
                </a:solidFill>
                <a:latin typeface="Arial" panose="020B0604020202020204" pitchFamily="34" charset="0"/>
                <a:cs typeface="Arial" panose="020B0604020202020204" pitchFamily="34" charset="0"/>
              </a:rPr>
              <a:t>Entidad vigencia 2024.</a:t>
            </a:r>
            <a:endParaRPr lang="es-CO" sz="12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770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2"/>
            <a:ext cx="6747163" cy="57414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7" name="Título 1"/>
          <p:cNvSpPr txBox="1">
            <a:spLocks/>
          </p:cNvSpPr>
          <p:nvPr/>
        </p:nvSpPr>
        <p:spPr>
          <a:xfrm>
            <a:off x="333375" y="89220"/>
            <a:ext cx="438496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2. </a:t>
            </a:r>
            <a:r>
              <a:rPr lang="es-MX" sz="1800" b="1" dirty="0">
                <a:solidFill>
                  <a:schemeClr val="bg1"/>
                </a:solidFill>
                <a:latin typeface="Arial Black" panose="020B0A04020102020204" pitchFamily="34" charset="0"/>
              </a:rPr>
              <a:t>Informes Seguimientos de Ley. </a:t>
            </a:r>
          </a:p>
        </p:txBody>
      </p:sp>
      <p:sp>
        <p:nvSpPr>
          <p:cNvPr id="33" name="Rectángulo 32"/>
          <p:cNvSpPr/>
          <p:nvPr/>
        </p:nvSpPr>
        <p:spPr>
          <a:xfrm>
            <a:off x="333375" y="698129"/>
            <a:ext cx="6080413" cy="276999"/>
          </a:xfrm>
          <a:prstGeom prst="rect">
            <a:avLst/>
          </a:prstGeom>
        </p:spPr>
        <p:txBody>
          <a:bodyPr wrap="square">
            <a:spAutoFit/>
          </a:bodyPr>
          <a:lstStyle/>
          <a:p>
            <a:pPr algn="just"/>
            <a:r>
              <a:rPr lang="es-MX" sz="1200" b="1" dirty="0" smtClean="0">
                <a:latin typeface="Arial" panose="020B0604020202020204" pitchFamily="34" charset="0"/>
                <a:cs typeface="Arial" panose="020B0604020202020204" pitchFamily="34" charset="0"/>
              </a:rPr>
              <a:t>Evidencia rendición aplicativo CHIP de la Contaduría General de la Nación (CGN) </a:t>
            </a:r>
            <a:endParaRPr lang="es-CO" sz="1200" dirty="0">
              <a:latin typeface="Arial" panose="020B0604020202020204" pitchFamily="34" charset="0"/>
              <a:cs typeface="Arial" panose="020B0604020202020204" pitchFamily="34" charset="0"/>
            </a:endParaRPr>
          </a:p>
        </p:txBody>
      </p:sp>
      <p:pic>
        <p:nvPicPr>
          <p:cNvPr id="36" name="Imagen 35"/>
          <p:cNvPicPr/>
          <p:nvPr/>
        </p:nvPicPr>
        <p:blipFill rotWithShape="1">
          <a:blip r:embed="rId2"/>
          <a:srcRect r="1220" b="4357"/>
          <a:stretch/>
        </p:blipFill>
        <p:spPr>
          <a:xfrm>
            <a:off x="442312" y="1099111"/>
            <a:ext cx="8187337" cy="3272863"/>
          </a:xfrm>
          <a:prstGeom prst="rect">
            <a:avLst/>
          </a:prstGeom>
        </p:spPr>
      </p:pic>
      <p:sp>
        <p:nvSpPr>
          <p:cNvPr id="37" name="Rectángulo 36"/>
          <p:cNvSpPr/>
          <p:nvPr/>
        </p:nvSpPr>
        <p:spPr>
          <a:xfrm>
            <a:off x="6638925" y="127144"/>
            <a:ext cx="2394967" cy="590931"/>
          </a:xfrm>
          <a:prstGeom prst="rect">
            <a:avLst/>
          </a:prstGeom>
        </p:spPr>
        <p:txBody>
          <a:bodyPr wrap="square">
            <a:spAutoFit/>
          </a:bodyPr>
          <a:lstStyle/>
          <a:p>
            <a:pPr marL="0" lvl="1" algn="ctr">
              <a:lnSpc>
                <a:spcPct val="90000"/>
              </a:lnSpc>
              <a:spcBef>
                <a:spcPct val="0"/>
              </a:spcBef>
            </a:pPr>
            <a:r>
              <a:rPr lang="es-CO" sz="1200" b="1" dirty="0" smtClean="0">
                <a:solidFill>
                  <a:schemeClr val="accent6">
                    <a:lumMod val="50000"/>
                  </a:schemeClr>
                </a:solidFill>
                <a:latin typeface="Arial" panose="020B0604020202020204" pitchFamily="34" charset="0"/>
                <a:cs typeface="Arial" panose="020B0604020202020204" pitchFamily="34" charset="0"/>
              </a:rPr>
              <a:t>viii.</a:t>
            </a:r>
            <a:r>
              <a:rPr lang="es-CO" sz="1200" b="1" dirty="0">
                <a:solidFill>
                  <a:schemeClr val="accent6">
                    <a:lumMod val="50000"/>
                  </a:schemeClr>
                </a:solidFill>
                <a:latin typeface="Arial" panose="020B0604020202020204" pitchFamily="34" charset="0"/>
                <a:cs typeface="Arial" panose="020B0604020202020204" pitchFamily="34" charset="0"/>
              </a:rPr>
              <a:t> Evaluación Anual Sistema de Control Interno Contable de la </a:t>
            </a:r>
            <a:r>
              <a:rPr lang="es-CO" sz="1200" b="1" dirty="0" smtClean="0">
                <a:solidFill>
                  <a:schemeClr val="accent6">
                    <a:lumMod val="50000"/>
                  </a:schemeClr>
                </a:solidFill>
                <a:latin typeface="Arial" panose="020B0604020202020204" pitchFamily="34" charset="0"/>
                <a:cs typeface="Arial" panose="020B0604020202020204" pitchFamily="34" charset="0"/>
              </a:rPr>
              <a:t>Entidad vigencia 2024.</a:t>
            </a:r>
            <a:endParaRPr lang="es-CO" sz="12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606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2"/>
            <a:ext cx="6747163" cy="57414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7" name="Título 1"/>
          <p:cNvSpPr txBox="1">
            <a:spLocks/>
          </p:cNvSpPr>
          <p:nvPr/>
        </p:nvSpPr>
        <p:spPr>
          <a:xfrm>
            <a:off x="333375" y="89220"/>
            <a:ext cx="438496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endParaRPr lang="es-MX" sz="1800" b="1" dirty="0">
              <a:solidFill>
                <a:schemeClr val="bg1"/>
              </a:solidFill>
              <a:latin typeface="Arial Black" panose="020B0A04020102020204" pitchFamily="34" charset="0"/>
            </a:endParaRPr>
          </a:p>
          <a:p>
            <a:r>
              <a:rPr lang="es-MX" sz="1800" b="1" dirty="0" smtClean="0">
                <a:solidFill>
                  <a:schemeClr val="bg1"/>
                </a:solidFill>
                <a:latin typeface="Arial Black" panose="020B0A04020102020204" pitchFamily="34" charset="0"/>
              </a:rPr>
              <a:t>2. </a:t>
            </a:r>
            <a:r>
              <a:rPr lang="es-MX" sz="1800" b="1" dirty="0">
                <a:solidFill>
                  <a:schemeClr val="bg1"/>
                </a:solidFill>
                <a:latin typeface="Arial Black" panose="020B0A04020102020204" pitchFamily="34" charset="0"/>
              </a:rPr>
              <a:t>Informes Seguimientos de Ley. </a:t>
            </a:r>
          </a:p>
        </p:txBody>
      </p:sp>
      <p:sp>
        <p:nvSpPr>
          <p:cNvPr id="37" name="Rectángulo 36"/>
          <p:cNvSpPr/>
          <p:nvPr/>
        </p:nvSpPr>
        <p:spPr>
          <a:xfrm>
            <a:off x="6638925" y="127144"/>
            <a:ext cx="2394967" cy="590931"/>
          </a:xfrm>
          <a:prstGeom prst="rect">
            <a:avLst/>
          </a:prstGeom>
        </p:spPr>
        <p:txBody>
          <a:bodyPr wrap="square">
            <a:spAutoFit/>
          </a:bodyPr>
          <a:lstStyle/>
          <a:p>
            <a:pPr marL="0" lvl="1" algn="ctr">
              <a:lnSpc>
                <a:spcPct val="90000"/>
              </a:lnSpc>
              <a:spcBef>
                <a:spcPct val="0"/>
              </a:spcBef>
            </a:pPr>
            <a:r>
              <a:rPr lang="es-CO" sz="1200" b="1" dirty="0" smtClean="0">
                <a:solidFill>
                  <a:schemeClr val="accent6">
                    <a:lumMod val="50000"/>
                  </a:schemeClr>
                </a:solidFill>
                <a:latin typeface="Arial" panose="020B0604020202020204" pitchFamily="34" charset="0"/>
                <a:cs typeface="Arial" panose="020B0604020202020204" pitchFamily="34" charset="0"/>
              </a:rPr>
              <a:t>viii.</a:t>
            </a:r>
            <a:r>
              <a:rPr lang="es-CO" sz="1200" b="1" dirty="0">
                <a:solidFill>
                  <a:schemeClr val="accent6">
                    <a:lumMod val="50000"/>
                  </a:schemeClr>
                </a:solidFill>
                <a:latin typeface="Arial" panose="020B0604020202020204" pitchFamily="34" charset="0"/>
                <a:cs typeface="Arial" panose="020B0604020202020204" pitchFamily="34" charset="0"/>
              </a:rPr>
              <a:t> Evaluación Anual Sistema de Control Interno Contable de la </a:t>
            </a:r>
            <a:r>
              <a:rPr lang="es-CO" sz="1200" b="1" dirty="0" smtClean="0">
                <a:solidFill>
                  <a:schemeClr val="accent6">
                    <a:lumMod val="50000"/>
                  </a:schemeClr>
                </a:solidFill>
                <a:latin typeface="Arial" panose="020B0604020202020204" pitchFamily="34" charset="0"/>
                <a:cs typeface="Arial" panose="020B0604020202020204" pitchFamily="34" charset="0"/>
              </a:rPr>
              <a:t>Entidad vigencia 2024.</a:t>
            </a:r>
            <a:endParaRPr lang="es-CO" sz="1200" b="1" dirty="0">
              <a:solidFill>
                <a:schemeClr val="accent6">
                  <a:lumMod val="50000"/>
                </a:schemeClr>
              </a:solidFill>
              <a:latin typeface="Arial" panose="020B0604020202020204" pitchFamily="34" charset="0"/>
              <a:cs typeface="Arial" panose="020B0604020202020204" pitchFamily="34" charset="0"/>
            </a:endParaRPr>
          </a:p>
        </p:txBody>
      </p:sp>
      <p:sp>
        <p:nvSpPr>
          <p:cNvPr id="9" name="Rectángulo 8"/>
          <p:cNvSpPr/>
          <p:nvPr/>
        </p:nvSpPr>
        <p:spPr>
          <a:xfrm>
            <a:off x="333375" y="785292"/>
            <a:ext cx="2472417" cy="276999"/>
          </a:xfrm>
          <a:prstGeom prst="rect">
            <a:avLst/>
          </a:prstGeom>
        </p:spPr>
        <p:txBody>
          <a:bodyPr wrap="square">
            <a:spAutoFit/>
          </a:bodyPr>
          <a:lstStyle/>
          <a:p>
            <a:pPr algn="just"/>
            <a:r>
              <a:rPr lang="es-MX" sz="1200" b="1" dirty="0" smtClean="0">
                <a:latin typeface="Arial" panose="020B0604020202020204" pitchFamily="34" charset="0"/>
                <a:cs typeface="Arial" panose="020B0604020202020204" pitchFamily="34" charset="0"/>
              </a:rPr>
              <a:t>Conclusiones de la Evaluación: </a:t>
            </a:r>
            <a:endParaRPr lang="es-CO" sz="1200" dirty="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733865535"/>
              </p:ext>
            </p:extLst>
          </p:nvPr>
        </p:nvGraphicFramePr>
        <p:xfrm>
          <a:off x="457199" y="1184159"/>
          <a:ext cx="8124826" cy="3216391"/>
        </p:xfrm>
        <a:graphic>
          <a:graphicData uri="http://schemas.openxmlformats.org/drawingml/2006/table">
            <a:tbl>
              <a:tblPr firstRow="1" firstCol="1" bandRow="1">
                <a:tableStyleId>{93296810-A885-4BE3-A3E7-6D5BEEA58F35}</a:tableStyleId>
              </a:tblPr>
              <a:tblGrid>
                <a:gridCol w="471432">
                  <a:extLst>
                    <a:ext uri="{9D8B030D-6E8A-4147-A177-3AD203B41FA5}">
                      <a16:colId xmlns:a16="http://schemas.microsoft.com/office/drawing/2014/main" val="2921823751"/>
                    </a:ext>
                  </a:extLst>
                </a:gridCol>
                <a:gridCol w="7653394">
                  <a:extLst>
                    <a:ext uri="{9D8B030D-6E8A-4147-A177-3AD203B41FA5}">
                      <a16:colId xmlns:a16="http://schemas.microsoft.com/office/drawing/2014/main" val="2584911951"/>
                    </a:ext>
                  </a:extLst>
                </a:gridCol>
              </a:tblGrid>
              <a:tr h="349027">
                <a:tc>
                  <a:txBody>
                    <a:bodyPr/>
                    <a:lstStyle/>
                    <a:p>
                      <a:pPr algn="ctr">
                        <a:lnSpc>
                          <a:spcPct val="115000"/>
                        </a:lnSpc>
                        <a:spcAft>
                          <a:spcPts val="600"/>
                        </a:spcAft>
                      </a:pPr>
                      <a:r>
                        <a:rPr lang="es-ES" sz="900" dirty="0">
                          <a:effectLst/>
                          <a:latin typeface="Arial" panose="020B0604020202020204" pitchFamily="34" charset="0"/>
                          <a:cs typeface="Arial" panose="020B0604020202020204" pitchFamily="34" charset="0"/>
                        </a:rPr>
                        <a:t>No.</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Aft>
                          <a:spcPts val="600"/>
                        </a:spcAft>
                      </a:pPr>
                      <a:r>
                        <a:rPr lang="es-ES" sz="900" dirty="0">
                          <a:effectLst/>
                          <a:latin typeface="Arial" panose="020B0604020202020204" pitchFamily="34" charset="0"/>
                          <a:cs typeface="Arial" panose="020B0604020202020204" pitchFamily="34" charset="0"/>
                        </a:rPr>
                        <a:t>FORTALEZAS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34438097"/>
                  </a:ext>
                </a:extLst>
              </a:tr>
              <a:tr h="435104">
                <a:tc>
                  <a:txBody>
                    <a:bodyPr/>
                    <a:lstStyle/>
                    <a:p>
                      <a:pPr algn="ctr">
                        <a:lnSpc>
                          <a:spcPct val="115000"/>
                        </a:lnSpc>
                        <a:spcAft>
                          <a:spcPts val="600"/>
                        </a:spcAft>
                      </a:pPr>
                      <a:r>
                        <a:rPr lang="es-ES"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900">
                          <a:effectLst/>
                          <a:latin typeface="Arial" panose="020B0604020202020204" pitchFamily="34" charset="0"/>
                          <a:cs typeface="Arial" panose="020B0604020202020204" pitchFamily="34" charset="0"/>
                        </a:rPr>
                        <a:t>El Instituto cuenta con personal idóneo, calificado y comprometido para el análisis y registro de la información que tienen impacto en la información contable y financiera de la entidad.</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82141631"/>
                  </a:ext>
                </a:extLst>
              </a:tr>
              <a:tr h="584869">
                <a:tc>
                  <a:txBody>
                    <a:bodyPr/>
                    <a:lstStyle/>
                    <a:p>
                      <a:pPr algn="ctr">
                        <a:lnSpc>
                          <a:spcPct val="115000"/>
                        </a:lnSpc>
                        <a:spcAft>
                          <a:spcPts val="600"/>
                        </a:spcAft>
                      </a:pPr>
                      <a:r>
                        <a:rPr lang="es-ES" sz="900">
                          <a:effectLst/>
                          <a:latin typeface="Arial" panose="020B0604020202020204" pitchFamily="34" charset="0"/>
                          <a:cs typeface="Arial" panose="020B0604020202020204" pitchFamily="34" charset="0"/>
                        </a:rPr>
                        <a:t>2</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900" dirty="0">
                          <a:effectLst/>
                          <a:latin typeface="Arial" panose="020B0604020202020204" pitchFamily="34" charset="0"/>
                          <a:cs typeface="Arial" panose="020B0604020202020204" pitchFamily="34" charset="0"/>
                        </a:rPr>
                        <a:t>En la presentación de los Estados Financieros, la información revelada corresponde con los Libros de contabilidad reglamentados en el Régimen de Contabilidad Pública y es transmitida de forma oportuna a la Contaduría General de la Nación y a los órganos de control, inspección y vigilancia.</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43545326"/>
                  </a:ext>
                </a:extLst>
              </a:tr>
              <a:tr h="477708">
                <a:tc>
                  <a:txBody>
                    <a:bodyPr/>
                    <a:lstStyle/>
                    <a:p>
                      <a:pPr algn="ctr">
                        <a:lnSpc>
                          <a:spcPct val="115000"/>
                        </a:lnSpc>
                        <a:spcAft>
                          <a:spcPts val="600"/>
                        </a:spcAft>
                      </a:pPr>
                      <a:r>
                        <a:rPr lang="es-ES" sz="900">
                          <a:effectLst/>
                          <a:latin typeface="Arial" panose="020B0604020202020204" pitchFamily="34" charset="0"/>
                          <a:cs typeface="Arial" panose="020B0604020202020204" pitchFamily="34" charset="0"/>
                        </a:rPr>
                        <a:t>3</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900" dirty="0">
                          <a:effectLst/>
                          <a:latin typeface="Arial" panose="020B0604020202020204" pitchFamily="34" charset="0"/>
                          <a:cs typeface="Arial" panose="020B0604020202020204" pitchFamily="34" charset="0"/>
                        </a:rPr>
                        <a:t>Mediante Resolución N° 2024001375 del 26 de diciembre de 2024 se emite la Versión 03 del Manual de Políticas Contables y Financieras, cumpliendo con el marco normativo aplicable vigente, el cual fue socializado con el Grupo Interno de Trabajo Contabilidad y se encuentra publicado y disponible para toda la entidad en el repositorio de información de SharePoint y en la página web institucional.</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40126679"/>
                  </a:ext>
                </a:extLst>
              </a:tr>
              <a:tr h="317864">
                <a:tc>
                  <a:txBody>
                    <a:bodyPr/>
                    <a:lstStyle/>
                    <a:p>
                      <a:pPr algn="ctr">
                        <a:lnSpc>
                          <a:spcPct val="115000"/>
                        </a:lnSpc>
                        <a:spcAft>
                          <a:spcPts val="600"/>
                        </a:spcAft>
                      </a:pPr>
                      <a:r>
                        <a:rPr lang="es-ES" sz="900">
                          <a:effectLst/>
                          <a:latin typeface="Arial" panose="020B0604020202020204" pitchFamily="34" charset="0"/>
                          <a:cs typeface="Arial" panose="020B0604020202020204" pitchFamily="34" charset="0"/>
                        </a:rPr>
                        <a:t>4</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900">
                          <a:effectLst/>
                          <a:latin typeface="Arial" panose="020B0604020202020204" pitchFamily="34" charset="0"/>
                          <a:cs typeface="Arial" panose="020B0604020202020204" pitchFamily="34" charset="0"/>
                        </a:rPr>
                        <a:t>Las actualizaciones realizadas en el año 2024 a los procedimientos de gestión financiera.</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03143544"/>
                  </a:ext>
                </a:extLst>
              </a:tr>
              <a:tr h="460265">
                <a:tc>
                  <a:txBody>
                    <a:bodyPr/>
                    <a:lstStyle/>
                    <a:p>
                      <a:pPr algn="ctr">
                        <a:lnSpc>
                          <a:spcPct val="115000"/>
                        </a:lnSpc>
                        <a:spcAft>
                          <a:spcPts val="600"/>
                        </a:spcAft>
                      </a:pPr>
                      <a:r>
                        <a:rPr lang="es-ES" sz="900">
                          <a:effectLst/>
                          <a:latin typeface="Arial" panose="020B0604020202020204" pitchFamily="34" charset="0"/>
                          <a:cs typeface="Arial" panose="020B0604020202020204" pitchFamily="34" charset="0"/>
                        </a:rPr>
                        <a:t>5</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900" dirty="0">
                          <a:effectLst/>
                          <a:latin typeface="Arial" panose="020B0604020202020204" pitchFamily="34" charset="0"/>
                          <a:cs typeface="Arial" panose="020B0604020202020204" pitchFamily="34" charset="0"/>
                        </a:rPr>
                        <a:t>Al revisar la plataforma institucional que soporta la documentación del Sistema de Gestión Integral - SICOF, se evidencia que se encuentra caracterizado el proceso de Gestión Financiera, y sus interacciones con otros procesos.</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23140894"/>
                  </a:ext>
                </a:extLst>
              </a:tr>
              <a:tr h="591554">
                <a:tc>
                  <a:txBody>
                    <a:bodyPr/>
                    <a:lstStyle/>
                    <a:p>
                      <a:pPr algn="ctr">
                        <a:lnSpc>
                          <a:spcPct val="115000"/>
                        </a:lnSpc>
                        <a:spcAft>
                          <a:spcPts val="600"/>
                        </a:spcAft>
                      </a:pPr>
                      <a:r>
                        <a:rPr lang="es-ES" sz="900">
                          <a:effectLst/>
                          <a:latin typeface="Arial" panose="020B0604020202020204" pitchFamily="34" charset="0"/>
                          <a:cs typeface="Arial" panose="020B0604020202020204" pitchFamily="34" charset="0"/>
                        </a:rPr>
                        <a:t>6</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a:lnSpc>
                          <a:spcPct val="115000"/>
                        </a:lnSpc>
                        <a:spcAft>
                          <a:spcPts val="600"/>
                        </a:spcAft>
                      </a:pPr>
                      <a:r>
                        <a:rPr lang="es-ES" sz="900" dirty="0">
                          <a:effectLst/>
                          <a:latin typeface="Arial" panose="020B0604020202020204" pitchFamily="34" charset="0"/>
                          <a:cs typeface="Arial" panose="020B0604020202020204" pitchFamily="34" charset="0"/>
                        </a:rPr>
                        <a:t>En procura crear una cultura de Control Interno Contable ante los proveedores de la información la Entidad dispone a través del Botón de transparencia y acceso a la información pública de la Página Web del Instituto se encuentran publicada la información relacionada con rendición de cuentas, informes de gestión, estados financieros entre otros, dando cumplimiento al marco normativo contable.</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54171764"/>
                  </a:ext>
                </a:extLst>
              </a:tr>
            </a:tbl>
          </a:graphicData>
        </a:graphic>
      </p:graphicFrame>
    </p:spTree>
    <p:extLst>
      <p:ext uri="{BB962C8B-B14F-4D97-AF65-F5344CB8AC3E}">
        <p14:creationId xmlns:p14="http://schemas.microsoft.com/office/powerpoint/2010/main" val="3160537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2"/>
            <a:ext cx="747712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18349" y="138653"/>
            <a:ext cx="6857999" cy="42925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3. </a:t>
            </a:r>
            <a:r>
              <a:rPr lang="es-MX" sz="2000" b="1" dirty="0">
                <a:solidFill>
                  <a:schemeClr val="bg1"/>
                </a:solidFill>
                <a:latin typeface="Arial Black" panose="020B0A04020102020204" pitchFamily="34" charset="0"/>
              </a:rPr>
              <a:t>Informes Seguimientos de </a:t>
            </a:r>
            <a:r>
              <a:rPr lang="es-MX" sz="2000" b="1" dirty="0" smtClean="0">
                <a:solidFill>
                  <a:schemeClr val="bg1"/>
                </a:solidFill>
                <a:latin typeface="Arial Black" panose="020B0A04020102020204" pitchFamily="34" charset="0"/>
              </a:rPr>
              <a:t>Ley en ejecución. </a:t>
            </a:r>
            <a:endParaRPr lang="es-MX" sz="2000" b="1" dirty="0">
              <a:solidFill>
                <a:schemeClr val="bg1"/>
              </a:solidFill>
              <a:latin typeface="Arial Black" panose="020B0A04020102020204" pitchFamily="34" charset="0"/>
            </a:endParaRPr>
          </a:p>
        </p:txBody>
      </p:sp>
      <p:sp>
        <p:nvSpPr>
          <p:cNvPr id="6" name="Rectángulo 5"/>
          <p:cNvSpPr/>
          <p:nvPr/>
        </p:nvSpPr>
        <p:spPr>
          <a:xfrm>
            <a:off x="1181100" y="1056618"/>
            <a:ext cx="6324601" cy="286232"/>
          </a:xfrm>
          <a:prstGeom prst="rect">
            <a:avLst/>
          </a:prstGeom>
        </p:spPr>
        <p:txBody>
          <a:bodyPr wrap="square">
            <a:spAutoFit/>
          </a:bodyPr>
          <a:lstStyle/>
          <a:p>
            <a:pPr marL="0" lvl="1" algn="ctr">
              <a:lnSpc>
                <a:spcPct val="90000"/>
              </a:lnSpc>
              <a:spcBef>
                <a:spcPct val="0"/>
              </a:spcBef>
            </a:pPr>
            <a:r>
              <a:rPr lang="es-CO" sz="1400" b="1" u="sng" dirty="0" smtClean="0">
                <a:solidFill>
                  <a:schemeClr val="accent6"/>
                </a:solidFill>
                <a:latin typeface="Arial" panose="020B0604020202020204" pitchFamily="34" charset="0"/>
                <a:cs typeface="Arial" panose="020B0604020202020204" pitchFamily="34" charset="0"/>
              </a:rPr>
              <a:t>i.</a:t>
            </a:r>
            <a:r>
              <a:rPr lang="es-CO" b="1" u="sng" dirty="0" smtClean="0">
                <a:solidFill>
                  <a:schemeClr val="accent6"/>
                </a:solidFill>
                <a:latin typeface="Arial" panose="020B0604020202020204" pitchFamily="34" charset="0"/>
                <a:cs typeface="Arial" panose="020B0604020202020204" pitchFamily="34" charset="0"/>
              </a:rPr>
              <a:t> </a:t>
            </a:r>
            <a:r>
              <a:rPr lang="es-CO" b="1" u="sng" dirty="0">
                <a:solidFill>
                  <a:schemeClr val="accent6"/>
                </a:solidFill>
                <a:latin typeface="Arial" panose="020B0604020202020204" pitchFamily="34" charset="0"/>
                <a:cs typeface="Arial" panose="020B0604020202020204" pitchFamily="34" charset="0"/>
              </a:rPr>
              <a:t>Informe de </a:t>
            </a:r>
            <a:r>
              <a:rPr lang="es-CO" sz="1400" b="1" u="sng" dirty="0">
                <a:solidFill>
                  <a:schemeClr val="accent6"/>
                </a:solidFill>
                <a:latin typeface="Arial" panose="020B0604020202020204" pitchFamily="34" charset="0"/>
                <a:cs typeface="Arial" panose="020B0604020202020204" pitchFamily="34" charset="0"/>
              </a:rPr>
              <a:t>Licenciamiento</a:t>
            </a:r>
            <a:r>
              <a:rPr lang="es-CO" b="1" u="sng" dirty="0">
                <a:solidFill>
                  <a:schemeClr val="accent6"/>
                </a:solidFill>
                <a:latin typeface="Arial" panose="020B0604020202020204" pitchFamily="34" charset="0"/>
                <a:cs typeface="Arial" panose="020B0604020202020204" pitchFamily="34" charset="0"/>
              </a:rPr>
              <a:t> de Software y Derechos de Autor</a:t>
            </a:r>
            <a:r>
              <a:rPr lang="es-CO" sz="1400" b="1" u="sng" dirty="0" smtClean="0">
                <a:solidFill>
                  <a:schemeClr val="accent6"/>
                </a:solidFill>
                <a:latin typeface="Arial" panose="020B0604020202020204" pitchFamily="34" charset="0"/>
                <a:cs typeface="Arial" panose="020B0604020202020204" pitchFamily="34" charset="0"/>
              </a:rPr>
              <a:t>.</a:t>
            </a:r>
            <a:endParaRPr lang="es-CO" sz="1400" b="1" u="sng" dirty="0">
              <a:solidFill>
                <a:schemeClr val="accent6"/>
              </a:solidFill>
              <a:latin typeface="Arial" panose="020B0604020202020204" pitchFamily="34" charset="0"/>
              <a:cs typeface="Arial" panose="020B0604020202020204" pitchFamily="34" charset="0"/>
            </a:endParaRPr>
          </a:p>
        </p:txBody>
      </p:sp>
      <p:pic>
        <p:nvPicPr>
          <p:cNvPr id="7" name="Imagen 6"/>
          <p:cNvPicPr/>
          <p:nvPr/>
        </p:nvPicPr>
        <p:blipFill>
          <a:blip r:embed="rId2"/>
          <a:stretch>
            <a:fillRect/>
          </a:stretch>
        </p:blipFill>
        <p:spPr>
          <a:xfrm>
            <a:off x="1039090" y="1900237"/>
            <a:ext cx="6788727" cy="2110654"/>
          </a:xfrm>
          <a:prstGeom prst="rect">
            <a:avLst/>
          </a:prstGeom>
        </p:spPr>
      </p:pic>
    </p:spTree>
    <p:extLst>
      <p:ext uri="{BB962C8B-B14F-4D97-AF65-F5344CB8AC3E}">
        <p14:creationId xmlns:p14="http://schemas.microsoft.com/office/powerpoint/2010/main" val="2830277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2"/>
            <a:ext cx="747712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18349" y="138653"/>
            <a:ext cx="6857999" cy="42925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4</a:t>
            </a:r>
            <a:r>
              <a:rPr lang="es-MX" sz="2000" b="1" dirty="0" smtClean="0">
                <a:solidFill>
                  <a:schemeClr val="bg1"/>
                </a:solidFill>
                <a:latin typeface="Arial Black" panose="020B0A04020102020204" pitchFamily="34" charset="0"/>
              </a:rPr>
              <a:t>. </a:t>
            </a:r>
            <a:r>
              <a:rPr lang="es-MX" sz="2000" b="1" dirty="0">
                <a:solidFill>
                  <a:schemeClr val="bg1"/>
                </a:solidFill>
                <a:latin typeface="Arial Black" panose="020B0A04020102020204" pitchFamily="34" charset="0"/>
              </a:rPr>
              <a:t>Informes Seguimientos de </a:t>
            </a:r>
            <a:r>
              <a:rPr lang="es-MX" sz="2000" b="1" dirty="0" smtClean="0">
                <a:solidFill>
                  <a:schemeClr val="bg1"/>
                </a:solidFill>
                <a:latin typeface="Arial Black" panose="020B0A04020102020204" pitchFamily="34" charset="0"/>
              </a:rPr>
              <a:t>Ley en ejecución. </a:t>
            </a:r>
            <a:endParaRPr lang="es-MX" sz="2000" b="1" dirty="0">
              <a:solidFill>
                <a:schemeClr val="bg1"/>
              </a:solidFill>
              <a:latin typeface="Arial Black" panose="020B0A04020102020204" pitchFamily="34" charset="0"/>
            </a:endParaRPr>
          </a:p>
        </p:txBody>
      </p:sp>
      <p:sp>
        <p:nvSpPr>
          <p:cNvPr id="9" name="Rectángulo 8"/>
          <p:cNvSpPr/>
          <p:nvPr/>
        </p:nvSpPr>
        <p:spPr>
          <a:xfrm>
            <a:off x="2280799" y="824386"/>
            <a:ext cx="4492339" cy="286232"/>
          </a:xfrm>
          <a:prstGeom prst="rect">
            <a:avLst/>
          </a:prstGeom>
        </p:spPr>
        <p:txBody>
          <a:bodyPr wrap="square">
            <a:spAutoFit/>
          </a:bodyPr>
          <a:lstStyle/>
          <a:p>
            <a:pPr marL="0" lvl="1" algn="ctr">
              <a:lnSpc>
                <a:spcPct val="90000"/>
              </a:lnSpc>
              <a:spcBef>
                <a:spcPct val="0"/>
              </a:spcBef>
            </a:pPr>
            <a:r>
              <a:rPr lang="es-CO" sz="1400" b="1" u="sng" dirty="0" smtClean="0">
                <a:solidFill>
                  <a:schemeClr val="accent6"/>
                </a:solidFill>
                <a:latin typeface="Arial" panose="020B0604020202020204" pitchFamily="34" charset="0"/>
                <a:cs typeface="Arial" panose="020B0604020202020204" pitchFamily="34" charset="0"/>
              </a:rPr>
              <a:t>ii. </a:t>
            </a:r>
            <a:r>
              <a:rPr lang="es-CO" sz="1400" b="1" u="sng" dirty="0">
                <a:solidFill>
                  <a:schemeClr val="accent6"/>
                </a:solidFill>
                <a:latin typeface="Arial" panose="020B0604020202020204" pitchFamily="34" charset="0"/>
                <a:cs typeface="Arial" panose="020B0604020202020204" pitchFamily="34" charset="0"/>
              </a:rPr>
              <a:t>Seguimiento a la inscripción de trámites - </a:t>
            </a:r>
            <a:r>
              <a:rPr lang="es-CO" sz="1400" b="1" u="sng" dirty="0" smtClean="0">
                <a:solidFill>
                  <a:schemeClr val="accent6"/>
                </a:solidFill>
                <a:latin typeface="Arial" panose="020B0604020202020204" pitchFamily="34" charset="0"/>
                <a:cs typeface="Arial" panose="020B0604020202020204" pitchFamily="34" charset="0"/>
              </a:rPr>
              <a:t>SUIT</a:t>
            </a:r>
            <a:endParaRPr lang="es-CO" sz="1400" b="1" u="sng" dirty="0">
              <a:solidFill>
                <a:schemeClr val="accent6">
                  <a:lumMod val="50000"/>
                </a:schemeClr>
              </a:solidFill>
              <a:latin typeface="Arial" panose="020B0604020202020204" pitchFamily="34" charset="0"/>
              <a:cs typeface="Arial" panose="020B0604020202020204" pitchFamily="34" charset="0"/>
            </a:endParaRPr>
          </a:p>
        </p:txBody>
      </p:sp>
      <p:sp>
        <p:nvSpPr>
          <p:cNvPr id="11" name="Rectángulo 10"/>
          <p:cNvSpPr/>
          <p:nvPr/>
        </p:nvSpPr>
        <p:spPr>
          <a:xfrm rot="10800000" flipV="1">
            <a:off x="623449" y="1282350"/>
            <a:ext cx="7807040" cy="3308598"/>
          </a:xfrm>
          <a:prstGeom prst="rect">
            <a:avLst/>
          </a:prstGeom>
        </p:spPr>
        <p:txBody>
          <a:bodyPr wrap="square">
            <a:spAutoFit/>
          </a:bodyPr>
          <a:lstStyle/>
          <a:p>
            <a:pPr algn="just"/>
            <a:r>
              <a:rPr lang="es-CO" sz="1100" dirty="0">
                <a:latin typeface="Arial" panose="020B0604020202020204" pitchFamily="34" charset="0"/>
                <a:cs typeface="Arial" panose="020B0604020202020204" pitchFamily="34" charset="0"/>
              </a:rPr>
              <a:t>E</a:t>
            </a:r>
            <a:r>
              <a:rPr lang="es-CO" sz="1100" dirty="0" smtClean="0">
                <a:latin typeface="Arial" panose="020B0604020202020204" pitchFamily="34" charset="0"/>
                <a:cs typeface="Arial" panose="020B0604020202020204" pitchFamily="34" charset="0"/>
              </a:rPr>
              <a:t>n </a:t>
            </a:r>
            <a:r>
              <a:rPr lang="es-CO" sz="1100" dirty="0">
                <a:latin typeface="Arial" panose="020B0604020202020204" pitchFamily="34" charset="0"/>
                <a:cs typeface="Arial" panose="020B0604020202020204" pitchFamily="34" charset="0"/>
              </a:rPr>
              <a:t>cumplimiento a las funciones asignadas por la Ley 87 de 1993 y la Circular Conjunta 004 de 2009 de la Procuraduría General de la Nación y el Departamento Administrativo de la Función Pública - DAFP, la cual exige verificación del cumplimiento del numeral 3 del artículo 1 de la Ley 962 de 2005 que reza:</a:t>
            </a:r>
          </a:p>
          <a:p>
            <a:pPr algn="just"/>
            <a:endParaRPr lang="es-CO" sz="1050" dirty="0">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 </a:t>
            </a:r>
            <a:r>
              <a:rPr lang="es-CO" sz="1100" i="1" dirty="0">
                <a:latin typeface="Arial" panose="020B0604020202020204" pitchFamily="34" charset="0"/>
                <a:cs typeface="Arial" panose="020B0604020202020204" pitchFamily="34" charset="0"/>
              </a:rPr>
              <a:t>“</a:t>
            </a:r>
            <a:r>
              <a:rPr lang="es-ES" sz="1100" i="1" dirty="0">
                <a:latin typeface="Arial" panose="020B0604020202020204" pitchFamily="34" charset="0"/>
                <a:cs typeface="Arial" panose="020B0604020202020204" pitchFamily="34" charset="0"/>
              </a:rPr>
              <a:t>Información y publicidad. Sin perjuicio de las exigencias generales de publicidad de los actos administrativos, </a:t>
            </a:r>
            <a:r>
              <a:rPr lang="es-ES" sz="1100" b="1" i="1" dirty="0">
                <a:latin typeface="Arial" panose="020B0604020202020204" pitchFamily="34" charset="0"/>
                <a:cs typeface="Arial" panose="020B0604020202020204" pitchFamily="34" charset="0"/>
              </a:rPr>
              <a:t>todo requisito, para que sea exigible al administrado, deberá encontrarse inscrito en el Sistema Único de Información de Trámites, SUIT</a:t>
            </a:r>
            <a:r>
              <a:rPr lang="es-ES" sz="1100" i="1" dirty="0">
                <a:latin typeface="Arial" panose="020B0604020202020204" pitchFamily="34" charset="0"/>
                <a:cs typeface="Arial" panose="020B0604020202020204" pitchFamily="34" charset="0"/>
              </a:rPr>
              <a:t>, cuyo funcionamiento coordinará el Departamento Administrativo de la Función Pública; entidad que verificará para efectos de la inscripción que cuente con el respectivo soporte legal. Toda entidad y organismo de la Administración Pública tiene la obligación de informar sobre los requisitos que se exijan ante la misma, sin que para su suministro pueda exigirle la presencia física al administrado. Igualmente deberá informar la norma legal que lo sustenta, así como la fecha de su publicación oficial y su inscripción en el Sistema Único de Información de Trámites, SUIT.” (</a:t>
            </a:r>
            <a:r>
              <a:rPr lang="es-ES" sz="1100" i="1" dirty="0" err="1">
                <a:latin typeface="Arial" panose="020B0604020202020204" pitchFamily="34" charset="0"/>
                <a:cs typeface="Arial" panose="020B0604020202020204" pitchFamily="34" charset="0"/>
              </a:rPr>
              <a:t>nft</a:t>
            </a:r>
            <a:r>
              <a:rPr lang="es-ES" sz="1100" i="1" dirty="0">
                <a:latin typeface="Arial" panose="020B0604020202020204" pitchFamily="34" charset="0"/>
                <a:cs typeface="Arial" panose="020B0604020202020204" pitchFamily="34" charset="0"/>
              </a:rPr>
              <a:t>)</a:t>
            </a:r>
            <a:endParaRPr lang="es-CO" sz="1100" dirty="0">
              <a:latin typeface="Arial" panose="020B0604020202020204" pitchFamily="34" charset="0"/>
              <a:cs typeface="Arial" panose="020B0604020202020204" pitchFamily="34" charset="0"/>
            </a:endParaRPr>
          </a:p>
          <a:p>
            <a:pPr algn="just"/>
            <a:endParaRPr lang="es-CO" sz="105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Adicionalmente a lo emanado en el Decreto 1081 de 2015, artículo 2.1.4.6. “Mecanismos de seguimiento al cumplimiento y monitoreo. </a:t>
            </a:r>
            <a:r>
              <a:rPr lang="es-ES" sz="1100" i="1" dirty="0">
                <a:latin typeface="Arial" panose="020B0604020202020204" pitchFamily="34" charset="0"/>
                <a:cs typeface="Arial" panose="020B0604020202020204" pitchFamily="34" charset="0"/>
              </a:rPr>
              <a:t>El mecanismo de seguimiento al cumplimiento de las orientaciones y obligaciones derivadas de los mencionados documentos, estará a cargo de las oficinas de control interno, para lo cual se publicará en la página web de la respectiva entidad, las actividades realizadas, de acuerdo con los parámetros establecidos</a:t>
            </a:r>
            <a:r>
              <a:rPr lang="es-ES" sz="1100" dirty="0" smtClean="0">
                <a:latin typeface="Arial" panose="020B0604020202020204" pitchFamily="34" charset="0"/>
                <a:cs typeface="Arial" panose="020B0604020202020204" pitchFamily="34" charset="0"/>
              </a:rPr>
              <a:t>.</a:t>
            </a:r>
          </a:p>
          <a:p>
            <a:pPr algn="just"/>
            <a:endParaRPr lang="es-CO" sz="10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Por su parte, el monitoreo estará a cargo del Jefe de Planeación o quien haga sus veces y del responsable de cada uno de los componentes del Plan Anticorrupción y de Atención al </a:t>
            </a:r>
            <a:r>
              <a:rPr lang="es-ES" sz="1100" dirty="0" smtClean="0">
                <a:latin typeface="Arial" panose="020B0604020202020204" pitchFamily="34" charset="0"/>
                <a:cs typeface="Arial" panose="020B0604020202020204" pitchFamily="34" charset="0"/>
              </a:rPr>
              <a:t>Ciudadano.</a:t>
            </a:r>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818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432605"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a 3"/>
          <p:cNvGraphicFramePr>
            <a:graphicFrameLocks noGrp="1"/>
          </p:cNvGraphicFramePr>
          <p:nvPr>
            <p:extLst/>
          </p:nvPr>
        </p:nvGraphicFramePr>
        <p:xfrm>
          <a:off x="374469" y="1132781"/>
          <a:ext cx="8316308" cy="3369549"/>
        </p:xfrm>
        <a:graphic>
          <a:graphicData uri="http://schemas.openxmlformats.org/drawingml/2006/table">
            <a:tbl>
              <a:tblPr firstRow="1" bandRow="1">
                <a:tableStyleId>{93296810-A885-4BE3-A3E7-6D5BEEA58F35}</a:tableStyleId>
              </a:tblPr>
              <a:tblGrid>
                <a:gridCol w="1869127">
                  <a:extLst>
                    <a:ext uri="{9D8B030D-6E8A-4147-A177-3AD203B41FA5}">
                      <a16:colId xmlns:a16="http://schemas.microsoft.com/office/drawing/2014/main" val="579643646"/>
                    </a:ext>
                  </a:extLst>
                </a:gridCol>
                <a:gridCol w="6447181">
                  <a:extLst>
                    <a:ext uri="{9D8B030D-6E8A-4147-A177-3AD203B41FA5}">
                      <a16:colId xmlns:a16="http://schemas.microsoft.com/office/drawing/2014/main" val="3023490315"/>
                    </a:ext>
                  </a:extLst>
                </a:gridCol>
              </a:tblGrid>
              <a:tr h="648918">
                <a:tc>
                  <a:txBody>
                    <a:bodyPr/>
                    <a:lstStyle/>
                    <a:p>
                      <a:pPr algn="r"/>
                      <a:r>
                        <a:rPr lang="es-CO" sz="1200" b="0" kern="1200" dirty="0" smtClean="0">
                          <a:effectLst/>
                          <a:latin typeface="Arial" panose="020B0604020202020204" pitchFamily="34" charset="0"/>
                          <a:cs typeface="Arial" panose="020B0604020202020204" pitchFamily="34" charset="0"/>
                        </a:rPr>
                        <a:t>Criticidad Riesgo</a:t>
                      </a:r>
                      <a:endParaRPr lang="es-CO" sz="1200" b="0" dirty="0">
                        <a:latin typeface="Arial" panose="020B0604020202020204" pitchFamily="34" charset="0"/>
                        <a:cs typeface="Arial" panose="020B0604020202020204" pitchFamily="34" charset="0"/>
                      </a:endParaRPr>
                    </a:p>
                  </a:txBody>
                  <a:tcPr anchor="ctr"/>
                </a:tc>
                <a:tc>
                  <a:txBody>
                    <a:bodyPr/>
                    <a:lstStyle/>
                    <a:p>
                      <a:pPr algn="just"/>
                      <a:r>
                        <a:rPr lang="es-CO" sz="1200" b="0" kern="1200" dirty="0" smtClean="0">
                          <a:effectLst/>
                          <a:latin typeface="Arial" panose="020B0604020202020204" pitchFamily="34" charset="0"/>
                          <a:cs typeface="Arial" panose="020B0604020202020204" pitchFamily="34" charset="0"/>
                        </a:rPr>
                        <a:t>Con base a la matriz de riesgos se diligencia la Información según la cantidad de riesgos asociados al proceso. Se deja indicado la cantidad de riesgos extremos, altos, moderados y bajos.</a:t>
                      </a:r>
                      <a:endParaRPr lang="es-CO"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4276711"/>
                  </a:ext>
                </a:extLst>
              </a:tr>
              <a:tr h="657071">
                <a:tc>
                  <a:txBody>
                    <a:bodyPr/>
                    <a:lstStyle/>
                    <a:p>
                      <a:pPr algn="r"/>
                      <a:r>
                        <a:rPr lang="es-CO" sz="1200" kern="1200" dirty="0" smtClean="0">
                          <a:effectLst/>
                          <a:latin typeface="Arial" panose="020B0604020202020204" pitchFamily="34" charset="0"/>
                          <a:cs typeface="Arial" panose="020B0604020202020204" pitchFamily="34" charset="0"/>
                        </a:rPr>
                        <a:t>Expectativas</a:t>
                      </a:r>
                      <a:endParaRPr lang="es-CO" sz="1200" b="0" dirty="0">
                        <a:latin typeface="Arial" panose="020B0604020202020204" pitchFamily="34" charset="0"/>
                        <a:cs typeface="Arial" panose="020B0604020202020204" pitchFamily="34" charset="0"/>
                      </a:endParaRPr>
                    </a:p>
                  </a:txBody>
                  <a:tcPr anchor="ctr"/>
                </a:tc>
                <a:tc>
                  <a:txBody>
                    <a:bodyPr/>
                    <a:lstStyle/>
                    <a:p>
                      <a:pPr algn="just"/>
                      <a:r>
                        <a:rPr lang="es-CO" sz="1200" kern="1200" dirty="0" smtClean="0">
                          <a:effectLst/>
                          <a:latin typeface="Arial" panose="020B0604020202020204" pitchFamily="34" charset="0"/>
                          <a:cs typeface="Arial" panose="020B0604020202020204" pitchFamily="34" charset="0"/>
                        </a:rPr>
                        <a:t>Encuesta donde los diferentes participes señalan los procesos que consideren ser evaluados dentro de esa vigencia, es decir las expectativas sobre las auditorías que se puedan llevar a cabo en el periodo.</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6478217"/>
                  </a:ext>
                </a:extLst>
              </a:tr>
              <a:tr h="834322">
                <a:tc>
                  <a:txBody>
                    <a:bodyPr/>
                    <a:lstStyle/>
                    <a:p>
                      <a:pPr algn="r"/>
                      <a:r>
                        <a:rPr lang="es-CO" sz="1200" kern="1200" dirty="0" smtClean="0">
                          <a:effectLst/>
                          <a:latin typeface="Arial" panose="020B0604020202020204" pitchFamily="34" charset="0"/>
                          <a:cs typeface="Arial" panose="020B0604020202020204" pitchFamily="34" charset="0"/>
                        </a:rPr>
                        <a:t>Importancia </a:t>
                      </a:r>
                    </a:p>
                    <a:p>
                      <a:pPr algn="r"/>
                      <a:r>
                        <a:rPr lang="es-CO" sz="1200" kern="1200" dirty="0" smtClean="0">
                          <a:effectLst/>
                          <a:latin typeface="Arial" panose="020B0604020202020204" pitchFamily="34" charset="0"/>
                          <a:cs typeface="Arial" panose="020B0604020202020204" pitchFamily="34" charset="0"/>
                        </a:rPr>
                        <a:t>Estratégica</a:t>
                      </a:r>
                      <a:endParaRPr lang="es-CO" sz="1200" b="0" dirty="0">
                        <a:latin typeface="Arial" panose="020B0604020202020204" pitchFamily="34" charset="0"/>
                        <a:cs typeface="Arial" panose="020B0604020202020204" pitchFamily="34" charset="0"/>
                      </a:endParaRPr>
                    </a:p>
                  </a:txBody>
                  <a:tcPr anchor="ct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200" kern="1200" dirty="0" smtClean="0">
                          <a:effectLst/>
                          <a:latin typeface="Arial" panose="020B0604020202020204" pitchFamily="34" charset="0"/>
                          <a:cs typeface="Arial" panose="020B0604020202020204" pitchFamily="34" charset="0"/>
                        </a:rPr>
                        <a:t>Esta información tiene de base los programas del plan de desarrollo de la administración departamental del cuatrienio y los programas institucionales, frente a cada procedimiento se realiza puntación cuando este interviene en algún programa estratégico de la administración actual. Se tuvo en cuenta el pasado plan de desarrollo.</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7011502"/>
                  </a:ext>
                </a:extLst>
              </a:tr>
              <a:tr h="648918">
                <a:tc>
                  <a:txBody>
                    <a:bodyPr/>
                    <a:lstStyle/>
                    <a:p>
                      <a:pPr algn="r"/>
                      <a:r>
                        <a:rPr lang="es-CO" sz="1200" kern="1200" dirty="0" smtClean="0">
                          <a:effectLst/>
                          <a:latin typeface="Arial" panose="020B0604020202020204" pitchFamily="34" charset="0"/>
                          <a:cs typeface="Arial" panose="020B0604020202020204" pitchFamily="34" charset="0"/>
                        </a:rPr>
                        <a:t>Recurso </a:t>
                      </a:r>
                    </a:p>
                    <a:p>
                      <a:pPr algn="r"/>
                      <a:r>
                        <a:rPr lang="es-CO" sz="1200" kern="1200" dirty="0" smtClean="0">
                          <a:effectLst/>
                          <a:latin typeface="Arial" panose="020B0604020202020204" pitchFamily="34" charset="0"/>
                          <a:cs typeface="Arial" panose="020B0604020202020204" pitchFamily="34" charset="0"/>
                        </a:rPr>
                        <a:t>Apropiado</a:t>
                      </a:r>
                      <a:endParaRPr lang="es-CO" sz="1200" b="0" dirty="0">
                        <a:latin typeface="Arial" panose="020B0604020202020204" pitchFamily="34" charset="0"/>
                        <a:cs typeface="Arial" panose="020B0604020202020204" pitchFamily="34" charset="0"/>
                      </a:endParaRP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200" kern="1200" dirty="0" smtClean="0">
                          <a:effectLst/>
                          <a:latin typeface="Arial" panose="020B0604020202020204" pitchFamily="34" charset="0"/>
                          <a:cs typeface="Arial" panose="020B0604020202020204" pitchFamily="34" charset="0"/>
                        </a:rPr>
                        <a:t>Se deja indicado el valor en millones de los recursos que se apropian a cada proceso y se clasifica en una escala de rangos expresada en SMMLV.</a:t>
                      </a:r>
                    </a:p>
                  </a:txBody>
                  <a:tcPr/>
                </a:tc>
                <a:extLst>
                  <a:ext uri="{0D108BD9-81ED-4DB2-BD59-A6C34878D82A}">
                    <a16:rowId xmlns:a16="http://schemas.microsoft.com/office/drawing/2014/main" val="3500552745"/>
                  </a:ext>
                </a:extLst>
              </a:tr>
              <a:tr h="580320">
                <a:tc>
                  <a:txBody>
                    <a:bodyPr/>
                    <a:lstStyle/>
                    <a:p>
                      <a:pPr marL="0" algn="r" defTabSz="685800" rtl="0" eaLnBrk="1" latinLnBrk="0" hangingPunct="1"/>
                      <a:r>
                        <a:rPr lang="es-CO" sz="1200" kern="1200" dirty="0" smtClean="0">
                          <a:effectLst/>
                          <a:latin typeface="Arial" panose="020B0604020202020204" pitchFamily="34" charset="0"/>
                          <a:cs typeface="Arial" panose="020B0604020202020204" pitchFamily="34" charset="0"/>
                        </a:rPr>
                        <a:t>Plan de </a:t>
                      </a:r>
                    </a:p>
                    <a:p>
                      <a:pPr marL="0" algn="r" defTabSz="685800" rtl="0" eaLnBrk="1" latinLnBrk="0" hangingPunct="1"/>
                      <a:r>
                        <a:rPr lang="es-CO" sz="1200" kern="1200" dirty="0" smtClean="0">
                          <a:effectLst/>
                          <a:latin typeface="Arial" panose="020B0604020202020204" pitchFamily="34" charset="0"/>
                          <a:cs typeface="Arial" panose="020B0604020202020204" pitchFamily="34" charset="0"/>
                        </a:rPr>
                        <a:t>Mejoramiento</a:t>
                      </a:r>
                      <a:endParaRPr lang="es-CO" sz="1200" b="0" kern="1200" dirty="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marL="0" algn="just" defTabSz="685800" rtl="0" eaLnBrk="1" latinLnBrk="0" hangingPunct="1"/>
                      <a:r>
                        <a:rPr lang="es-CO" sz="1200" kern="1200" dirty="0" smtClean="0">
                          <a:effectLst/>
                          <a:latin typeface="Arial" panose="020B0604020202020204" pitchFamily="34" charset="0"/>
                          <a:cs typeface="Arial" panose="020B0604020202020204" pitchFamily="34" charset="0"/>
                        </a:rPr>
                        <a:t>Con base en los planes de mejoramiento adelantados en el periodo que termina, se procede a dejar identificadas las cantidades de acciones de mejora adelantadas en cada proceso.</a:t>
                      </a:r>
                      <a:endParaRPr lang="es-CO"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97016521"/>
                  </a:ext>
                </a:extLst>
              </a:tr>
            </a:tbl>
          </a:graphicData>
        </a:graphic>
      </p:graphicFrame>
      <p:sp>
        <p:nvSpPr>
          <p:cNvPr id="2" name="Rectángulo 1"/>
          <p:cNvSpPr/>
          <p:nvPr/>
        </p:nvSpPr>
        <p:spPr>
          <a:xfrm>
            <a:off x="6170212" y="223568"/>
            <a:ext cx="2863886" cy="757130"/>
          </a:xfrm>
          <a:prstGeom prst="rect">
            <a:avLst/>
          </a:prstGeom>
        </p:spPr>
        <p:txBody>
          <a:bodyPr wrap="square">
            <a:spAutoFit/>
          </a:bodyPr>
          <a:lstStyle/>
          <a:p>
            <a:pPr marL="0" lvl="1" algn="ctr">
              <a:lnSpc>
                <a:spcPct val="90000"/>
              </a:lnSpc>
              <a:spcBef>
                <a:spcPct val="0"/>
              </a:spcBef>
            </a:pPr>
            <a:r>
              <a:rPr lang="es-CO" sz="1600" b="1" dirty="0" smtClean="0">
                <a:solidFill>
                  <a:schemeClr val="accent6">
                    <a:lumMod val="50000"/>
                  </a:schemeClr>
                </a:solidFill>
                <a:latin typeface="Arial" panose="020B0604020202020204" pitchFamily="34" charset="0"/>
                <a:cs typeface="Arial" panose="020B0604020202020204" pitchFamily="34" charset="0"/>
              </a:rPr>
              <a:t>Componentes Matriz de Valoración y Priorización de Procesos</a:t>
            </a:r>
            <a:endParaRPr lang="es-CO" sz="1600" b="1" dirty="0">
              <a:solidFill>
                <a:schemeClr val="accent6">
                  <a:lumMod val="50000"/>
                </a:schemeClr>
              </a:solidFill>
              <a:latin typeface="Arial" panose="020B0604020202020204" pitchFamily="34" charset="0"/>
              <a:cs typeface="Arial" panose="020B0604020202020204" pitchFamily="34" charset="0"/>
            </a:endParaRPr>
          </a:p>
        </p:txBody>
      </p:sp>
      <p:sp>
        <p:nvSpPr>
          <p:cNvPr id="7" name="Elipse 6"/>
          <p:cNvSpPr/>
          <p:nvPr/>
        </p:nvSpPr>
        <p:spPr>
          <a:xfrm>
            <a:off x="455813" y="1240095"/>
            <a:ext cx="383767" cy="373154"/>
          </a:xfrm>
          <a:prstGeom prst="ellipse">
            <a:avLst/>
          </a:prstGeom>
          <a:solidFill>
            <a:srgbClr val="009045"/>
          </a:solidFill>
          <a:ln>
            <a:solidFill>
              <a:srgbClr val="12904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600" b="1" dirty="0" smtClean="0">
                <a:latin typeface="Arial" panose="020B0604020202020204" pitchFamily="34" charset="0"/>
                <a:cs typeface="Arial" panose="020B0604020202020204" pitchFamily="34" charset="0"/>
              </a:rPr>
              <a:t>1</a:t>
            </a:r>
            <a:endParaRPr lang="es-CO" sz="1600" b="1" dirty="0">
              <a:latin typeface="Arial" panose="020B0604020202020204" pitchFamily="34" charset="0"/>
              <a:cs typeface="Arial" panose="020B0604020202020204" pitchFamily="34" charset="0"/>
            </a:endParaRPr>
          </a:p>
        </p:txBody>
      </p:sp>
      <p:sp>
        <p:nvSpPr>
          <p:cNvPr id="9" name="Elipse 8"/>
          <p:cNvSpPr/>
          <p:nvPr/>
        </p:nvSpPr>
        <p:spPr>
          <a:xfrm>
            <a:off x="720568" y="1937494"/>
            <a:ext cx="383767" cy="373154"/>
          </a:xfrm>
          <a:prstGeom prst="ellipse">
            <a:avLst/>
          </a:prstGeom>
          <a:solidFill>
            <a:srgbClr val="009045"/>
          </a:solidFill>
          <a:ln>
            <a:solidFill>
              <a:srgbClr val="12904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600" b="1" dirty="0" smtClean="0">
                <a:latin typeface="Arial" panose="020B0604020202020204" pitchFamily="34" charset="0"/>
                <a:cs typeface="Arial" panose="020B0604020202020204" pitchFamily="34" charset="0"/>
              </a:rPr>
              <a:t>2</a:t>
            </a:r>
            <a:endParaRPr lang="es-CO" sz="1600" b="1" dirty="0">
              <a:latin typeface="Arial" panose="020B0604020202020204" pitchFamily="34" charset="0"/>
              <a:cs typeface="Arial" panose="020B0604020202020204" pitchFamily="34" charset="0"/>
            </a:endParaRPr>
          </a:p>
        </p:txBody>
      </p:sp>
      <p:sp>
        <p:nvSpPr>
          <p:cNvPr id="11" name="Elipse 10"/>
          <p:cNvSpPr/>
          <p:nvPr/>
        </p:nvSpPr>
        <p:spPr>
          <a:xfrm>
            <a:off x="839580" y="2666714"/>
            <a:ext cx="383767" cy="373154"/>
          </a:xfrm>
          <a:prstGeom prst="ellipse">
            <a:avLst/>
          </a:prstGeom>
          <a:solidFill>
            <a:srgbClr val="009045"/>
          </a:solidFill>
          <a:ln>
            <a:solidFill>
              <a:srgbClr val="12904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3</a:t>
            </a:r>
          </a:p>
        </p:txBody>
      </p:sp>
      <p:sp>
        <p:nvSpPr>
          <p:cNvPr id="12" name="Elipse 11"/>
          <p:cNvSpPr/>
          <p:nvPr/>
        </p:nvSpPr>
        <p:spPr>
          <a:xfrm>
            <a:off x="720568" y="3383087"/>
            <a:ext cx="383767" cy="375395"/>
          </a:xfrm>
          <a:prstGeom prst="ellipse">
            <a:avLst/>
          </a:prstGeom>
          <a:solidFill>
            <a:srgbClr val="009045"/>
          </a:solidFill>
          <a:ln>
            <a:solidFill>
              <a:srgbClr val="12904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4</a:t>
            </a:r>
          </a:p>
        </p:txBody>
      </p:sp>
      <p:sp>
        <p:nvSpPr>
          <p:cNvPr id="13" name="Elipse 12"/>
          <p:cNvSpPr/>
          <p:nvPr/>
        </p:nvSpPr>
        <p:spPr>
          <a:xfrm>
            <a:off x="455813" y="4026803"/>
            <a:ext cx="383767" cy="373154"/>
          </a:xfrm>
          <a:prstGeom prst="ellipse">
            <a:avLst/>
          </a:prstGeom>
          <a:solidFill>
            <a:srgbClr val="009045"/>
          </a:solidFill>
          <a:ln>
            <a:solidFill>
              <a:srgbClr val="12904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4257168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432605" cy="67926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795743" y="753063"/>
            <a:ext cx="7616737" cy="3721758"/>
          </a:xfrm>
          <a:prstGeom prst="rect">
            <a:avLst/>
          </a:prstGeom>
          <a:ln>
            <a:solidFill>
              <a:schemeClr val="bg2">
                <a:lumMod val="90000"/>
              </a:schemeClr>
            </a:solidFill>
          </a:ln>
        </p:spPr>
      </p:pic>
    </p:spTree>
    <p:extLst>
      <p:ext uri="{BB962C8B-B14F-4D97-AF65-F5344CB8AC3E}">
        <p14:creationId xmlns:p14="http://schemas.microsoft.com/office/powerpoint/2010/main" val="1253864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432605" cy="66675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790572" y="746126"/>
            <a:ext cx="7659123" cy="3692524"/>
          </a:xfrm>
          <a:prstGeom prst="rect">
            <a:avLst/>
          </a:prstGeom>
          <a:ln>
            <a:solidFill>
              <a:schemeClr val="bg2">
                <a:lumMod val="90000"/>
              </a:schemeClr>
            </a:solidFill>
          </a:ln>
        </p:spPr>
      </p:pic>
    </p:spTree>
    <p:extLst>
      <p:ext uri="{BB962C8B-B14F-4D97-AF65-F5344CB8AC3E}">
        <p14:creationId xmlns:p14="http://schemas.microsoft.com/office/powerpoint/2010/main" val="1464231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000875" cy="6096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nvPr>
        </p:nvGraphicFramePr>
        <p:xfrm>
          <a:off x="733422" y="746126"/>
          <a:ext cx="7667624" cy="3692524"/>
        </p:xfrm>
        <a:graphic>
          <a:graphicData uri="http://schemas.openxmlformats.org/drawingml/2006/table">
            <a:tbl>
              <a:tblPr/>
              <a:tblGrid>
                <a:gridCol w="3747332">
                  <a:extLst>
                    <a:ext uri="{9D8B030D-6E8A-4147-A177-3AD203B41FA5}">
                      <a16:colId xmlns:a16="http://schemas.microsoft.com/office/drawing/2014/main" val="1600921177"/>
                    </a:ext>
                  </a:extLst>
                </a:gridCol>
                <a:gridCol w="326691">
                  <a:extLst>
                    <a:ext uri="{9D8B030D-6E8A-4147-A177-3AD203B41FA5}">
                      <a16:colId xmlns:a16="http://schemas.microsoft.com/office/drawing/2014/main" val="657655191"/>
                    </a:ext>
                  </a:extLst>
                </a:gridCol>
                <a:gridCol w="326691">
                  <a:extLst>
                    <a:ext uri="{9D8B030D-6E8A-4147-A177-3AD203B41FA5}">
                      <a16:colId xmlns:a16="http://schemas.microsoft.com/office/drawing/2014/main" val="4289547763"/>
                    </a:ext>
                  </a:extLst>
                </a:gridCol>
                <a:gridCol w="326691">
                  <a:extLst>
                    <a:ext uri="{9D8B030D-6E8A-4147-A177-3AD203B41FA5}">
                      <a16:colId xmlns:a16="http://schemas.microsoft.com/office/drawing/2014/main" val="520867882"/>
                    </a:ext>
                  </a:extLst>
                </a:gridCol>
                <a:gridCol w="326691">
                  <a:extLst>
                    <a:ext uri="{9D8B030D-6E8A-4147-A177-3AD203B41FA5}">
                      <a16:colId xmlns:a16="http://schemas.microsoft.com/office/drawing/2014/main" val="231358112"/>
                    </a:ext>
                  </a:extLst>
                </a:gridCol>
                <a:gridCol w="326691">
                  <a:extLst>
                    <a:ext uri="{9D8B030D-6E8A-4147-A177-3AD203B41FA5}">
                      <a16:colId xmlns:a16="http://schemas.microsoft.com/office/drawing/2014/main" val="2332935205"/>
                    </a:ext>
                  </a:extLst>
                </a:gridCol>
                <a:gridCol w="326691">
                  <a:extLst>
                    <a:ext uri="{9D8B030D-6E8A-4147-A177-3AD203B41FA5}">
                      <a16:colId xmlns:a16="http://schemas.microsoft.com/office/drawing/2014/main" val="2602168028"/>
                    </a:ext>
                  </a:extLst>
                </a:gridCol>
                <a:gridCol w="326691">
                  <a:extLst>
                    <a:ext uri="{9D8B030D-6E8A-4147-A177-3AD203B41FA5}">
                      <a16:colId xmlns:a16="http://schemas.microsoft.com/office/drawing/2014/main" val="3606075203"/>
                    </a:ext>
                  </a:extLst>
                </a:gridCol>
                <a:gridCol w="326691">
                  <a:extLst>
                    <a:ext uri="{9D8B030D-6E8A-4147-A177-3AD203B41FA5}">
                      <a16:colId xmlns:a16="http://schemas.microsoft.com/office/drawing/2014/main" val="3036248333"/>
                    </a:ext>
                  </a:extLst>
                </a:gridCol>
                <a:gridCol w="326691">
                  <a:extLst>
                    <a:ext uri="{9D8B030D-6E8A-4147-A177-3AD203B41FA5}">
                      <a16:colId xmlns:a16="http://schemas.microsoft.com/office/drawing/2014/main" val="2208779455"/>
                    </a:ext>
                  </a:extLst>
                </a:gridCol>
                <a:gridCol w="326691">
                  <a:extLst>
                    <a:ext uri="{9D8B030D-6E8A-4147-A177-3AD203B41FA5}">
                      <a16:colId xmlns:a16="http://schemas.microsoft.com/office/drawing/2014/main" val="285862491"/>
                    </a:ext>
                  </a:extLst>
                </a:gridCol>
                <a:gridCol w="326691">
                  <a:extLst>
                    <a:ext uri="{9D8B030D-6E8A-4147-A177-3AD203B41FA5}">
                      <a16:colId xmlns:a16="http://schemas.microsoft.com/office/drawing/2014/main" val="4242956322"/>
                    </a:ext>
                  </a:extLst>
                </a:gridCol>
                <a:gridCol w="326691">
                  <a:extLst>
                    <a:ext uri="{9D8B030D-6E8A-4147-A177-3AD203B41FA5}">
                      <a16:colId xmlns:a16="http://schemas.microsoft.com/office/drawing/2014/main" val="2583773972"/>
                    </a:ext>
                  </a:extLst>
                </a:gridCol>
              </a:tblGrid>
              <a:tr h="511575">
                <a:tc>
                  <a:txBody>
                    <a:bodyPr/>
                    <a:lstStyle/>
                    <a:p>
                      <a:pPr algn="ctr" fontAlgn="ctr"/>
                      <a:r>
                        <a:rPr lang="es-CO" sz="700" b="1" i="0" u="none" strike="noStrike">
                          <a:solidFill>
                            <a:srgbClr val="000000"/>
                          </a:solidFill>
                          <a:effectLst/>
                          <a:latin typeface="Arial" panose="020B0604020202020204" pitchFamily="34" charset="0"/>
                        </a:rPr>
                        <a:t>SEGUIMIENTO CUMPLIMIENTOS DE LEY</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Enero</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Febrero</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Marzo</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abril</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mayo</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junio</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julio</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Agosto</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Septiembre</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Octubre</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Noviembre</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Diciembre</a:t>
                      </a:r>
                    </a:p>
                  </a:txBody>
                  <a:tcPr marL="5795" marR="5795" marT="579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35782287"/>
                  </a:ext>
                </a:extLst>
              </a:tr>
              <a:tr h="413195">
                <a:tc>
                  <a:txBody>
                    <a:bodyPr/>
                    <a:lstStyle/>
                    <a:p>
                      <a:pPr algn="just" fontAlgn="ctr"/>
                      <a:r>
                        <a:rPr lang="es-MX" sz="700" b="0" i="0" u="none" strike="noStrike">
                          <a:solidFill>
                            <a:srgbClr val="000000"/>
                          </a:solidFill>
                          <a:effectLst/>
                          <a:latin typeface="Arial" panose="020B0604020202020204" pitchFamily="34" charset="0"/>
                        </a:rPr>
                        <a:t>Evaluación a la gestión de las dependencias (evaluación del desempeño)- Artículo 39 de la ley 909 de 2004</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150522"/>
                  </a:ext>
                </a:extLst>
              </a:tr>
              <a:tr h="413195">
                <a:tc>
                  <a:txBody>
                    <a:bodyPr/>
                    <a:lstStyle/>
                    <a:p>
                      <a:pPr algn="just" fontAlgn="ctr"/>
                      <a:r>
                        <a:rPr lang="es-CO" sz="700" b="0" i="0" u="none" strike="noStrike">
                          <a:solidFill>
                            <a:srgbClr val="000000"/>
                          </a:solidFill>
                          <a:effectLst/>
                          <a:latin typeface="Arial" panose="020B0604020202020204" pitchFamily="34" charset="0"/>
                        </a:rPr>
                        <a:t>Seguimieno semestral Chip.Decreto 1068/2015. Articulo 2,6,4,4.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Arial" panose="020B060402020202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634615"/>
                  </a:ext>
                </a:extLst>
              </a:tr>
              <a:tr h="609956">
                <a:tc>
                  <a:txBody>
                    <a:bodyPr/>
                    <a:lstStyle/>
                    <a:p>
                      <a:pPr algn="just" fontAlgn="ctr"/>
                      <a:r>
                        <a:rPr lang="es-MX" sz="700" b="0" i="0" u="none" strike="noStrike" dirty="0">
                          <a:solidFill>
                            <a:srgbClr val="000000"/>
                          </a:solidFill>
                          <a:effectLst/>
                          <a:latin typeface="Arial" panose="020B0604020202020204" pitchFamily="34" charset="0"/>
                        </a:rPr>
                        <a:t>Informe del Estado del  Sistema de Control Interno </a:t>
                      </a:r>
                      <a:br>
                        <a:rPr lang="es-MX" sz="700" b="0" i="0" u="none" strike="noStrike" dirty="0">
                          <a:solidFill>
                            <a:srgbClr val="000000"/>
                          </a:solidFill>
                          <a:effectLst/>
                          <a:latin typeface="Arial" panose="020B0604020202020204" pitchFamily="34" charset="0"/>
                        </a:rPr>
                      </a:br>
                      <a:r>
                        <a:rPr lang="es-MX" sz="700" b="0" i="0" u="none" strike="noStrike" dirty="0">
                          <a:solidFill>
                            <a:srgbClr val="000000"/>
                          </a:solidFill>
                          <a:effectLst/>
                          <a:latin typeface="Arial" panose="020B0604020202020204" pitchFamily="34" charset="0"/>
                        </a:rPr>
                        <a:t>Decreto 1499 de 2017 “Por medio del cual se modifica el Decreto 1083 de 2015, Decreto Único Reglamentario del Sector Función Pública, en lo relacionado con el Sistema de Gestión establecido en el artículo 133 de la Ley 1753 de 2015. articulo 156 del Decreto 2106 de 2019</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796996"/>
                  </a:ext>
                </a:extLst>
              </a:tr>
              <a:tr h="400078">
                <a:tc>
                  <a:txBody>
                    <a:bodyPr/>
                    <a:lstStyle/>
                    <a:p>
                      <a:pPr algn="just" fontAlgn="ctr"/>
                      <a:r>
                        <a:rPr lang="es-MX" sz="700" b="0" i="0" u="none" strike="noStrike" dirty="0">
                          <a:solidFill>
                            <a:srgbClr val="000000"/>
                          </a:solidFill>
                          <a:effectLst/>
                          <a:latin typeface="Arial" panose="020B0604020202020204" pitchFamily="34" charset="0"/>
                        </a:rPr>
                        <a:t>Rendición electrónica de la cuenta, (SIRECI). Resolución Reglamentaria 0042 del 25/08/2020 Por la cual se reglamenta la rendición electrónica de la cuenta, los informes y otra información en el SIRECI</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23</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21</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414115"/>
                  </a:ext>
                </a:extLst>
              </a:tr>
              <a:tr h="386960">
                <a:tc>
                  <a:txBody>
                    <a:bodyPr/>
                    <a:lstStyle/>
                    <a:p>
                      <a:pPr algn="just" fontAlgn="ctr"/>
                      <a:r>
                        <a:rPr lang="es-MX" sz="700" b="0" i="0" u="none" strike="noStrike">
                          <a:solidFill>
                            <a:srgbClr val="000000"/>
                          </a:solidFill>
                          <a:effectLst/>
                          <a:latin typeface="Arial" panose="020B0604020202020204" pitchFamily="34" charset="0"/>
                        </a:rPr>
                        <a:t>Seguimiento a los planes de mejoramiento Institucional - Contraloría General de Antioquia</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10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s-CO" sz="700" b="0" i="0" u="none" strike="noStrike">
                          <a:solidFill>
                            <a:srgbClr val="000000"/>
                          </a:solidFill>
                          <a:effectLst/>
                          <a:latin typeface="Arial" panose="020B060402020202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0" i="0" u="none" strike="noStrike">
                          <a:solidFill>
                            <a:srgbClr val="000000"/>
                          </a:solidFill>
                          <a:effectLst/>
                          <a:latin typeface="Arial" panose="020B060402020202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700" b="1" i="0" u="none" strike="noStrike">
                          <a:solidFill>
                            <a:srgbClr val="000000"/>
                          </a:solidFill>
                          <a:effectLst/>
                          <a:latin typeface="Arial" panose="020B060402020202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10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318424"/>
                  </a:ext>
                </a:extLst>
              </a:tr>
              <a:tr h="354168">
                <a:tc>
                  <a:txBody>
                    <a:bodyPr/>
                    <a:lstStyle/>
                    <a:p>
                      <a:pPr algn="just" fontAlgn="ctr"/>
                      <a:r>
                        <a:rPr lang="es-MX" sz="700" b="0" i="0" u="none" strike="noStrike">
                          <a:solidFill>
                            <a:srgbClr val="000000"/>
                          </a:solidFill>
                          <a:effectLst/>
                          <a:latin typeface="Arial" panose="020B0604020202020204" pitchFamily="34" charset="0"/>
                        </a:rPr>
                        <a:t>Informe de Austeridad en el Gasto (decreto 1737/98, 1738/98, 984/2012, Decreto 1068 de 2015,)</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s-CO" sz="700" b="0" i="0" u="none" strike="noStrike">
                          <a:solidFill>
                            <a:srgbClr val="000000"/>
                          </a:solidFill>
                          <a:effectLst/>
                          <a:latin typeface="Arial" panose="020B060402020202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000000"/>
                          </a:solidFill>
                          <a:effectLst/>
                          <a:latin typeface="Arial" panose="020B060402020202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s-CO" sz="700" b="1" i="0" u="none" strike="noStrike">
                          <a:solidFill>
                            <a:srgbClr val="000000"/>
                          </a:solidFill>
                          <a:effectLst/>
                          <a:latin typeface="Arial" panose="020B060402020202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694307"/>
                  </a:ext>
                </a:extLst>
              </a:tr>
              <a:tr h="603397">
                <a:tc>
                  <a:txBody>
                    <a:bodyPr/>
                    <a:lstStyle/>
                    <a:p>
                      <a:pPr algn="just" fontAlgn="ctr"/>
                      <a:r>
                        <a:rPr lang="es-MX" sz="700" b="0" i="0" u="none" strike="noStrike">
                          <a:solidFill>
                            <a:srgbClr val="000000"/>
                          </a:solidFill>
                          <a:effectLst/>
                          <a:latin typeface="Arial" panose="020B0604020202020204" pitchFamily="34" charset="0"/>
                        </a:rPr>
                        <a:t>Informe a la Administración de la Entidad sobre la Gestión de Peticiones, Quejas, Reclamos, Sugerencias, Denuncias y Felicitaciones (PQRSDF).</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Ley 1474 de julio 12 de 2011  Circular Externa No.001 de 2011 Consejo Asesor del Gobierno Nacional en materia de Control Interno.  Ley 1437 de 2011  modificada por la ley 1755 de 2015</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31</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31</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dirty="0">
                          <a:solidFill>
                            <a:srgbClr val="000000"/>
                          </a:solidFill>
                          <a:effectLst/>
                          <a:latin typeface="Arial" panose="020B0604020202020204" pitchFamily="34" charset="0"/>
                        </a:rPr>
                        <a:t> </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89381"/>
                  </a:ext>
                </a:extLst>
              </a:tr>
            </a:tbl>
          </a:graphicData>
        </a:graphic>
      </p:graphicFrame>
    </p:spTree>
    <p:extLst>
      <p:ext uri="{BB962C8B-B14F-4D97-AF65-F5344CB8AC3E}">
        <p14:creationId xmlns:p14="http://schemas.microsoft.com/office/powerpoint/2010/main" val="962719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877050" cy="6953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a 1"/>
          <p:cNvGraphicFramePr>
            <a:graphicFrameLocks noGrp="1"/>
          </p:cNvGraphicFramePr>
          <p:nvPr>
            <p:extLst/>
          </p:nvPr>
        </p:nvGraphicFramePr>
        <p:xfrm>
          <a:off x="923922" y="822326"/>
          <a:ext cx="7419973" cy="3597276"/>
        </p:xfrm>
        <a:graphic>
          <a:graphicData uri="http://schemas.openxmlformats.org/drawingml/2006/table">
            <a:tbl>
              <a:tblPr/>
              <a:tblGrid>
                <a:gridCol w="3626305">
                  <a:extLst>
                    <a:ext uri="{9D8B030D-6E8A-4147-A177-3AD203B41FA5}">
                      <a16:colId xmlns:a16="http://schemas.microsoft.com/office/drawing/2014/main" val="3740601655"/>
                    </a:ext>
                  </a:extLst>
                </a:gridCol>
                <a:gridCol w="316139">
                  <a:extLst>
                    <a:ext uri="{9D8B030D-6E8A-4147-A177-3AD203B41FA5}">
                      <a16:colId xmlns:a16="http://schemas.microsoft.com/office/drawing/2014/main" val="414392734"/>
                    </a:ext>
                  </a:extLst>
                </a:gridCol>
                <a:gridCol w="316139">
                  <a:extLst>
                    <a:ext uri="{9D8B030D-6E8A-4147-A177-3AD203B41FA5}">
                      <a16:colId xmlns:a16="http://schemas.microsoft.com/office/drawing/2014/main" val="2353571467"/>
                    </a:ext>
                  </a:extLst>
                </a:gridCol>
                <a:gridCol w="316139">
                  <a:extLst>
                    <a:ext uri="{9D8B030D-6E8A-4147-A177-3AD203B41FA5}">
                      <a16:colId xmlns:a16="http://schemas.microsoft.com/office/drawing/2014/main" val="697010810"/>
                    </a:ext>
                  </a:extLst>
                </a:gridCol>
                <a:gridCol w="316139">
                  <a:extLst>
                    <a:ext uri="{9D8B030D-6E8A-4147-A177-3AD203B41FA5}">
                      <a16:colId xmlns:a16="http://schemas.microsoft.com/office/drawing/2014/main" val="3972002852"/>
                    </a:ext>
                  </a:extLst>
                </a:gridCol>
                <a:gridCol w="316139">
                  <a:extLst>
                    <a:ext uri="{9D8B030D-6E8A-4147-A177-3AD203B41FA5}">
                      <a16:colId xmlns:a16="http://schemas.microsoft.com/office/drawing/2014/main" val="2291338096"/>
                    </a:ext>
                  </a:extLst>
                </a:gridCol>
                <a:gridCol w="316139">
                  <a:extLst>
                    <a:ext uri="{9D8B030D-6E8A-4147-A177-3AD203B41FA5}">
                      <a16:colId xmlns:a16="http://schemas.microsoft.com/office/drawing/2014/main" val="3319550485"/>
                    </a:ext>
                  </a:extLst>
                </a:gridCol>
                <a:gridCol w="316139">
                  <a:extLst>
                    <a:ext uri="{9D8B030D-6E8A-4147-A177-3AD203B41FA5}">
                      <a16:colId xmlns:a16="http://schemas.microsoft.com/office/drawing/2014/main" val="437306343"/>
                    </a:ext>
                  </a:extLst>
                </a:gridCol>
                <a:gridCol w="316139">
                  <a:extLst>
                    <a:ext uri="{9D8B030D-6E8A-4147-A177-3AD203B41FA5}">
                      <a16:colId xmlns:a16="http://schemas.microsoft.com/office/drawing/2014/main" val="332502540"/>
                    </a:ext>
                  </a:extLst>
                </a:gridCol>
                <a:gridCol w="316139">
                  <a:extLst>
                    <a:ext uri="{9D8B030D-6E8A-4147-A177-3AD203B41FA5}">
                      <a16:colId xmlns:a16="http://schemas.microsoft.com/office/drawing/2014/main" val="1483075051"/>
                    </a:ext>
                  </a:extLst>
                </a:gridCol>
                <a:gridCol w="316139">
                  <a:extLst>
                    <a:ext uri="{9D8B030D-6E8A-4147-A177-3AD203B41FA5}">
                      <a16:colId xmlns:a16="http://schemas.microsoft.com/office/drawing/2014/main" val="477077231"/>
                    </a:ext>
                  </a:extLst>
                </a:gridCol>
                <a:gridCol w="316139">
                  <a:extLst>
                    <a:ext uri="{9D8B030D-6E8A-4147-A177-3AD203B41FA5}">
                      <a16:colId xmlns:a16="http://schemas.microsoft.com/office/drawing/2014/main" val="682868741"/>
                    </a:ext>
                  </a:extLst>
                </a:gridCol>
                <a:gridCol w="316139">
                  <a:extLst>
                    <a:ext uri="{9D8B030D-6E8A-4147-A177-3AD203B41FA5}">
                      <a16:colId xmlns:a16="http://schemas.microsoft.com/office/drawing/2014/main" val="3608720324"/>
                    </a:ext>
                  </a:extLst>
                </a:gridCol>
              </a:tblGrid>
              <a:tr h="537524">
                <a:tc>
                  <a:txBody>
                    <a:bodyPr/>
                    <a:lstStyle/>
                    <a:p>
                      <a:pPr algn="ctr" fontAlgn="ctr"/>
                      <a:r>
                        <a:rPr lang="es-CO" sz="700" b="1" i="0" u="none" strike="noStrike" dirty="0">
                          <a:solidFill>
                            <a:srgbClr val="000000"/>
                          </a:solidFill>
                          <a:effectLst/>
                          <a:latin typeface="Arial" panose="020B0604020202020204" pitchFamily="34" charset="0"/>
                        </a:rPr>
                        <a:t>SEGUIMIENTO CUMPLIMIENTOS DE LEY</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Enero</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Febrero</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Marzo</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abril</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mayo</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junio</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julio</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Agosto</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Septiembre</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Octubre</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Noviembre</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Diciembre</a:t>
                      </a:r>
                    </a:p>
                  </a:txBody>
                  <a:tcPr marL="6250" marR="6250" marT="62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56214718"/>
                  </a:ext>
                </a:extLst>
              </a:tr>
              <a:tr h="385915">
                <a:tc>
                  <a:txBody>
                    <a:bodyPr/>
                    <a:lstStyle/>
                    <a:p>
                      <a:pPr algn="just" fontAlgn="ctr"/>
                      <a:r>
                        <a:rPr lang="es-MX" sz="700" b="0" i="0" u="none" strike="noStrike">
                          <a:solidFill>
                            <a:srgbClr val="000000"/>
                          </a:solidFill>
                          <a:effectLst/>
                          <a:latin typeface="Arial" panose="020B0604020202020204" pitchFamily="34" charset="0"/>
                        </a:rPr>
                        <a:t>Programa de Transparencia y Ética Pública (PTEP), ( Plan Anticorrupción y de Atención al Ciudadano). Ley 1474 de 2011. Articulo 73 y Decreto 2641/2012</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636190"/>
                  </a:ext>
                </a:extLst>
              </a:tr>
              <a:tr h="385915">
                <a:tc>
                  <a:txBody>
                    <a:bodyPr/>
                    <a:lstStyle/>
                    <a:p>
                      <a:pPr algn="just" fontAlgn="ctr"/>
                      <a:r>
                        <a:rPr lang="es-MX" sz="700" b="0" i="0" u="none" strike="noStrike">
                          <a:solidFill>
                            <a:srgbClr val="000000"/>
                          </a:solidFill>
                          <a:effectLst/>
                          <a:latin typeface="Arial" panose="020B0604020202020204" pitchFamily="34" charset="0"/>
                        </a:rPr>
                        <a:t>Seguimiento al mapa de riesgos de corrupción. Ley 1474/2011 (art 9) y  Decreto 1081/2015 - Título 4</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995667"/>
                  </a:ext>
                </a:extLst>
              </a:tr>
              <a:tr h="385915">
                <a:tc>
                  <a:txBody>
                    <a:bodyPr/>
                    <a:lstStyle/>
                    <a:p>
                      <a:pPr algn="just" fontAlgn="ctr"/>
                      <a:r>
                        <a:rPr lang="es-MX" sz="700" b="0" i="0" u="none" strike="noStrike">
                          <a:solidFill>
                            <a:srgbClr val="000000"/>
                          </a:solidFill>
                          <a:effectLst/>
                          <a:latin typeface="Arial" panose="020B0604020202020204" pitchFamily="34" charset="0"/>
                        </a:rPr>
                        <a:t>Verificar Comité de Conciliación estudios para acción de repetición Art. 26, Decreto 1716 de 2009</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887532"/>
                  </a:ext>
                </a:extLst>
              </a:tr>
              <a:tr h="496175">
                <a:tc>
                  <a:txBody>
                    <a:bodyPr/>
                    <a:lstStyle/>
                    <a:p>
                      <a:pPr algn="l" fontAlgn="ctr"/>
                      <a:r>
                        <a:rPr lang="es-MX" sz="700" b="0" i="0" u="none" strike="noStrike" dirty="0">
                          <a:solidFill>
                            <a:srgbClr val="000000"/>
                          </a:solidFill>
                          <a:effectLst/>
                          <a:latin typeface="Arial" panose="020B0604020202020204" pitchFamily="34" charset="0"/>
                        </a:rPr>
                        <a:t>Evaluación anual-Sistema de Control Interno Contable de la Entidad. </a:t>
                      </a:r>
                      <a:br>
                        <a:rPr lang="es-MX" sz="700" b="0" i="0" u="none" strike="noStrike" dirty="0">
                          <a:solidFill>
                            <a:srgbClr val="000000"/>
                          </a:solidFill>
                          <a:effectLst/>
                          <a:latin typeface="Arial" panose="020B0604020202020204" pitchFamily="34" charset="0"/>
                        </a:rPr>
                      </a:br>
                      <a:r>
                        <a:rPr lang="es-MX" sz="700" b="0" i="0" u="none" strike="noStrike" dirty="0">
                          <a:solidFill>
                            <a:srgbClr val="000000"/>
                          </a:solidFill>
                          <a:effectLst/>
                          <a:latin typeface="Arial" panose="020B0604020202020204" pitchFamily="34" charset="0"/>
                        </a:rPr>
                        <a:t>Resolución 706 16/12/2016</a:t>
                      </a:r>
                      <a:br>
                        <a:rPr lang="es-MX" sz="700" b="0" i="0" u="none" strike="noStrike" dirty="0">
                          <a:solidFill>
                            <a:srgbClr val="000000"/>
                          </a:solidFill>
                          <a:effectLst/>
                          <a:latin typeface="Arial" panose="020B0604020202020204" pitchFamily="34" charset="0"/>
                        </a:rPr>
                      </a:br>
                      <a:r>
                        <a:rPr lang="es-MX" sz="700" b="0" i="0" u="none" strike="noStrike" dirty="0">
                          <a:solidFill>
                            <a:srgbClr val="000000"/>
                          </a:solidFill>
                          <a:effectLst/>
                          <a:latin typeface="Arial" panose="020B0604020202020204" pitchFamily="34" charset="0"/>
                        </a:rPr>
                        <a:t>Res 357 23/07/2008</a:t>
                      </a:r>
                      <a:br>
                        <a:rPr lang="es-MX" sz="700" b="0" i="0" u="none" strike="noStrike" dirty="0">
                          <a:solidFill>
                            <a:srgbClr val="000000"/>
                          </a:solidFill>
                          <a:effectLst/>
                          <a:latin typeface="Arial" panose="020B0604020202020204" pitchFamily="34" charset="0"/>
                        </a:rPr>
                      </a:br>
                      <a:r>
                        <a:rPr lang="es-MX" sz="700" b="0" i="0" u="none" strike="noStrike" dirty="0">
                          <a:solidFill>
                            <a:srgbClr val="000000"/>
                          </a:solidFill>
                          <a:effectLst/>
                          <a:latin typeface="Arial" panose="020B0604020202020204" pitchFamily="34" charset="0"/>
                        </a:rPr>
                        <a:t>Res 193 05/05/2016</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28</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215896"/>
                  </a:ext>
                </a:extLst>
              </a:tr>
              <a:tr h="558198">
                <a:tc>
                  <a:txBody>
                    <a:bodyPr/>
                    <a:lstStyle/>
                    <a:p>
                      <a:pPr algn="l" fontAlgn="ctr"/>
                      <a:r>
                        <a:rPr lang="es-MX" sz="700" b="0" i="0" u="none" strike="noStrike" dirty="0">
                          <a:solidFill>
                            <a:srgbClr val="000000"/>
                          </a:solidFill>
                          <a:effectLst/>
                          <a:latin typeface="Arial" panose="020B0604020202020204" pitchFamily="34" charset="0"/>
                        </a:rPr>
                        <a:t>Informe de Licenciamiento de Software y Derechos de Autor.</a:t>
                      </a:r>
                      <a:br>
                        <a:rPr lang="es-MX" sz="700" b="0" i="0" u="none" strike="noStrike" dirty="0">
                          <a:solidFill>
                            <a:srgbClr val="000000"/>
                          </a:solidFill>
                          <a:effectLst/>
                          <a:latin typeface="Arial" panose="020B0604020202020204" pitchFamily="34" charset="0"/>
                        </a:rPr>
                      </a:br>
                      <a:r>
                        <a:rPr lang="es-MX" sz="700" b="0" i="0" u="none" strike="noStrike" dirty="0">
                          <a:solidFill>
                            <a:srgbClr val="000000"/>
                          </a:solidFill>
                          <a:effectLst/>
                          <a:latin typeface="Arial" panose="020B0604020202020204" pitchFamily="34" charset="0"/>
                        </a:rPr>
                        <a:t>Directiva Presidencial:</a:t>
                      </a:r>
                      <a:br>
                        <a:rPr lang="es-MX" sz="700" b="0" i="0" u="none" strike="noStrike" dirty="0">
                          <a:solidFill>
                            <a:srgbClr val="000000"/>
                          </a:solidFill>
                          <a:effectLst/>
                          <a:latin typeface="Arial" panose="020B0604020202020204" pitchFamily="34" charset="0"/>
                        </a:rPr>
                      </a:br>
                      <a:r>
                        <a:rPr lang="es-MX" sz="700" b="0" i="0" u="none" strike="noStrike" dirty="0">
                          <a:solidFill>
                            <a:srgbClr val="000000"/>
                          </a:solidFill>
                          <a:effectLst/>
                          <a:latin typeface="Arial" panose="020B0604020202020204" pitchFamily="34" charset="0"/>
                        </a:rPr>
                        <a:t>001/99 -  002/2002 y 004 de 2006</a:t>
                      </a:r>
                      <a:br>
                        <a:rPr lang="es-MX" sz="700" b="0" i="0" u="none" strike="noStrike" dirty="0">
                          <a:solidFill>
                            <a:srgbClr val="000000"/>
                          </a:solidFill>
                          <a:effectLst/>
                          <a:latin typeface="Arial" panose="020B0604020202020204" pitchFamily="34" charset="0"/>
                        </a:rPr>
                      </a:br>
                      <a:r>
                        <a:rPr lang="es-MX" sz="700" b="0" i="0" u="none" strike="noStrike" dirty="0">
                          <a:solidFill>
                            <a:srgbClr val="000000"/>
                          </a:solidFill>
                          <a:effectLst/>
                          <a:latin typeface="Arial" panose="020B0604020202020204" pitchFamily="34" charset="0"/>
                        </a:rPr>
                        <a:t>Circular 17 de 2011</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18</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104729"/>
                  </a:ext>
                </a:extLst>
              </a:tr>
              <a:tr h="847634">
                <a:tc>
                  <a:txBody>
                    <a:bodyPr/>
                    <a:lstStyle/>
                    <a:p>
                      <a:pPr algn="l" fontAlgn="ctr"/>
                      <a:r>
                        <a:rPr lang="es-MX" sz="700" b="0" i="0" u="none" strike="noStrike">
                          <a:solidFill>
                            <a:srgbClr val="000000"/>
                          </a:solidFill>
                          <a:effectLst/>
                          <a:latin typeface="Arial" panose="020B0604020202020204" pitchFamily="34" charset="0"/>
                        </a:rPr>
                        <a:t>Seguimiento a la inscripción de trámites - SUIT.</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Ley 962 de 2005</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Ley 1712 del 2014</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Decreto ley 019 de 2012</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Decreto 2106 de 2019</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Circular conjunta Nº 004 de 2009                                                 </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Resolución 455 de 2021.</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dirty="0">
                          <a:solidFill>
                            <a:srgbClr val="000000"/>
                          </a:solidFill>
                          <a:effectLst/>
                          <a:latin typeface="Arial" panose="020B0604020202020204" pitchFamily="34" charset="0"/>
                        </a:rPr>
                        <a:t> </a:t>
                      </a:r>
                    </a:p>
                  </a:txBody>
                  <a:tcPr marL="6250" marR="6250" marT="6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005525"/>
                  </a:ext>
                </a:extLst>
              </a:tr>
            </a:tbl>
          </a:graphicData>
        </a:graphic>
      </p:graphicFrame>
    </p:spTree>
    <p:extLst>
      <p:ext uri="{BB962C8B-B14F-4D97-AF65-F5344CB8AC3E}">
        <p14:creationId xmlns:p14="http://schemas.microsoft.com/office/powerpoint/2010/main" val="365702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381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50330" y="121234"/>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2</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graphicFrame>
        <p:nvGraphicFramePr>
          <p:cNvPr id="3" name="Tabla 2"/>
          <p:cNvGraphicFramePr>
            <a:graphicFrameLocks noGrp="1"/>
          </p:cNvGraphicFramePr>
          <p:nvPr>
            <p:extLst>
              <p:ext uri="{D42A27DB-BD31-4B8C-83A1-F6EECF244321}">
                <p14:modId xmlns:p14="http://schemas.microsoft.com/office/powerpoint/2010/main" val="2417911632"/>
              </p:ext>
            </p:extLst>
          </p:nvPr>
        </p:nvGraphicFramePr>
        <p:xfrm>
          <a:off x="441851" y="917944"/>
          <a:ext cx="8292574" cy="3549281"/>
        </p:xfrm>
        <a:graphic>
          <a:graphicData uri="http://schemas.openxmlformats.org/drawingml/2006/table">
            <a:tbl>
              <a:tblPr firstRow="1" firstCol="1" bandRow="1">
                <a:tableStyleId>{93296810-A885-4BE3-A3E7-6D5BEEA58F35}</a:tableStyleId>
              </a:tblPr>
              <a:tblGrid>
                <a:gridCol w="966018">
                  <a:extLst>
                    <a:ext uri="{9D8B030D-6E8A-4147-A177-3AD203B41FA5}">
                      <a16:colId xmlns:a16="http://schemas.microsoft.com/office/drawing/2014/main" val="574177084"/>
                    </a:ext>
                  </a:extLst>
                </a:gridCol>
                <a:gridCol w="897181">
                  <a:extLst>
                    <a:ext uri="{9D8B030D-6E8A-4147-A177-3AD203B41FA5}">
                      <a16:colId xmlns:a16="http://schemas.microsoft.com/office/drawing/2014/main" val="2733631444"/>
                    </a:ext>
                  </a:extLst>
                </a:gridCol>
                <a:gridCol w="6429375">
                  <a:extLst>
                    <a:ext uri="{9D8B030D-6E8A-4147-A177-3AD203B41FA5}">
                      <a16:colId xmlns:a16="http://schemas.microsoft.com/office/drawing/2014/main" val="3518119700"/>
                    </a:ext>
                  </a:extLst>
                </a:gridCol>
              </a:tblGrid>
              <a:tr h="269444">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Componente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Calificación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Observación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1728641994"/>
                  </a:ext>
                </a:extLst>
              </a:tr>
              <a:tr h="2067342">
                <a:tc>
                  <a:txBody>
                    <a:bodyPr/>
                    <a:lstStyle/>
                    <a:p>
                      <a:pPr algn="just" fontAlgn="base">
                        <a:lnSpc>
                          <a:spcPct val="150000"/>
                        </a:lnSpc>
                        <a:spcAft>
                          <a:spcPts val="0"/>
                        </a:spcAft>
                      </a:pPr>
                      <a:r>
                        <a:rPr lang="es-CO" sz="1100" b="1" dirty="0">
                          <a:effectLst/>
                          <a:latin typeface="Arial" panose="020B0604020202020204" pitchFamily="34" charset="0"/>
                          <a:cs typeface="Arial" panose="020B0604020202020204" pitchFamily="34" charset="0"/>
                        </a:rPr>
                        <a:t>Ambiente de control </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96%</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1. Realizar capacitación sobre la labor de supervisión y de la contratación tanto para los abogados como para los no abogados, sus responsabilidades, deberes y consecuencias de la misma.</a:t>
                      </a:r>
                    </a:p>
                    <a:p>
                      <a:pPr algn="just" fontAlgn="base"/>
                      <a:endParaRPr lang="es-CO" sz="700" kern="1200" dirty="0" smtClean="0">
                        <a:solidFill>
                          <a:schemeClr val="dk1"/>
                        </a:solidFill>
                        <a:effectLst/>
                        <a:latin typeface="Arial" panose="020B0604020202020204" pitchFamily="34" charset="0"/>
                        <a:ea typeface="+mn-ea"/>
                        <a:cs typeface="Arial" panose="020B0604020202020204" pitchFamily="34" charset="0"/>
                      </a:endParaRPr>
                    </a:p>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2. Se debe fortalecer la evaluación y análisis del impacto del Plan Institucional de Capacitaciones PIC.</a:t>
                      </a:r>
                    </a:p>
                    <a:p>
                      <a:pPr algn="just" fontAlgn="base"/>
                      <a:endParaRPr lang="es-CO" sz="700" kern="1200" dirty="0" smtClean="0">
                        <a:solidFill>
                          <a:schemeClr val="dk1"/>
                        </a:solidFill>
                        <a:effectLst/>
                        <a:latin typeface="Arial" panose="020B0604020202020204" pitchFamily="34" charset="0"/>
                        <a:ea typeface="+mn-ea"/>
                        <a:cs typeface="Arial" panose="020B0604020202020204" pitchFamily="34" charset="0"/>
                      </a:endParaRPr>
                    </a:p>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3. Evidenciar el análisis frente a la evaluación de los productos y servicios en los cuales participan los contratistas de apoyo. </a:t>
                      </a:r>
                    </a:p>
                    <a:p>
                      <a:pPr algn="just" fontAlgn="base"/>
                      <a:endParaRPr lang="es-CO" sz="700" kern="1200" dirty="0" smtClean="0">
                        <a:solidFill>
                          <a:schemeClr val="dk1"/>
                        </a:solidFill>
                        <a:effectLst/>
                        <a:latin typeface="Arial" panose="020B0604020202020204" pitchFamily="34" charset="0"/>
                        <a:ea typeface="+mn-ea"/>
                        <a:cs typeface="Arial" panose="020B0604020202020204" pitchFamily="34" charset="0"/>
                      </a:endParaRPr>
                    </a:p>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Nota: de ambos temas presentar los resultados en el marco del CICCI.</a:t>
                      </a:r>
                    </a:p>
                    <a:p>
                      <a:pPr fontAlgn="base"/>
                      <a:endParaRPr lang="es-CO" sz="7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CO" sz="1100" kern="1200" dirty="0" smtClean="0">
                          <a:solidFill>
                            <a:schemeClr val="dk1"/>
                          </a:solidFill>
                          <a:effectLst/>
                          <a:latin typeface="Arial" panose="020B0604020202020204" pitchFamily="34" charset="0"/>
                          <a:ea typeface="+mn-ea"/>
                          <a:cs typeface="Arial" panose="020B0604020202020204" pitchFamily="34" charset="0"/>
                        </a:rPr>
                        <a:t>4. Realizar Socialización al interior de la Entidad de la Política de Riesgos. entendiéndose socializar como: “</a:t>
                      </a:r>
                      <a:r>
                        <a:rPr lang="es-CO" sz="1100" i="1" kern="1200" dirty="0" smtClean="0">
                          <a:solidFill>
                            <a:schemeClr val="dk1"/>
                          </a:solidFill>
                          <a:effectLst/>
                          <a:latin typeface="Arial" panose="020B0604020202020204" pitchFamily="34" charset="0"/>
                          <a:ea typeface="+mn-ea"/>
                          <a:cs typeface="Arial" panose="020B0604020202020204" pitchFamily="34" charset="0"/>
                        </a:rPr>
                        <a:t>proceso de adquisición, interiorización e integración</a:t>
                      </a:r>
                      <a:r>
                        <a:rPr lang="es-CO" sz="1100" kern="1200" dirty="0" smtClean="0">
                          <a:solidFill>
                            <a:schemeClr val="dk1"/>
                          </a:solidFill>
                          <a:effectLst/>
                          <a:latin typeface="Arial" panose="020B0604020202020204" pitchFamily="34" charset="0"/>
                          <a:ea typeface="+mn-ea"/>
                          <a:cs typeface="Arial" panose="020B0604020202020204" pitchFamily="34" charset="0"/>
                        </a:rPr>
                        <a:t>” en los servidores públicos de los conocimientos construidos previamente.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872020867"/>
                  </a:ext>
                </a:extLst>
              </a:tr>
              <a:tr h="1212495">
                <a:tc>
                  <a:txBody>
                    <a:bodyPr/>
                    <a:lstStyle/>
                    <a:p>
                      <a:pPr algn="just" fontAlgn="base">
                        <a:lnSpc>
                          <a:spcPct val="150000"/>
                        </a:lnSpc>
                        <a:spcAft>
                          <a:spcPts val="0"/>
                        </a:spcAft>
                      </a:pPr>
                      <a:r>
                        <a:rPr lang="es-CO" sz="1100" b="1" dirty="0" smtClean="0">
                          <a:effectLst/>
                          <a:latin typeface="Arial" panose="020B0604020202020204" pitchFamily="34" charset="0"/>
                          <a:cs typeface="Arial" panose="020B0604020202020204" pitchFamily="34" charset="0"/>
                        </a:rPr>
                        <a:t>Evaluación de</a:t>
                      </a:r>
                      <a:r>
                        <a:rPr lang="es-CO" sz="1100" b="1" baseline="0" dirty="0" smtClean="0">
                          <a:effectLst/>
                          <a:latin typeface="Arial" panose="020B0604020202020204" pitchFamily="34" charset="0"/>
                          <a:cs typeface="Arial" panose="020B0604020202020204" pitchFamily="34" charset="0"/>
                        </a:rPr>
                        <a:t> Riesgos</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100%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1. Socializar la política de riesgos incluyendo Riesgos fiscales. </a:t>
                      </a:r>
                    </a:p>
                    <a:p>
                      <a:pPr algn="just" fontAlgn="base"/>
                      <a:endParaRPr lang="es-CO" sz="700" kern="1200" dirty="0" smtClean="0">
                        <a:solidFill>
                          <a:schemeClr val="dk1"/>
                        </a:solidFill>
                        <a:effectLst/>
                        <a:latin typeface="Arial" panose="020B0604020202020204" pitchFamily="34" charset="0"/>
                        <a:ea typeface="+mn-ea"/>
                        <a:cs typeface="Arial" panose="020B0604020202020204" pitchFamily="34" charset="0"/>
                      </a:endParaRPr>
                    </a:p>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2. Está pendiente que el Comité de Gestión y Desempeño ahonde sobre acciones preventivas con su respectivo seguimiento que lleve a minimizar la materializan de los riesgos.</a:t>
                      </a:r>
                    </a:p>
                    <a:p>
                      <a:pPr algn="just" fontAlgn="base"/>
                      <a:endParaRPr lang="es-CO" sz="7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CO" sz="1100" kern="1200" dirty="0" smtClean="0">
                          <a:solidFill>
                            <a:schemeClr val="dk1"/>
                          </a:solidFill>
                          <a:effectLst/>
                          <a:latin typeface="Arial" panose="020B0604020202020204" pitchFamily="34" charset="0"/>
                          <a:ea typeface="+mn-ea"/>
                          <a:cs typeface="Arial" panose="020B0604020202020204" pitchFamily="34" charset="0"/>
                        </a:rPr>
                        <a:t>3.</a:t>
                      </a:r>
                      <a:r>
                        <a:rPr lang="es-CO" sz="1100" kern="1200" baseline="0" dirty="0" smtClean="0">
                          <a:solidFill>
                            <a:schemeClr val="dk1"/>
                          </a:solidFill>
                          <a:effectLst/>
                          <a:latin typeface="Arial" panose="020B0604020202020204" pitchFamily="34" charset="0"/>
                          <a:ea typeface="+mn-ea"/>
                          <a:cs typeface="Arial" panose="020B0604020202020204" pitchFamily="34" charset="0"/>
                        </a:rPr>
                        <a:t> </a:t>
                      </a:r>
                      <a:r>
                        <a:rPr lang="es-CO" sz="1100" kern="1200" dirty="0" smtClean="0">
                          <a:solidFill>
                            <a:schemeClr val="dk1"/>
                          </a:solidFill>
                          <a:effectLst/>
                          <a:latin typeface="Arial" panose="020B0604020202020204" pitchFamily="34" charset="0"/>
                          <a:ea typeface="+mn-ea"/>
                          <a:cs typeface="Arial" panose="020B0604020202020204" pitchFamily="34" charset="0"/>
                        </a:rPr>
                        <a:t>A partir de la DOFA Institucional, establecer estrategias para su cumplimiento y documentarlas como oportunidades de mejora.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1283093805"/>
                  </a:ext>
                </a:extLst>
              </a:tr>
            </a:tbl>
          </a:graphicData>
        </a:graphic>
      </p:graphicFrame>
      <p:sp>
        <p:nvSpPr>
          <p:cNvPr id="2" name="Rectángulo 1"/>
          <p:cNvSpPr/>
          <p:nvPr/>
        </p:nvSpPr>
        <p:spPr>
          <a:xfrm>
            <a:off x="5737993" y="74332"/>
            <a:ext cx="242974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 Evaluación </a:t>
            </a:r>
            <a:r>
              <a:rPr lang="es-CO" sz="1400" b="1" dirty="0">
                <a:solidFill>
                  <a:schemeClr val="accent6">
                    <a:lumMod val="50000"/>
                  </a:schemeClr>
                </a:solidFill>
                <a:latin typeface="Arial" panose="020B0604020202020204" pitchFamily="34" charset="0"/>
                <a:cs typeface="Arial" panose="020B0604020202020204" pitchFamily="34" charset="0"/>
              </a:rPr>
              <a:t>Independiente Sistema </a:t>
            </a:r>
            <a:r>
              <a:rPr lang="es-CO" sz="1400" b="1" dirty="0" smtClean="0">
                <a:solidFill>
                  <a:schemeClr val="accent6">
                    <a:lumMod val="50000"/>
                  </a:schemeClr>
                </a:solidFill>
                <a:latin typeface="Arial" panose="020B0604020202020204" pitchFamily="34" charset="0"/>
                <a:cs typeface="Arial" panose="020B0604020202020204" pitchFamily="34" charset="0"/>
              </a:rPr>
              <a:t>de </a:t>
            </a:r>
            <a:r>
              <a:rPr lang="es-CO" sz="1400" b="1" dirty="0">
                <a:solidFill>
                  <a:schemeClr val="accent6">
                    <a:lumMod val="50000"/>
                  </a:schemeClr>
                </a:solidFill>
                <a:latin typeface="Arial" panose="020B0604020202020204" pitchFamily="34" charset="0"/>
                <a:cs typeface="Arial" panose="020B0604020202020204" pitchFamily="34" charset="0"/>
              </a:rPr>
              <a:t>Control </a:t>
            </a:r>
            <a:r>
              <a:rPr lang="es-CO" sz="1400" b="1" dirty="0" smtClean="0">
                <a:solidFill>
                  <a:schemeClr val="accent6">
                    <a:lumMod val="50000"/>
                  </a:schemeClr>
                </a:solidFill>
                <a:latin typeface="Arial" panose="020B0604020202020204" pitchFamily="34" charset="0"/>
                <a:cs typeface="Arial" panose="020B0604020202020204" pitchFamily="34" charset="0"/>
              </a:rPr>
              <a:t>Interno</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5" name="Conector 4"/>
          <p:cNvSpPr/>
          <p:nvPr/>
        </p:nvSpPr>
        <p:spPr>
          <a:xfrm>
            <a:off x="8167734" y="99376"/>
            <a:ext cx="766716" cy="648987"/>
          </a:xfrm>
          <a:prstGeom prst="flowChartConnector">
            <a:avLst/>
          </a:prstGeom>
          <a:solidFill>
            <a:srgbClr val="94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latin typeface="Arial" panose="020B0604020202020204" pitchFamily="34" charset="0"/>
                <a:cs typeface="Arial" panose="020B0604020202020204" pitchFamily="34" charset="0"/>
              </a:rPr>
              <a:t>94%</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157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432605" cy="6953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a 1"/>
          <p:cNvGraphicFramePr>
            <a:graphicFrameLocks noGrp="1"/>
          </p:cNvGraphicFramePr>
          <p:nvPr>
            <p:extLst/>
          </p:nvPr>
        </p:nvGraphicFramePr>
        <p:xfrm>
          <a:off x="647697" y="942281"/>
          <a:ext cx="7810509" cy="3467793"/>
        </p:xfrm>
        <a:graphic>
          <a:graphicData uri="http://schemas.openxmlformats.org/drawingml/2006/table">
            <a:tbl>
              <a:tblPr/>
              <a:tblGrid>
                <a:gridCol w="3817161">
                  <a:extLst>
                    <a:ext uri="{9D8B030D-6E8A-4147-A177-3AD203B41FA5}">
                      <a16:colId xmlns:a16="http://schemas.microsoft.com/office/drawing/2014/main" val="2146197922"/>
                    </a:ext>
                  </a:extLst>
                </a:gridCol>
                <a:gridCol w="332779">
                  <a:extLst>
                    <a:ext uri="{9D8B030D-6E8A-4147-A177-3AD203B41FA5}">
                      <a16:colId xmlns:a16="http://schemas.microsoft.com/office/drawing/2014/main" val="585659005"/>
                    </a:ext>
                  </a:extLst>
                </a:gridCol>
                <a:gridCol w="332779">
                  <a:extLst>
                    <a:ext uri="{9D8B030D-6E8A-4147-A177-3AD203B41FA5}">
                      <a16:colId xmlns:a16="http://schemas.microsoft.com/office/drawing/2014/main" val="1662679531"/>
                    </a:ext>
                  </a:extLst>
                </a:gridCol>
                <a:gridCol w="332779">
                  <a:extLst>
                    <a:ext uri="{9D8B030D-6E8A-4147-A177-3AD203B41FA5}">
                      <a16:colId xmlns:a16="http://schemas.microsoft.com/office/drawing/2014/main" val="2905417199"/>
                    </a:ext>
                  </a:extLst>
                </a:gridCol>
                <a:gridCol w="332779">
                  <a:extLst>
                    <a:ext uri="{9D8B030D-6E8A-4147-A177-3AD203B41FA5}">
                      <a16:colId xmlns:a16="http://schemas.microsoft.com/office/drawing/2014/main" val="45265557"/>
                    </a:ext>
                  </a:extLst>
                </a:gridCol>
                <a:gridCol w="332779">
                  <a:extLst>
                    <a:ext uri="{9D8B030D-6E8A-4147-A177-3AD203B41FA5}">
                      <a16:colId xmlns:a16="http://schemas.microsoft.com/office/drawing/2014/main" val="1769144273"/>
                    </a:ext>
                  </a:extLst>
                </a:gridCol>
                <a:gridCol w="332779">
                  <a:extLst>
                    <a:ext uri="{9D8B030D-6E8A-4147-A177-3AD203B41FA5}">
                      <a16:colId xmlns:a16="http://schemas.microsoft.com/office/drawing/2014/main" val="4180437988"/>
                    </a:ext>
                  </a:extLst>
                </a:gridCol>
                <a:gridCol w="332779">
                  <a:extLst>
                    <a:ext uri="{9D8B030D-6E8A-4147-A177-3AD203B41FA5}">
                      <a16:colId xmlns:a16="http://schemas.microsoft.com/office/drawing/2014/main" val="3497417729"/>
                    </a:ext>
                  </a:extLst>
                </a:gridCol>
                <a:gridCol w="332779">
                  <a:extLst>
                    <a:ext uri="{9D8B030D-6E8A-4147-A177-3AD203B41FA5}">
                      <a16:colId xmlns:a16="http://schemas.microsoft.com/office/drawing/2014/main" val="1613247069"/>
                    </a:ext>
                  </a:extLst>
                </a:gridCol>
                <a:gridCol w="332779">
                  <a:extLst>
                    <a:ext uri="{9D8B030D-6E8A-4147-A177-3AD203B41FA5}">
                      <a16:colId xmlns:a16="http://schemas.microsoft.com/office/drawing/2014/main" val="1467433766"/>
                    </a:ext>
                  </a:extLst>
                </a:gridCol>
                <a:gridCol w="332779">
                  <a:extLst>
                    <a:ext uri="{9D8B030D-6E8A-4147-A177-3AD203B41FA5}">
                      <a16:colId xmlns:a16="http://schemas.microsoft.com/office/drawing/2014/main" val="456550396"/>
                    </a:ext>
                  </a:extLst>
                </a:gridCol>
                <a:gridCol w="332779">
                  <a:extLst>
                    <a:ext uri="{9D8B030D-6E8A-4147-A177-3AD203B41FA5}">
                      <a16:colId xmlns:a16="http://schemas.microsoft.com/office/drawing/2014/main" val="2219459027"/>
                    </a:ext>
                  </a:extLst>
                </a:gridCol>
                <a:gridCol w="332779">
                  <a:extLst>
                    <a:ext uri="{9D8B030D-6E8A-4147-A177-3AD203B41FA5}">
                      <a16:colId xmlns:a16="http://schemas.microsoft.com/office/drawing/2014/main" val="1736895637"/>
                    </a:ext>
                  </a:extLst>
                </a:gridCol>
              </a:tblGrid>
              <a:tr h="582948">
                <a:tc>
                  <a:txBody>
                    <a:bodyPr/>
                    <a:lstStyle/>
                    <a:p>
                      <a:pPr algn="ctr" fontAlgn="ctr"/>
                      <a:r>
                        <a:rPr lang="es-CO" sz="700" b="1" i="0" u="none" strike="noStrike">
                          <a:solidFill>
                            <a:srgbClr val="000000"/>
                          </a:solidFill>
                          <a:effectLst/>
                          <a:latin typeface="Arial" panose="020B0604020202020204" pitchFamily="34" charset="0"/>
                        </a:rPr>
                        <a:t>SEGUIMIENTO CUMPLIMIENTOS DE LEY</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Enero</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Febrero</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Marzo</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abril</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mayo</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junio</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julio</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Agosto</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Septiembre</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Octubre</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Noviembre</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0" i="0" u="none" strike="noStrike">
                          <a:solidFill>
                            <a:srgbClr val="000000"/>
                          </a:solidFill>
                          <a:effectLst/>
                          <a:latin typeface="Arial" panose="020B0604020202020204" pitchFamily="34" charset="0"/>
                        </a:rPr>
                        <a:t>Diciembre</a:t>
                      </a:r>
                    </a:p>
                  </a:txBody>
                  <a:tcPr marL="7031" marR="7031" marT="703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7363801"/>
                  </a:ext>
                </a:extLst>
              </a:tr>
              <a:tr h="328842">
                <a:tc>
                  <a:txBody>
                    <a:bodyPr/>
                    <a:lstStyle/>
                    <a:p>
                      <a:pPr algn="just" fontAlgn="ctr"/>
                      <a:r>
                        <a:rPr lang="es-CO" sz="700" b="0" i="0" u="none" strike="noStrike">
                          <a:solidFill>
                            <a:srgbClr val="000000"/>
                          </a:solidFill>
                          <a:effectLst/>
                          <a:latin typeface="Arial" panose="020B0604020202020204" pitchFamily="34" charset="0"/>
                        </a:rPr>
                        <a:t>Carrera Administrativa. Directiva 15 de la procuraduria  del 30/08/2022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207744"/>
                  </a:ext>
                </a:extLst>
              </a:tr>
              <a:tr h="485790">
                <a:tc>
                  <a:txBody>
                    <a:bodyPr/>
                    <a:lstStyle/>
                    <a:p>
                      <a:pPr algn="l" fontAlgn="ctr"/>
                      <a:r>
                        <a:rPr lang="es-MX" sz="700" b="0" i="0" u="none" strike="noStrike">
                          <a:solidFill>
                            <a:srgbClr val="000000"/>
                          </a:solidFill>
                          <a:effectLst/>
                          <a:latin typeface="Arial" panose="020B0604020202020204" pitchFamily="34" charset="0"/>
                        </a:rPr>
                        <a:t>Seguimiento al sistema de gestión del empleo público – SIGEP.</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Decreto 2842 de 2010</a:t>
                      </a:r>
                      <a:br>
                        <a:rPr lang="es-MX" sz="700" b="0" i="0" u="none" strike="noStrike">
                          <a:solidFill>
                            <a:srgbClr val="000000"/>
                          </a:solidFill>
                          <a:effectLst/>
                          <a:latin typeface="Arial" panose="020B0604020202020204" pitchFamily="34" charset="0"/>
                        </a:rPr>
                      </a:br>
                      <a:r>
                        <a:rPr lang="es-MX" sz="700" b="0" i="0" u="none" strike="noStrike">
                          <a:solidFill>
                            <a:srgbClr val="000000"/>
                          </a:solidFill>
                          <a:effectLst/>
                          <a:latin typeface="Arial" panose="020B0604020202020204" pitchFamily="34" charset="0"/>
                        </a:rPr>
                        <a:t>Decreto 1083 del 2015.( ARTÍCULO 2.2.12.2.3. N.8)</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545538"/>
                  </a:ext>
                </a:extLst>
              </a:tr>
              <a:tr h="328842">
                <a:tc>
                  <a:txBody>
                    <a:bodyPr/>
                    <a:lstStyle/>
                    <a:p>
                      <a:pPr algn="just" fontAlgn="ctr"/>
                      <a:r>
                        <a:rPr lang="es-MX" sz="700" b="0" i="0" u="none" strike="noStrike" dirty="0">
                          <a:solidFill>
                            <a:srgbClr val="000000"/>
                          </a:solidFill>
                          <a:effectLst/>
                          <a:latin typeface="Arial" panose="020B0604020202020204" pitchFamily="34" charset="0"/>
                        </a:rPr>
                        <a:t>Reporte información Ley de Cuotas. Artículo 12 de la Ley 581 de 2000, y Circular Externa No. 100-009-2022</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15</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070987"/>
                  </a:ext>
                </a:extLst>
              </a:tr>
              <a:tr h="366211">
                <a:tc>
                  <a:txBody>
                    <a:bodyPr/>
                    <a:lstStyle/>
                    <a:p>
                      <a:pPr algn="just" fontAlgn="ctr"/>
                      <a:r>
                        <a:rPr lang="es-CO" sz="700" b="1" i="0" u="none" strike="noStrike">
                          <a:solidFill>
                            <a:srgbClr val="000000"/>
                          </a:solidFill>
                          <a:effectLst/>
                          <a:latin typeface="Arial" panose="020B0604020202020204" pitchFamily="34" charset="0"/>
                        </a:rPr>
                        <a:t>FURAG II</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28</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418950"/>
                  </a:ext>
                </a:extLst>
              </a:tr>
              <a:tr h="328842">
                <a:tc>
                  <a:txBody>
                    <a:bodyPr/>
                    <a:lstStyle/>
                    <a:p>
                      <a:pPr algn="just" fontAlgn="ctr"/>
                      <a:r>
                        <a:rPr lang="es-CO" sz="700" b="0" i="0" u="none" strike="noStrike">
                          <a:solidFill>
                            <a:srgbClr val="000000"/>
                          </a:solidFill>
                          <a:effectLst/>
                          <a:latin typeface="Arial" panose="020B0604020202020204" pitchFamily="34" charset="0"/>
                        </a:rPr>
                        <a:t>Cumplimiento Ley 1712 (ITA)</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077783"/>
                  </a:ext>
                </a:extLst>
              </a:tr>
              <a:tr h="328842">
                <a:tc>
                  <a:txBody>
                    <a:bodyPr/>
                    <a:lstStyle/>
                    <a:p>
                      <a:pPr algn="just" fontAlgn="ctr"/>
                      <a:r>
                        <a:rPr lang="es-MX" sz="700" b="0" i="0" u="none" strike="noStrike">
                          <a:solidFill>
                            <a:srgbClr val="000000"/>
                          </a:solidFill>
                          <a:effectLst/>
                          <a:latin typeface="Arial" panose="020B0604020202020204" pitchFamily="34" charset="0"/>
                        </a:rPr>
                        <a:t>Seguimiento y evaluacion al cumplimiento de la Circular conjunta Nro. 100-004-2024 acoso laboral</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rgbClr val="FF0000"/>
                          </a:solidFill>
                          <a:effectLst/>
                          <a:latin typeface="Arial" panose="020B0604020202020204" pitchFamily="34" charset="0"/>
                        </a:rPr>
                        <a:t> </a:t>
                      </a:r>
                    </a:p>
                  </a:txBody>
                  <a:tcPr marL="7031" marR="7031" marT="70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30</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1"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FF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629007"/>
                  </a:ext>
                </a:extLst>
              </a:tr>
              <a:tr h="358738">
                <a:tc>
                  <a:txBody>
                    <a:bodyPr/>
                    <a:lstStyle/>
                    <a:p>
                      <a:pPr algn="l" fontAlgn="ctr"/>
                      <a:r>
                        <a:rPr lang="es-MX" sz="700" b="0" i="0" u="none" strike="noStrike">
                          <a:solidFill>
                            <a:srgbClr val="000000"/>
                          </a:solidFill>
                          <a:effectLst/>
                          <a:latin typeface="Arial" panose="020B0604020202020204" pitchFamily="34" charset="0"/>
                        </a:rPr>
                        <a:t>Revisión informes de gestión - Ley 951</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3390577944"/>
                  </a:ext>
                </a:extLst>
              </a:tr>
              <a:tr h="358738">
                <a:tc>
                  <a:txBody>
                    <a:bodyPr/>
                    <a:lstStyle/>
                    <a:p>
                      <a:pPr algn="l" fontAlgn="ctr"/>
                      <a:r>
                        <a:rPr lang="es-MX" sz="700" b="0" i="0" u="none" strike="noStrike">
                          <a:solidFill>
                            <a:srgbClr val="000000"/>
                          </a:solidFill>
                          <a:effectLst/>
                          <a:latin typeface="Arial" panose="020B0604020202020204" pitchFamily="34" charset="0"/>
                        </a:rPr>
                        <a:t>Archivo de gestion, apoyo y acompañamiento a auditorias, manejo correspondencia, revisión del correo controlinterno@indeportesantioquia.gov.co, entre otros.</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1"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700" b="0" i="0" u="none" strike="noStrike" dirty="0">
                          <a:solidFill>
                            <a:srgbClr val="000000"/>
                          </a:solidFill>
                          <a:effectLst/>
                          <a:latin typeface="Arial" panose="020B0604020202020204" pitchFamily="34" charset="0"/>
                        </a:rPr>
                        <a:t> </a:t>
                      </a:r>
                    </a:p>
                  </a:txBody>
                  <a:tcPr marL="7031" marR="7031" marT="70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3882269012"/>
                  </a:ext>
                </a:extLst>
              </a:tr>
            </a:tbl>
          </a:graphicData>
        </a:graphic>
      </p:graphicFrame>
    </p:spTree>
    <p:extLst>
      <p:ext uri="{BB962C8B-B14F-4D97-AF65-F5344CB8AC3E}">
        <p14:creationId xmlns:p14="http://schemas.microsoft.com/office/powerpoint/2010/main" val="3912541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432605" cy="6953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a 1"/>
          <p:cNvGraphicFramePr>
            <a:graphicFrameLocks noGrp="1"/>
          </p:cNvGraphicFramePr>
          <p:nvPr>
            <p:extLst/>
          </p:nvPr>
        </p:nvGraphicFramePr>
        <p:xfrm>
          <a:off x="647697" y="1500427"/>
          <a:ext cx="7886702" cy="2068034"/>
        </p:xfrm>
        <a:graphic>
          <a:graphicData uri="http://schemas.openxmlformats.org/drawingml/2006/table">
            <a:tbl>
              <a:tblPr/>
              <a:tblGrid>
                <a:gridCol w="3854402">
                  <a:extLst>
                    <a:ext uri="{9D8B030D-6E8A-4147-A177-3AD203B41FA5}">
                      <a16:colId xmlns:a16="http://schemas.microsoft.com/office/drawing/2014/main" val="587780402"/>
                    </a:ext>
                  </a:extLst>
                </a:gridCol>
                <a:gridCol w="336025">
                  <a:extLst>
                    <a:ext uri="{9D8B030D-6E8A-4147-A177-3AD203B41FA5}">
                      <a16:colId xmlns:a16="http://schemas.microsoft.com/office/drawing/2014/main" val="1988987512"/>
                    </a:ext>
                  </a:extLst>
                </a:gridCol>
                <a:gridCol w="336025">
                  <a:extLst>
                    <a:ext uri="{9D8B030D-6E8A-4147-A177-3AD203B41FA5}">
                      <a16:colId xmlns:a16="http://schemas.microsoft.com/office/drawing/2014/main" val="1955378264"/>
                    </a:ext>
                  </a:extLst>
                </a:gridCol>
                <a:gridCol w="336025">
                  <a:extLst>
                    <a:ext uri="{9D8B030D-6E8A-4147-A177-3AD203B41FA5}">
                      <a16:colId xmlns:a16="http://schemas.microsoft.com/office/drawing/2014/main" val="4258739438"/>
                    </a:ext>
                  </a:extLst>
                </a:gridCol>
                <a:gridCol w="336025">
                  <a:extLst>
                    <a:ext uri="{9D8B030D-6E8A-4147-A177-3AD203B41FA5}">
                      <a16:colId xmlns:a16="http://schemas.microsoft.com/office/drawing/2014/main" val="2648425247"/>
                    </a:ext>
                  </a:extLst>
                </a:gridCol>
                <a:gridCol w="336025">
                  <a:extLst>
                    <a:ext uri="{9D8B030D-6E8A-4147-A177-3AD203B41FA5}">
                      <a16:colId xmlns:a16="http://schemas.microsoft.com/office/drawing/2014/main" val="3474332703"/>
                    </a:ext>
                  </a:extLst>
                </a:gridCol>
                <a:gridCol w="336025">
                  <a:extLst>
                    <a:ext uri="{9D8B030D-6E8A-4147-A177-3AD203B41FA5}">
                      <a16:colId xmlns:a16="http://schemas.microsoft.com/office/drawing/2014/main" val="3535371558"/>
                    </a:ext>
                  </a:extLst>
                </a:gridCol>
                <a:gridCol w="336025">
                  <a:extLst>
                    <a:ext uri="{9D8B030D-6E8A-4147-A177-3AD203B41FA5}">
                      <a16:colId xmlns:a16="http://schemas.microsoft.com/office/drawing/2014/main" val="2306231792"/>
                    </a:ext>
                  </a:extLst>
                </a:gridCol>
                <a:gridCol w="336025">
                  <a:extLst>
                    <a:ext uri="{9D8B030D-6E8A-4147-A177-3AD203B41FA5}">
                      <a16:colId xmlns:a16="http://schemas.microsoft.com/office/drawing/2014/main" val="2259921772"/>
                    </a:ext>
                  </a:extLst>
                </a:gridCol>
                <a:gridCol w="336025">
                  <a:extLst>
                    <a:ext uri="{9D8B030D-6E8A-4147-A177-3AD203B41FA5}">
                      <a16:colId xmlns:a16="http://schemas.microsoft.com/office/drawing/2014/main" val="3770407198"/>
                    </a:ext>
                  </a:extLst>
                </a:gridCol>
                <a:gridCol w="336025">
                  <a:extLst>
                    <a:ext uri="{9D8B030D-6E8A-4147-A177-3AD203B41FA5}">
                      <a16:colId xmlns:a16="http://schemas.microsoft.com/office/drawing/2014/main" val="3399975154"/>
                    </a:ext>
                  </a:extLst>
                </a:gridCol>
                <a:gridCol w="336025">
                  <a:extLst>
                    <a:ext uri="{9D8B030D-6E8A-4147-A177-3AD203B41FA5}">
                      <a16:colId xmlns:a16="http://schemas.microsoft.com/office/drawing/2014/main" val="1992577127"/>
                    </a:ext>
                  </a:extLst>
                </a:gridCol>
                <a:gridCol w="336025">
                  <a:extLst>
                    <a:ext uri="{9D8B030D-6E8A-4147-A177-3AD203B41FA5}">
                      <a16:colId xmlns:a16="http://schemas.microsoft.com/office/drawing/2014/main" val="765626468"/>
                    </a:ext>
                  </a:extLst>
                </a:gridCol>
              </a:tblGrid>
              <a:tr h="615222">
                <a:tc>
                  <a:txBody>
                    <a:bodyPr/>
                    <a:lstStyle/>
                    <a:p>
                      <a:pPr algn="ctr" fontAlgn="ctr"/>
                      <a:r>
                        <a:rPr lang="es-MX" sz="800" b="1" i="0" u="none" strike="noStrike" dirty="0">
                          <a:solidFill>
                            <a:srgbClr val="000000"/>
                          </a:solidFill>
                          <a:effectLst/>
                          <a:latin typeface="Arial" panose="020B0604020202020204" pitchFamily="34" charset="0"/>
                        </a:rPr>
                        <a:t>OTRAS AUDITORIAS EFECTUADAS EN LA ENTIDAD</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Enero</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Febrero</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Marzo</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abril</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mayo</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junio</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julio</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Agosto</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Septiembre</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Octubre</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Noviembre</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0" i="0" u="none" strike="noStrike">
                          <a:solidFill>
                            <a:srgbClr val="000000"/>
                          </a:solidFill>
                          <a:effectLst/>
                          <a:latin typeface="Arial" panose="020B0604020202020204" pitchFamily="34" charset="0"/>
                        </a:rPr>
                        <a:t>Diciembre</a:t>
                      </a:r>
                    </a:p>
                  </a:txBody>
                  <a:tcPr marL="7412" marR="7412" marT="741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61638017"/>
                  </a:ext>
                </a:extLst>
              </a:tr>
              <a:tr h="363203">
                <a:tc>
                  <a:txBody>
                    <a:bodyPr/>
                    <a:lstStyle/>
                    <a:p>
                      <a:pPr algn="l" fontAlgn="ctr"/>
                      <a:r>
                        <a:rPr lang="es-CO" sz="800" b="0" i="0" u="none" strike="noStrike">
                          <a:solidFill>
                            <a:srgbClr val="000000"/>
                          </a:solidFill>
                          <a:effectLst/>
                          <a:latin typeface="Arial" panose="020B0604020202020204" pitchFamily="34" charset="0"/>
                        </a:rPr>
                        <a:t>Auditorías Internas de  calidad</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239952"/>
                  </a:ext>
                </a:extLst>
              </a:tr>
              <a:tr h="363203">
                <a:tc>
                  <a:txBody>
                    <a:bodyPr/>
                    <a:lstStyle/>
                    <a:p>
                      <a:pPr algn="l" fontAlgn="ctr"/>
                      <a:r>
                        <a:rPr lang="es-CO" sz="800" b="0" i="0" u="none" strike="noStrike">
                          <a:solidFill>
                            <a:srgbClr val="000000"/>
                          </a:solidFill>
                          <a:effectLst/>
                          <a:latin typeface="Arial" panose="020B0604020202020204" pitchFamily="34" charset="0"/>
                        </a:rPr>
                        <a:t>Auditoria Externa de calidad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219829"/>
                  </a:ext>
                </a:extLst>
              </a:tr>
              <a:tr h="363203">
                <a:tc>
                  <a:txBody>
                    <a:bodyPr/>
                    <a:lstStyle/>
                    <a:p>
                      <a:pPr algn="l" fontAlgn="ctr"/>
                      <a:r>
                        <a:rPr lang="pt-BR" sz="800" b="0" i="0" u="none" strike="noStrike">
                          <a:solidFill>
                            <a:srgbClr val="000000"/>
                          </a:solidFill>
                          <a:effectLst/>
                          <a:latin typeface="Arial" panose="020B0604020202020204" pitchFamily="34" charset="0"/>
                        </a:rPr>
                        <a:t>Auditoria de seguimiento Carbono Neutro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7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44539"/>
                  </a:ext>
                </a:extLst>
              </a:tr>
              <a:tr h="363203">
                <a:tc>
                  <a:txBody>
                    <a:bodyPr/>
                    <a:lstStyle/>
                    <a:p>
                      <a:pPr algn="l" fontAlgn="ctr"/>
                      <a:r>
                        <a:rPr lang="es-CO" sz="800" b="0" i="0" u="none" strike="noStrike">
                          <a:solidFill>
                            <a:srgbClr val="000000"/>
                          </a:solidFill>
                          <a:effectLst/>
                          <a:latin typeface="Arial" panose="020B0604020202020204" pitchFamily="34" charset="0"/>
                        </a:rPr>
                        <a:t>Auditoria SST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1" i="0" u="none" strike="noStrike" dirty="0">
                          <a:solidFill>
                            <a:srgbClr val="000000"/>
                          </a:solidFill>
                          <a:effectLst/>
                          <a:latin typeface="Arial" panose="020B0604020202020204" pitchFamily="34" charset="0"/>
                        </a:rPr>
                        <a:t> </a:t>
                      </a:r>
                    </a:p>
                  </a:txBody>
                  <a:tcPr marL="7412" marR="7412" marT="7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2412798743"/>
                  </a:ext>
                </a:extLst>
              </a:tr>
            </a:tbl>
          </a:graphicData>
        </a:graphic>
      </p:graphicFrame>
    </p:spTree>
    <p:extLst>
      <p:ext uri="{BB962C8B-B14F-4D97-AF65-F5344CB8AC3E}">
        <p14:creationId xmlns:p14="http://schemas.microsoft.com/office/powerpoint/2010/main" val="3490119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7058025" cy="47008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1246695" y="572252"/>
            <a:ext cx="7183796" cy="4134557"/>
          </a:xfrm>
          <a:prstGeom prst="rect">
            <a:avLst/>
          </a:prstGeom>
        </p:spPr>
      </p:pic>
    </p:spTree>
    <p:extLst>
      <p:ext uri="{BB962C8B-B14F-4D97-AF65-F5344CB8AC3E}">
        <p14:creationId xmlns:p14="http://schemas.microsoft.com/office/powerpoint/2010/main" val="3761991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7477125" cy="70766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5.</a:t>
            </a:r>
            <a:r>
              <a:rPr lang="es-MX" sz="2000" b="1" dirty="0">
                <a:solidFill>
                  <a:schemeClr val="bg1"/>
                </a:solidFill>
                <a:latin typeface="Arial Black" panose="020B0A04020102020204" pitchFamily="34" charset="0"/>
              </a:rPr>
              <a:t> </a:t>
            </a:r>
            <a:r>
              <a:rPr lang="es-MX" sz="2000" b="1" dirty="0" smtClean="0">
                <a:solidFill>
                  <a:schemeClr val="bg1"/>
                </a:solidFill>
                <a:latin typeface="Arial Black" panose="020B0A04020102020204" pitchFamily="34" charset="0"/>
              </a:rPr>
              <a:t>Campaña </a:t>
            </a:r>
            <a:r>
              <a:rPr lang="es-MX" sz="2000" b="1" dirty="0">
                <a:solidFill>
                  <a:schemeClr val="bg1"/>
                </a:solidFill>
                <a:latin typeface="Arial Black" panose="020B0A04020102020204" pitchFamily="34" charset="0"/>
              </a:rPr>
              <a:t>Fomento cultura del control</a:t>
            </a:r>
            <a:r>
              <a:rPr lang="es-CO" sz="2000" b="1" dirty="0" smtClean="0">
                <a:solidFill>
                  <a:schemeClr val="bg1"/>
                </a:solidFill>
                <a:latin typeface="Arial Black" panose="020B0A04020102020204" pitchFamily="34" charset="0"/>
              </a:rPr>
              <a:t>.</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942302" y="900004"/>
            <a:ext cx="3619501"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AutoShape 4" descr="data:image/jpg;base64,/9j/4AAQSkZJRgABAQEAYABgAAD/2wBDAAUDBAQEAwUEBAQFBQUGBwwIBwcHBw8LCwkMEQ8SEhEPERETFhwXExQaFRERGCEYGh0dHx8fExciJCIeJBweHx7/2wBDAQUFBQcGBw4ICA4eFBEUHh4eHh4eHh4eHh4eHh4eHh4eHh4eHh4eHh4eHh4eHh4eHh4eHh4eHh4eHh4eHh4eHh7/wAARCAHSBa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nvHWvtoemqLfBu5yVizyFA6t+GR+dY168KFN1J7Imc1CLkzburu1tQDdXMMAPQyOFz+dVf7c0X/oMaf/AOBKf414pc3E91O09xM8srHLO7ZJqKvl58TTv7tPT1PPePd9Ee4f25ov/QY0/wD8CU/xo/tzRf8AoMaf/wCBKf414fRUf6zVf5EL6/Lse4f25ov/AEGNP/8AAlP8aP7c0X/oMaf/AOBKf414fRR/rNV/kQfX5dj3D+3NF/6DGn/+BKf40f25ov8A0GNP/wDAlP8AGvD6KP8AWar/ACIPr8ux71a3drdAm1uYZwOpjkDY/Kpq8Etp5raZZreV4pVOVdGwRXrHgTX21vTmW4x9rt8CTAxvB6N+hzXq5bnUMXP2co8svzOihilUfK1ZnR1Fd3ENpbSXFzIsUUY3MzdAKlrz/wCLd/IHtNNRiIypmkH97nC/yNehj8WsJQlVtextWqezg5Car8RHExTTLFCgPEk5Pzf8BHT86of8LD1r/n10/wD79v8A/FVx9FfDzzjGTd+e3oeU8TVb3Ow/4WHrX/Prp/8A37f/AOKo/wCFh61/z66f/wB+3/8Aiq4+ip/tXGf8/GL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v6X8RJDMq6nYoIz1eAnK/8AAT1/OuAoqoZxjIu/ONYmqnue92lxBd20dzbSLLFIMqy9CKlrz74SX8hku9MZiUC+cg/unIDfzFeg19xgMWsXQjVta/5nq0antIKQUUUV2GoUUUUAFFFFABRRRQAUUUUAFFFFABRRRQAUUUUAFFFFABRRRQAUUUUAFFFFABRRRQAUUUUAFFFFABRRRQAUUUUAFFFFABRRRQAUUUUAFFFFABRRRQAUUUUAFFFFABRRRQAUUUUAFFFFABRRRQAUUUUAFFFFABRRRQAUUUUAFFFFABRRRQAUUUUAFFFFABRRRQAUUUUAFFFFABRRRQAUUUUAFFFFABRRRQAUUUUAFFFFABRRRQAV5j8WnY69bR/wi1DD6l2/wr06vL/iz/yMdv8A9ei/+hvXicQP/Y36o5cZ/COPooor4Q8cKKKKACiobq6tbVVa6uYYAxwDI4XP51LG6SRrJGyujAMrKcgg9CDRZ2uMWiiigQV2PwlZv+EguVzwbRiR7h1/xrjq7D4Tf8jHcf8AXo3/AKGlehlP++U/U3w/8WJ6hXl/xZ/5GO3/AOvRf/Q3r1CvL/iz/wAjHb/9ei/+hvX1fEH+5v1R6OM/hHH0UV1HgPw7Za99t+2S3EfkeXt8pgM7t2c5B9BXxWGw88RUVKG7PKhBzlyo5eip9QhW3v7i3QkrFKyKT1wCRTbNYGu4VuXZIDIolZeqrnkj8Kz5XzcpNtbEVFa/iS30GBoP7Dvbi6BDeb5qkbemMfKPesiqq03Tm4tp+juhyjyuwUV1/g7wxYaxodxfXU1ykkUrIojZQuAqnuD61yFaVcNUpQhUltLYqVNxSb6hRRRXOZhRRRQAUUUUAFFFFABRRRQAUUUUAFFFdf4G8MWGu2E9xdzXKNHLsAiZQMYB7g10YXDVMTUVOnuaU6bqS5YnIUV6B/wjHgv/AKGH/wAnYf8ACsXxdpGgadZwyaTqn2uVpNrr56PhcHnCiumtllalBzk1ZeaLlh5RV3Y5miiivOMAoro/CHhd9cSS6lnENrExVtvLscZwPTr1rnK2qYepThGpJaS2+Rbg0k31CiiisSAoord8IeHZdfupFEywwQbTK3Vuc4AH4GtKNGdeap01dsqMXN8qMKip9QhW3v7i3QkrFKyAnqQDiug0C38O2/h2fUNY8q6uWYiG2Wcq+B6hTkZOeT2xV0cO6s3C6Vr6vbQcYOTtc5iinSMrSMyoEUkkKCcKPTnmm1gSFFFbnh+28NTWUrazqFzbXAciNIlJBXA5+6e+e9aUaTqy5U0vV2HGPM7GHRRRWZIUUUUAFFFFABRRRQAUUUUAFFFFABRRRQAUUUUAFFFFABRRRQAUUUUAFFFFABRRRQAUUUUAFFFFABRRRQAUUUUAFFFFAHYfCb/kY7j/AK9G/wDQ0r1CvL/hN/yMdx/16N/6GleoV93w/wD7mvVnr4P+EFFFFe2dYUUUUAFFFFABRRRQAUUUUAFFFFABRRRQAUUUUAFFFFABRRRQAUUUUAFFFFABRRRQAUUUUAFFFFABRRRQAUUUUAFFFFABRRRQAUUUUAFFFFABRRRQAUUUUAFFFFABRRRQAUUUUAFFFFABRRRQAUUUUAFFFFABRRRQAUUUUAFFFFABRRRQAUUUUAFFFFABRRRQAUUUUAFFFFABRRRQAUUUUAFFFFABRRRQAUUUUAFFFFABRRRQAV5f8Wf+Rjt/+vRf/Q3r1CvL/iz/AMjHb/8AXov/AKG9eJxB/ub9UcuM/hHH0UUV8IeOFUdb1S30my+1XIcqW2KqjJLYJx+hq9Ve/srW+jSO7hWZEcOqt0zgj8epqoct1zbDPL/EWrXer3K3M6GOEZWFB0A789z616XoH/IB0/8A69Y//QRXH/ExEjuLBI1VFWNgFUYAGRXYaB/yAdP/AOvWP/0EV24mSlRg0rIqWxdooorgICuw+E3/ACMdx/16N/6GlcfXYfCb/kY7j/r0b/0NK9DKv98p+pvh/wCLE9Qry/4s/wDIx2//AF6L/wChvXqFeX/Fn/kY7f8A69F/9Devq+IP9zfqj0cZ/COPr0D4Pf8AMU/7Y/8As9ef16B8Hv8AmKf9sf8A2evmcj/36n8/yZwYT+Mv66HFa1/yGL3/AK+JP/QjS6GiSa1YxyKro1zGrKwyCCwyCK3dT8IeIptSupo9P3I8zsp86MZBYkfxVUg0XUtI17Sv7RtvJ826TZ86tnDLnoT6isZYSvCrzTg0r7tO25DpzUrtaG38TdNtYbvS4NPs7eBpi64ijCbjlQM4+taOqW3h/wAI6RbrcaZDqF1Lx+8UEuQBuOSDtHI6etR/E6cWuraHcsCRFI0hA9mQ1L8SdMutWsbG+02NrpIw2VjG4lWwQwHfp+te/XpqFXEzpRTmuW2l7Kyu0jtnFKVRxWqsanhWXTLjw7cXOl2/2aOVnaSHOdj7QCB7YAP41yfgLQbG4sbjWtWXfbw52I33flGWY+v0+tdN4I0y60vwrNFeJ5csrPLsPVQVAAP/AHzn8aq/DW8M3hea0tjGLu3Z9qvyMtypIHbOR+FbqlGrPDqtHXlk7W66dPxsVyqThzLoyrotx4Z8Tzz6aNDis2CFo5I1VWIGOcqODz05FZ3g3R4bfxreaXfQQ3SwwvgSRhgeVw2D7H9a1Ytb8dSSSIug24MfXdGyg/Ql8H8M1U8F3V5eeP7241CBYLprYiSNVICkbB0JPYVy/up1aPMm5c2/Lyprt8jP3XKN1rftYf4p1Lw/ol/LYQeHrO5mK7nZlUCMkcADae2DgYrP0bUfCen6IrvYDUNSbG+OaLOWPYEggAfnWZ8QDnxff/VP/QFruTC2h+FYJ/DunRXk7KhZwu5mBGS/HLduB6+1ZU5VK2JqtWUYX+ze2vRdXp1Ji5SqS2svIrXGk6XrfhWa8XRU0y5WN2RRHsIZRkdAMg/SuU0HXtOsrCOzn8N2t/NuP719u5sngcoT+tehafJqk3he4l1eMR3TxyHy1XG1cHAxXL/DPw8spXW7tAVUkWynuRwW/A5A9/wroxGHqSr0fYK0pLVuK201a2v/AMMXOEnOPJu12OkltdEtNF/tHU9D060KpueMQoxU9lztGT2+tcv4D0LT72K61vUYla3R28uJh8oA5JI74zjH1pnjyfW9Zvfs9tpOoixgY7P9Gf8AeN/e6fl/9etXwFtvfCN9or/urhPNhdSMMocHkj65H4U+aniMaqfJpFO11bmkO8Z1UraL8WQaHqHhfXNZSz/sGC2dSWgbYuJMA5DKBjpng56VmeONJjk8Y2mm6dbQ2/nRINscYVQSzZYge38qf4F8O6tb+J47i7tJLeK13bmcYDEqQAvr16jir3iu8j0/4j6bdTHEaQoGPoCXBP4ZzXO1KrgubER5W5pXtbQjWVK81bUfrI8N+EoILU6TFqN1Iu4+cASR03EkHGecADtUWp6NpHiDw42saLbC0niDbolAAO3qpA4zjkEe1L8TNEv7y+g1Kxt5LmPyRGyxLuYEEkHA5IOf0q9oMT+F/A9zJqWI5ZGeQRE87ioVV+px+Gfat5U3LEVKFSmlSS0dtvO5bjecoSXunmFel/CP/kD3n/Xx/wCyivNK9L+Ef/IHvP8Ar4/9lFeVkH++x9H+RzYP+Kip/wAK3/6jX/kr/wDZ1z3jDw5/wj72y/bPtPnhj/qtm3GPc560v/CGeJf+gb/5Hj/+Kqpqnh7VtLhSfULYW8LyCMOZFYAkE9FJPQHtRiacfZPlwrg+95aferBUS5Xam1953d9pmmeHNHgaHw8uryHAkcoGOccsSQcD8K53xJe+FL/RxJZ2hstRHSKOLaAc8hsYBHv1/lXRL/wk+g6VbNbyRa3AMAosZ3quONpByw/A/wCE+vQ2+qeD7jUNV0xbK6SF2QPjejD7vPB5OOPevYr0faU5QhFRtH4XHbzUl1OqceZNJW02a/Ud8PL23uvDh8mxitvIIik2Y/esEXLnAHJ/H61g+EZtM17xZK/9i2dvAtiR5GxXXcHX5sbQM4OOlaPwp58PXijk/aG4/wCALWV8M7O6svE80V5bywSNZMwWRSpxvUZwfoamM51I4RNXTvfRfISbapk3ijU9B0e9uNNtvD9ncTYJaR0UBGYZAA28gZHAxVTStS8J6dokW3ThqOotjfHNFklj1wSCAB0456Vk+PDnxbqH++P/AEEV3t1DJoPhuGTw3psd1Kdu5wm5mBH3zjlv/r+lc1KVStiK0lZKF18N2tei6vTqZxcpTltZeRS1PStL1XwfPqS6OumXEcLyhVj2MpUE44AyDj070/4XX1vc6fPbRWEVvJbrGJJlxmYndgngdMep61os2pzeCL59VjCXb2s5KKPuja2Bx7Vz/wAHuuqDv+5/9nrvilTx1BxVuaLvok3p26P/AIY2WlaFuqKxgs/FPi4WcenRWMVqZGuWiIzMAwGeAOSfr1NXrzUfC1hra6J/YFu8asIpJyikqxx6jJ68nNR+EBNpvjS9jvoJLdb0yiBpFK7yHzx68f0rT1vVvF1rrD2tjpMFxbsf3MvlMQRj+JtwAP1xXPRSVF1ZfG5a+5d+Stpa6Iivd5nvftc5bxl4Zj0/XrO3sflhv3CxKxzsbIBGfTkVva1H4d8JWFvbvpEWoTy55lUEnGMsSQcfQVl6xrWtprelNr1jBaJBcCQFFPK5AY53HOBWl8TdJvdQazvrCB7lVQowiG4jJyDgdR1rLkpwjXq4aHvJqya1Se+j+ZNopTlBalpbHw/deDL3UbDTYFElvNIpkiBeNgpyATyMEcfpVD4a6fYXeg3cl1Y207rOwDSxKxA2LxkitTT9PuNM+HN1a3ShZvsk7MoOduVY4qp8Kv8AkXLz/r4b/wBAWuyFNPFUOeCTcHdW6+hqor2kLroYfw78PWuqNPf6gu+3gYKseeGbqc+wGOO+a09P1jwhqV5NYz6PZ2cG0+XO6qm7HuACp9Oak+FNxDLpN9p28CXzDJjvtZQuf0/Wud0vwbq91qj2dxC9pHHndOyEofTb03Z9ulcFJTpYeh9XpqXNe+l7vs30MY3jCHIr33E07QLTUvFsmm2N35timZDKvXZxxz3yQM/jW/rGpeF9CvxpaeH4Lry8CZ2RSVyM8FgSx59RVfwdHH4f8bT6XPdwy+ZF5YdQQN/BAPoev44qp4z8N6tJ4knmtbOW4iuXDI6DIBI5B9OfWohCdHCupRgufmael7eXUSTjTcorW/rYm8b+H7BdKi1/R18u3kCl4x0w3RgD05IGK4qvSvGDppXgG30m4kU3UkccYVT3UhmP04x+IrzWuLOKUKddcqs2k2uzMsTFKenYKKKK8o5gooooAKKKKACiiigAooooAKKKKACiiigAooooAKKKKACiiigAooooAKKKKACiiigAooooAKKKKAOw+E3/ACMdx/16N/6GleoV5f8ACb/kY7j/AK9G/wDQ0r1Cvu+H/wDc16s9fB/wgooor2zrCiiigAooooAKKKKACiiigAooooAKKKKACiiigAooooAKKKKACiiigAooooAKKKKACiiigAooooAKKKKACiiigAooooAKKKKACiiigAooooAKKKKACiiigAooooAKKKKACiiigAooooAKKKKACiiigAooooAKKKKACiiigAooooAKKKKACiiigAooooAKKKKACiiigAooooAKKKKACiiigAooooAKKKKACiiigAooooAKKKKACvL/AIs/8jHb/wDXov8A6G9eoV5f8Wf+Rjt/+vRf/Q3rxOIP9zfqjlxn8I4+iiivhDxwooooA4T4of8AH3Zf9c2/mK67QP8AkA6f/wBesf8A6CKbqmj6dqbo19b+ayAhTvZcA/QirlvDHbwRwQrtjjUIgznAAwBW86qlSjDqim9B9FFFYEhXYfCb/kY7j/r0b/0NK4+uw+E3/Ix3H/Xo3/oaV6GVf75T9TfD/wAWJ6hXl/xZ/wCRjt/+vRf/AEN69Qry/wCLP/Ix2/8A16L/AOhvX1fEH+5v1R6OM/hHH1oaPrWpaR5v9nXPkebjf8itnGcdQfU1n0V8NCpOnLmg7PyPITad0dB/wmfiX/oJf+QI/wD4mqeoa/q2oT2093d+ZJatvhPlqNpyDngc9B1rLoraeMxE1yyqNr1ZbqzejbNDWNZ1LVzEdQufOMWdnyKuM4z0A9BUul+Ita023+z2V+8cWeEKqwH03A4/CsqipWJrKftFN83e7v8AeLnlfmvqbUfirX4/OxqLnzj8+5FbPGOMjgewrNsL26sLkXFnO8Eo43Ke3ofUVXopSxFWTTlJu22uwOcnuzdm8XeI5YzG2puFIx8saKfzAzWfpmqX+m3jXlncGOd1Ks5UMSCcn7wPpVKiqliq8pKUpttbasHUm3dssaheXF/eSXd3J5k8mNzbQM4GOg47Ve03xJrenWwtrO/dIh0UqrAfTcDismipjXqwk5xk031vqJTkndPU2ofFXiCFpWXUnJlOX3orZ7cZBx9BTdO8T65p9mlpZ33lQJnavlIcZJJ5Iz1JrHoq1jMQndVH97K9rPuzoP8AhM/Ev/QS/wDIEf8A8TWh4Hgh1G5uLo61PY6s0jMCu0LIrcn5SOec8fTiuPorWlj6iqKVVuaXRt/h2KjWlzJy1PWbHT/EMWqR3mta7BJZW5ZgqgIH4IG7AAHXPU1w3j7UrfVPETzWrh4Y0WJXHRsZJI9sk1z9Fb4vMvbUvZRi0r3d25P72VUr80eVL8bmtpviTW9PgEFpqEiRDorKrgfTcDiq2q6tqOqOr393JOV+6DwB9AOKpUVwyxFaUORzdu13Yyc5NWvoFaeka9q2kwvDp915KO25h5atk4x3BrMoqKdSdOXNBtPyFGTi7pnQf8Jn4l/6CX/kCP8A+Jqnq3iDV9Wtlt9Qu/OiVw4Xy0X5sEZ4A9TWXRWs8ZiJxcZVG16sp1ZtWbZq6Z4i1rTYBBZ6hIkQ6Iyq4H03A4qPVdc1bVEVL69kmQHITAVc/QACs6ipeJrOHI5vl7Xdhe0la19C/pGr6lpLu2n3TQb/ALwwCD+BBFWR4m1sakdR+3H7UYvJ3+Un3M5xjGOtY9FEcTWhFRjNpLzYKckrJk9/d3F9dyXd1J5k0hy7YAyenQcVoaf4m1ywtltrXUHSJeFVlVsD0G4HFZFFKFerCTnGTTfW4lOSd0zah8U6/EJQuouwmOX3or54x3BwPYVR0rU77S5zPYXLwORg4AII9weDVOim8TWbTc3dbavT0Hzy7mhqutanqksUt9dNK8OfLIULt6dNoHoKuxeL/EccQjXU3KgY+aNGP5kZrCoprF14yclN3e+rBVJp3uW5ryW/1BLjU7iaYFgJGzlgueQOw716LbaXqq6bEPDHiYSW+PlScKwA9m2kj6Yry+iujCY1UHJyi231Taf3ounV5L3X4nqOs3S6H4PuLLUtQW71C4SReDlmL5HT0AP6fhXA6Vr2raXbPb2F15MTtuZfLVsnGO4PpWZRTxWY1K04yh7vKrKzd/vHUryk01pYmtLm4s7hLi1meGVDlWQ4IrXl8XeIpIjG2puFIx8saKfzAzWFRXJTxFWmmoSaXk2ZxnKOzHMzM5dmJYnJYnkn1rZt/FniKCEQx6nIVAwN6K5/MgmsSilTr1aTbpya9HYUZyjsyxf3l1fXJuLyd55T/E5zx6D0FV6KKiUnJ3b1E3cKKKKQgooooAKKKKACiiigAooooAKKKKACiiigAooooAKKKKACiiigAooooAKKKKACiiigAooooAKKKKAOw+E3/Ix3H/Xo3/oaV6hXl/wm/wCRjuP+vRv/AENK9Qr7vh//AHNerPXwf8IKKKK9s6wooooAKKKKACiiigAooooAKKKKACisjVfEmladKYZZjJKPvJENxH17Vn/8JvpP/Pve/wDfC/8AxVYyxNKLs5GbqwTs2dPRXMf8JvpP/Pve/wDfC/8AxVH/AAm+k/8APve/98L/APFVP1uj/MHtodzp6K5j/hN9J/5973/vhf8A4qj/AITfSf8An3vf++F/+Ko+t0f5g9tDudPRXMf8JvpP/Pve/wDfC/8AxVH/AAm+k/8APve/98L/APFUfW6P8we2h3Onorn7Txho9xIEZprfPQypx+YJrfRldA6MGVhkEHIIrWFWFT4XcqM4y2YtFFFWUFFZGq+I9K06QxTTmSUdUiG4j69hWf8A8JvpP/Pve/8AfC//ABVYyxNKLs5GbqwW7OnormP+E30n/n3vf++F/wDiqP8AhN9J/wCfe9/74X/4qp+t0f5g9tDudPRXMf8ACb6T/wA+97/3wv8A8VR/wm+k/wDPve/98L/8VR9bo/zB7aHc6eiuY/4TfSf+fe9/74X/AOKo/wCE30n/AJ973/vhf/iqPrdH+YPbQ7nT0VzH/Cb6T/z73v8A3wv/AMVR/wAJvpP/AD73v/fC/wDxVH1uj/MHtodzp6K5j/hN9J/5973/AL4X/wCKo/4TfSf+fe9/74X/AOKo+t0f5g9tDudPRXMf8JvpP/Pve/8AfC//ABVH/Cb6T/z73v8A3wv/AMVR9bo/zB7aHc6eiuY/4TfSf+fe9/74X/4qj/hN9J/5973/AL4X/wCKo+t0f5g9tDudPRXMf8JvpP8Az73v/fC//FUf8JvpP/Pve/8AfC//ABVH1uj/ADB7aHc6eiuY/wCE30n/AJ973/vhf/iqP+E30n/n3vf++F/+Ko+t0f5g9tDudPRXMf8ACb6T/wA+97/3wv8A8VR/wm+k/wDPve/98L/8VR9bo/zB7aHc6eiuY/4TfSf+fe9/74X/AOKo/wCE30n/AJ973/vhf/iqPrdH+YPbQ7nT0VzH/Cb6T/z73v8A3wv/AMVR/wAJvpP/AD73v/fC/wDxVH1uj/MHtodzp6K5j/hN9J/5973/AL4X/wCKo/4TfSf+fe9/74X/AOKo+t0f5g9tDudPRXMf8JvpP/Pve/8AfC//ABVH/Cb6T/z73v8A3wv/AMVR9bo/zB7aHc6eiuY/4TfSf+fe9/74X/4qj/hN9J/5973/AL4X/wCKo+t0f5g9tDudPRXMf8JvpP8Az73v/fC//FUf8JvpP/Pve/8AfC//ABVH1uj/ADB7aHc6eiuY/wCE30n/AJ973/vhf/iqP+E30n/n3vf++F/+Ko+t0f5g9tDudPRXMf8ACb6T/wA+97/3wv8A8VR/wm+k/wDPve/98L/8VR9bo/zB7aHc6eiuY/4TfSf+fe9/74X/AOKo/wCE30n/AJ973/vhf/iqPrdH+YPbQ7nT0VzH/Cb6T/z73v8A3wv/AMVR/wAJvpP/AD73v/fC/wDxVH1uj/MHtodzp6K5j/hN9J/5973/AL4X/wCKo/4TfSf+fe9/74X/AOKo+t0f5g9tDudPRXMf8JvpP/Pve/8AfC//ABVH/Cb6T/z73v8A3wv/AMVR9bo/zB7aHc6eiuY/4TfSf+fe9/74X/4qj/hN9J/5973/AL4X/wCKo+t0f5g9tDudPRXMf8JvpP8Az73v/fC//FUf8JvpP/Pve/8AfC//ABVH1uj/ADB7aHc6eiuY/wCE30n/AJ973/vhf/iqP+E30n/n3vf++F/+Ko+t0f5g9tDudPRXMf8ACb6T/wA+97/3wv8A8VR/wm+k/wDPve/98L/8VR9bo/zB7aHc6eiuY/4TfSf+fe9/74X/AOKo/wCE30n/AJ973/vhf/iqPrdH+YPbQ7nT0VzH/Cb6T/z73v8A3wv/AMVR/wAJvpP/AD73v/fC/wDxVH1uj/MHtodzp6K5j/hN9J/5973/AL4X/wCKo/4TfSf+fe9/74X/AOKo+t0f5g9tDudPRXMf8JvpP/Pve/8AfC//ABVH/Cb6T/z73v8A3wv/AMVR9bo/zB7aHc6eiuYHjfSc/wDHvej/AIAv/wAVWrpOu6bqbbLaf97/AM83G1v/AK/4VUMRSm7RkNVIN2TNKiiitiwooooAK8w+LQP/AAkVue32Rf8A0N69Pri/ilo8t3Zw6lboXa2BWUAc7Dzn8D/OvJzulKrg5cq2szmxcXKk7HmdFFFfn54wUUUUAFFFFABRRRQAV2Hwm/5GO4/69G/9DSuPr0r4W6PLa2s2qXCFGuAEiBHOzqT+Jx+Vepk1KVTGQ5VtqzowsXKqrHbV5l8WkYa9ayfwtahR9Qzf4ivTa5/xxoJ1zTVEOBdwEtFno2eq/jx+VfYZvhp4jCyhDfc9PEwc6bSPH6Kluree1naC5heGVThlcYIqKvztpp2Z4oUUUUCCiiigAooooAKKKKACiiigAooooAKKKKACiiigAooooAKKKKACiiigAooooAKKKKACiiigAooooAKKKKACiiigAooooAKKKKACiiigAooooAKKKKACiiigAooooAKKKKACiiigAooooAKKKKACiiigAooooAKKKKACiiigAooooAKKKKACiiigAooqW1t57qdYLaF5pWPCouSaEm3ZDOt+EqMdfuZMfKLUgn3Lr/ga9OrnvA2gHQ9Nbz9pu5yGlxyFA6L+HP510NfoeUYaeHwsYT33Paw0HCmkwooor0zcKKKKACiiigAooooAKKKKACsHxvqkmm6SFgYrPO2xWHVR3I/z3reri/ih/wAw7/tr/wCyVz4ubhRk0ZVpNQbRxR5OT1ooor5w8wKKKKACiiigAooooAK7D4dapILh9LlYtGyl4s/wkdR+I5/CuPra8Df8jRZ/8D/9AaujCzcasbdzSjJqaPT6wvG2qSabpOIG2zztsVh1Udz/AJ9a3a4v4oE408dv3n/ste3i5uFGTR31pOMG0cUTk5PJooor5w8wKKKKACiiigAooooAKKKKACiiigAooooAKKKKACiiigAooooAKKKKACiiigAooooAKKKKACiiigAooooAKKKKACiiigAooooAKKKKACiiigAooooAKKKKACiiigAooooAKKKKACiiigAooooAKKKKACiiigAooooAKdFI8UiyRsUdTlWBwQabRQB6v4Z1E6po8N0+PN5STH94f49fxrSrmPht/wAgKb/r5b/0Fa6evpcPJzpRkz1abbgmwooorYsKKKKAOc1PwVoV9MZvJltnY5byGCg/gQQPwql/wrzRf+frUP8Av4n/AMTXYUVwzyzCTfM6aMnQpt35Tj/+FeaL/wA/Wof9/E/+Jo/4V5ov/P1qH/fxP/ia7Cip/srB/wDPtC+r0v5Tj/8AhXmi/wDP1qH/AH8T/wCJo/4V5ov/AD9ah/38T/4muwoo/srB/wDPtB9XpfynH/8ACvNF/wCfrUP+/if/ABNH/CvNF/5+tQ/7+J/8TXYUUf2Vg/8An2g+r0v5Tm9M8FaFYzCUwy3TA5HnsGA/AAA/jXSDpRRXVRw9KgrU4pehpGEYK0UFFFFbFEN1aWt0oW6tYZwOgkjDY/Oqv9h6L/0B9P8A/AZP8K0KKzlShJ3lFMTinujP/sPRf+gPp/8A4DJ/hR/Yei/9AfT/APwGT/CtCil7Cl/KvuFyR7Gf/Yei/wDQH0//AMBk/wAKP7D0X/oD6f8A+Ayf4VoUUewpfyr7g5I9jP8A7D0X/oD6f/4DJ/hR/Yei/wDQH0//AMBk/wAK0KKPYUv5V9wckexn/wBh6L/0B9P/APAZP8KP7D0X/oD6f/4DJ/hWhRR7Cl/KvuDkj2M/+w9F/wCgPp//AIDJ/hR/Yei/9AfT/wDwGT/CtCij2FL+VfcHJHsZ/wDYei/9AfT/APwGT/Cj+w9F/wCgPp//AIDJ/hWhRR7Cl/KvuDkj2M/+w9F/6A+n/wDgMn+FH9h6L/0B9P8A/AZP8K0KKPYUv5V9wckexn/2Hov/AEB9P/8AAZP8KP7D0X/oD6f/AOAyf4VoUUewpfyr7g5I9jP/ALD0X/oD6f8A+Ayf4Uf2Hov/AEB9P/8AAZP8K0KKPYUv5V9wckexn/2Hov8A0B9P/wDAZP8ACj+w9F/6A+n/APgMn+FaFFHsKX8q+4OSPYz/AOw9F/6A+n/+Ayf4Uf2Hov8A0B9P/wDAZP8ACtCij2FL+VfcHJHsZ/8AYei/9AfT/wDwGT/Cj+w9F/6A+n/+Ayf4VoUUewpfyr7g5I9jP/sPRf8AoD6f/wCAyf4Uf2Hov/QH0/8A8Bk/wrQoo9hS/lX3ByR7Gf8A2Hov/QH0/wD8Bk/wo/sPRf8AoD6f/wCAyf4VoUUewpfyr7g5I9jP/sPRf+gPp/8A4DJ/hR/Yei/9AfT/APwGT/CtCij2FL+VfcHJHsZ/9h6L/wBAfT//AAGT/Cj+w9F/6A+n/wDgMn+FaFFHsKX8q+4OSPYz/wCw9F/6A+n/APgMn+FH9h6L/wBAfT//AAGT/CtCij2FL+VfcHJHsZ/9h6L/ANAfT/8AwGT/AAo/sPRf+gPp/wD4DJ/hWhRR7Cl/KvuDkj2M/wDsPRf+gPp//gMn+FH9h6L/ANAfT/8AwGT/AArQoo9hS/lX3ByR7Gf/AGHov/QH0/8A8Bk/wo/sPRf+gPp//gMn+FaFFHsKX8q+4OSPYz/7D0X/AKA+n/8AgMn+FH9h6L/0B9P/APAZP8K0KKPYUv5V9wckexn/ANh6L/0B9P8A/AZP8KP7D0X/AKA+n/8AgMn+FaFFHsKX8q+4OSPYz/7D0X/oD6f/AOAyf4Uf2Hov/QH0/wD8Bk/wrQoo9hS/lX3ByR7Gf/Yei/8AQH0//wABk/wo/sPRf+gPp/8A4DJ/hWhRR7Cl/KvuDkj2M/8AsPRf+gPp/wD4DJ/hR/Yei/8AQH0//wABk/wrQoo9hS/lX3ByR7Gf/Yei/wDQH0//AMBk/wAKP7D0X/oD6f8A+Ayf4VoUUewpfyr7g5I9jP8A7D0X/oD6f/4DJ/hR/Yei/wDQH0//AMBk/wAK0KKPYUv5V9wckexn/wBh6L/0B9P/APAZP8KP7D0X/oD6f/4DJ/hWhRR7Cl/KvuDkj2M/+w9F/wCgPp//AIDJ/hR/Yei/9AfT/wDwGT/CtCij2FL+VfcHJHsZ/wDYei/9AfT/APwGT/Cj+w9F/wCgPp//AIDJ/hWhRR7Cl/KvuDkj2M/+w9F/6A+n/wDgMn+FH9h6L/0B9P8A/AZP8K0KKPYUv5V9wckexn/2Hov/AEB9P/8AAZP8KP7D0X/oD6f/AOAyf4VoUUewpfyr7g5I9jP/ALD0X/oD6f8A+Ayf4Uf2Hov/AEB9P/8AAZP8K0KKPYUv5V9wckexn/2Hov8A0B9P/wDAZP8ACj+w9F/6A+n/APgMn+FaFFHsKX8q+4OSPYz/AOw9F/6A+n/+Ayf4Uf2Hov8A0B9P/wDAZP8ACtCij2FL+VfcHJHsZ/8AYei/9AfT/wDwGT/CrVraWtqpW1tYYAeojjC/yqainGlTi7xikNRS2QUUUVoMKKKKACiiigAooooAKKKKACiiigArivih/wAw7/tr/wCyV2tcV8UP+Yd/21/9krkx38CXy/MxxH8NnF0UUV8+eaFFFch431bXI9Qj0bRbZmkmhEjSoCWXJYYHZenU0m7AX7rxZpdvryaNtuJLhpVi3IqlAzEDBOc8Z54roK8V060uLHxpY2t0QZ472Hfg55LKev417VSi7iTCiiiqGFbXgf8A5Gmz/wCB/wDoDVi1teB/+Rps/wDgf/oDVrQ/ix9UXT+NHp9cV8UP+Yd/21/9krta4r4of8w7/tr/AOyV7eO/gS+X5nfiP4bOLooor5880sW1je3SGS2s7idAcFo4iwB9OKrsCrFWBBBwQe1emaY8OhWGlabNgS3LFWyejEZP6kD8a47xtY/YtelKriOf96v49f1zXXWwvs6alfXr5G06XLG5iUV0Ol+F2uNOW/vb+GxhflC4zkepyQBTdd8My6dYrfQXUd5b8bnUYwD0PU5FZfVqvLzW0J9lO17GBRW7ofhubULJr64uo7O1GcSOM5x1PUYH40a34bmsLIX1vdR3trxl0GMZ79TkfjR9XqcvNbQXs5WvYwqK6HS/C7XGnLf3t/DYwvyhcZyPU5IApuu+GZdOsVvoLqO8t+NzqMYB6Hqcij6tV5ea2g/ZTtexgUVuaB4budUtzdPMltbDOJGGc464Hp+NWb7wnIli15p99FfooJIjGCQOuME5+lNYaq48yWgKlNq9jmqVFZ3VEUszHAA6k1ueHPDrazZTXC3YhaNtoQx53HGeueKtf2HHYapZpa61BJdtOE2rErGI4PJBJ6e9EcNUaUraP0BUpNJ20MTU9LvtNKLewrEX+6PMVj+QJqnW/wCItKvf+Ejjs2uje3NwobeybOpI6ZOAMVeHgyMSLbya1Alyy5EQTJP0+bJH4VTw05SagtvQbpSbfKjkqKu61ps+lX7Wk5UkDcrL0ZT0NS+HdMTVr/7G119nYoWU7N24jt1HbJ/CsVTk58ltSOV35epm0Veu9Mmt9bbS8hpPNEanGM56H8iKs+JtGTRZ4YRefaHkUsw8vbtGcDuevP5U/ZTs3bYOR2b7GRVi2sb26QvbWdxOoOCY4ywB9OKr16TpDQ6DpOmWk42y3UgD+oZhn9PlFaYeiqrfM7JF0qam9djzd1ZHKspVgcEEYINJW947sfseuvIq4juB5g44z/F+vP403QfDdxqds15JcJa2oz+8cZzjrxxx75qXQn7R00tUS6cuZxRh0V0mpeFJIdOa+sb6K+iQFm2LjgdSMEg1W8P+HLrVoWuDKltbLkeYwzkjrgUPD1eZRtqP2U72sYlFdNeeEpBZNdabqEN+FzkIME464wTk+1VfDXh461bzyrd+SYmAC+Xu3cfUYp/VqvMo21Yeyne1jDorq08GGSKRYdWt5LmMfPEq5Ct6E5yPypLXwa8qbJdTgjuwoZoAu4rnpnn+lV9Urfyj9jPscrRWvpWhS3ety6VPN9nkiDFmC7umPcetaw8GKs3kz6xBFIxPlJsG5wO+N3+NTDDVZq6QlSm9kclRWnqOh31nqsenMgkeUjymXo49fb39K2l8Gxq6QTa1BHcuMiIJkn6ZYE/lSjhqsm0lsCpTfQ5Kp/sd59nFz9ln8gjPmeWdv59Ku3uiz2euwaXPIoMzoFkUZBVjjOPz49q6z+y9Xs5YUbxKlvbxxrFEWjVcnoF25we3J5q6eGlJu6enp/mONJu90cHPBPbuFnhkiYjcA6lSR681HXQeNNN1G1uku727F4JflEu3bjHbHQfh71Yg8IbbWKXUdUgsnkxtRlB5PbJI5pPDTc3GK2F7KXM0kcvRWx4k0C40Yxs0qzQycK4GOfQitW48GeSqSyatDHBjMkkibdvTHfnv3FJYaq21bYPZTu1bY5KiuquPBdxFKhW/gNrtLPMw27B9M8/nVXXfDMmnacL+C8S7g43Mq7cA9COTkUSwtWKba2B0ZrdGL9ju/sv2r7LP9n/56+WdnXHXp14qGun+zX//AAgX2j+0v9E/59vIX/nrj7/Xrz+lVdD8NzahZNfXF1HZ2oziRxnOOp6jA/Gm8PJtKK3VwdN3SSMKit3W/Dc1hZC+t7qO9teMugxjPfqcj8am0vwrJqGjQ6hFeIrSE/u2ThQGIJ3Z9BnpS+rVebltruHsp3tY5ynRRySyCONGd24CqMk/hXTXPhBvsD3VjqUN5sBJVVwDjqAQTzWr8ObSCOylu1uI5ZpcBowBuhwWHPOeevbpV08JOVRQlpcqNGTkos4Kiti50Pdq8Wn6ZeRX5ePeZEwFTk5zgnpgfnWr/wAIZH5ggOtQC5258rZz/wChZx+FRHDVZXsiVSm9kclRVrVLC5028a1ulCuOQQchh6j2qrWLTi7MhprRhRRRSEFFFFABRRRQAUUUUAFFFFABRRRQB6F8Nf8AkBTf9fLf+grXT1zHw1/5AU3/AF8t/wCgrXT19HhP4MT1KPwIKKKK6DQKKK534i38lj4Zl8lirzuIQw6gHJP6Aj8axxFZUKUqktkrkzkoRcmZviDx5bWc722mwC7dThpWbCZ9sdf0rEPxD1nPFrYAf7j/APxVcdRXwlbOsZUk5KdvJHkSxVWTvc7D/hYetf8APrp//ft//iqP+Fh61/z66f8A9+3/APiq4+isv7Vxn/Pxk/WKv8x2H/Cw9a/59dP/AO/b/wDxVH/Cw9a/59dP/wC/b/8AxVcfRR/auM/5+MPrFX+Y7D/hYetf8+un/wDft/8A4qj/AIWHrX/Prp//AH7f/wCKrj6KP7Vxn/Pxh9Yq/wAx3Vj8RbsSj7dp8Dx9zCSpH5k5ru9I1K01WyW7s5N8bcHsVPoR2NeFV1vwtvpLfxAbLcfKuoyCv+0oyD+QP516uVZzXdaNKs7qWnozow+KnzKMtbnqdI7LGjO7BVUEsxOAB60tcd8VdQkttHgs4mK/anO8juq4yPzIr6nF4hYajKq+h6FSfJFyK2tfEGGGZodLtROFOPNlJCn6AckflWSfiHrWf+PXT/8Av2//AMVXH0V8LUznGTlfnt6HkSxVVvc7D/hYetf8+un/APft/wD4qj/hYetf8+un/wDft/8A4quPorP+1cZ/z8Yv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P+Fh61/z66f8A9+3/APiq4+ij+1cZ/wA/GH1ir/Mdh/wsPWv+fXT/APv2/wD8VR/wsPWv+fXT/wDv2/8A8VXH0Uf2rjP+fjD6xV/mOw/4WHrX/Prp/wD37f8A+Ko/4WHrX/Prp/8A37f/AOKrj6KP7Vxn/Pxh9Yq/zHYf8LD1r/n10/8A79v/APFUf8LD1r/n10//AL9v/wDFVx9FH9q4z/n4w+sVf5jsP+Fh61/z66f/AN+3/wDiqP8AhYetf8+un/8Aft//AIquPoo/tXGf8/GH1ir/ADHYf8LD1r/n10//AL9v/wDFUf8ACw9a/wCfXT/+/b//ABVcfRR/auM/5+MPrFX+Y7D/AIWHrX/Prp//AH7f/wCKo/4WHrX/AD66f/37f/4quPoo/tXGf8/GH1ir/Mdh/wALD1r/AJ9dP/79v/8AFUf8LD1r/n10/wD79v8A/FVx9FH9q4z/AJ+MPrFX+Y7D/hYetf8APrp//ft//iqkg+Impq48+xs3XuE3KfzJNcXRTWbYxP8AiMPrNX+Y9o8NeIbHXYWa3JjmQfvIX+8Pceo962K8O8P6hJpmsW15GxGxxvH95T1H5V7jX12T5jLG0nz/ABR3PSw1Z1Y67oKKKK9c6QooooAKKK5fTfGVhcePdV8H3G2C+tPLe3yeJ0aJHOP9oFjx6c+tTKaja/UTkludRRRRVDCiiigArivih/zDv+2v/sldrXFfFD/mHf8AbX/2SuTHfwJfL8zHEfw2cXRRRXz55oUUUUAeTap/yVFP+whD/Na9ZrybVP8AkqKf9hCH+a16zUx6iQUUUVQwra8D/wDI02f/AAP/ANAasWtrwP8A8jTZ/wDA/wD0Bq1ofxY+qLp/Gj0+uK+KH/MO/wC2v/sldrXFfFD/AJh3/bX/ANkr28d/Al8vzO/Efw2cXWx4Osft2vQKwzHEfNf6Dp+uKx62/DOupoqT4svPklx8/m7cAdsYNeJQ5PaJzehwU7cy5tjpPEtnZajqcczeIrW0e3G1YyVJRgck/eHP+FHjy1jvtCi1CB0m8hs70OQyng4x74rgpZHlleSRtzuxZj6k1u6R4k+xaLJpc9l9pifcAfN24Vuo6Hvk/jXWsTTnzqStf1+RsqsZXTVrmrpOt2TaHBZ63p8nkIAiTGItG2Bx9DjPSnazo+n3Ph573R7uYW8KlxEZGMZA5PDcg1mab4rmgsFsb6yivolAVd5wcDoDwQaj1nxNLe2H2C1tI7K3PDKhzkenQYFV7ek6dpO+nbX7x+0hy6u/5nS3L6bF4NsG1C2muLby4tywkjDbep5HGf1IrLPiDQIdGudNsrO9hSZHADAMAxGM8ufas3Q/E0+n2RsZ7aO8tucI5wRnt0OR+FO1fxL9s082NtpttaQng4AbA9uABRLEwcbxdna22v3g6qtdP8DU0nW7JtDgs9b0+TyEARJjEWjbA4+hxnpTtZ0fT7nw897o93MLeFS4iMjGMgcnhuQazNN8VzQWC2N9ZRX0SgKu84OB0B4INR6z4mlvbD7Ba2kdlbnhlQ5yPToMCj29J07Sd9O2v3h7SHLq7/mbOveZ/wAK/svs33NkXm49Mc/+PYqH4Zeb51718naufTdz/TNZOgeJLnS7c2rwpc23OI2OMZ64Pp7Yqxf+LJZLFrPTrGLT424YxnJx7YAxSVelzxqt6pbAqkLqd9uhv+DWRbbVmgxsF05THTGOK4/wsSfEdkTyfOFWvD3iH+ybGe1+x+d5rFt3mbccY6YNZelXf2HUYLzy/M8pw23OM/jWc60Gqeu2/wB5Epp8vkdV4qsZtR8ZW1rBJ5TmBT5n90Asc1Jbw6TZeKIbVmv73UA65llf5VOPzOBWJf8AiOefXodWt4BA8SBNhfcGHOc8D1rQm8Z7n86HSYI7ggKZWbccenQH9a1VajzOV9b326F88Lt36kHxH/5D8f8A17r/AOhNWHpV21jqVvdrn904Ygdx3H5Zq54l1dNZuo7gWpt3RNh/ebtwzkdh6ms2CGa4lEMETyyNnCIpJOBnoK5K0+as5Q7mM5Xm3E9Kl0tLjxTa6sg3ReQWJHQsOFP5N/47XC+KL7+0NcuZw2Yw2yP02jj9ev412P2q60rwKrXeY7lYvLQdwScL+IGD+Fed11Y2aSUVpfVm1eSskuupq+FLH+0Ndt4WXMaHzJP90f4nA/Gus8U2NlqV/G0niC1s2txtEZK7lbOSfvDB6flXL+Gdbj0Vpn+xfaJJQAG8zbtA7dD/AJFZNxK888k0hy8jFmPuTk1lCtThR5bXb33IjOMYW3ud942to9Q8OpewSx3DW53eZHghh0bGPfn8Kr6vn/hXVt5H3dke/b9ef1rF0PxJ/Z+lS6dNZ/aonLdZduFI5HQ+/wCdM0HxJcaXbtaSW6XVqc4jc4xnrzjp+FbvEUpNtu3MrPyZbqwbv3RmQjUGs3EIuTa5+fZu2Zx3xx0xXY6nu/4V1B9l+75cfmbfTPzfr1rLvfFsjWDWen6fDYowIJRs4B64wBg1U0DxHdaVC1s0SXNscny3OME9cH+lY050qbcea6atfsTGUI3V90afwz877fd7c+R5Q3f72eP03Vq+Divn62YsbPtbbcemTisG98WyNZNa6bYRaerZyYzk89cYAwfeq3hvxB/Y9vPD9k8/zSDnzNuOMehrWlXp03CN7pX19SoVIRaV9jS+GjM2oXm5icxgnJ6nNJ4bdm8e3RZiSXmBz6ZNZHhnWv7FuJZvs3n+YgXG/bjn6Gk0zWPsWvS6p9m8zezt5e/GNx9cf0rOnWgo003s9SYzSUddmdPp/wDyUe9/65f+ypXP+L/tH/CVz7fM8zenlY69BjH41p+Fb7+0vGk975XlebCTs3bsYCjr+FWNY8TLY63PDPpkFy8D4hlJCsoIB64P9K1lyTpNuVlzMt8soavqWvGdm2oXuk2kbiO5d3w/90AAk/pVLyNJsfEltaytqGoagJIx5kj/ACoeCD6kAc9xWDdeIL+fWo9UyqvFxGg+6q9x+OTk1q3HjNn/AH0OlW8d1t2iZm3ED8gf1odejOTk9HftfT/MPaQbbLPiv/kedJ/7Y/8Ao01U+JbudYt4yx2LbhgPQlmz/IVU1fxCuoarY6gLHymtXDEebneAwIGccd/XrVTxLq39s3yXX2fyNsQj2792cEnOcD1rOtWhKM1F7tETnFqVnudR41R5/DumRr8zySxge5KGqWq6dpujwWy6xcX1/KVOyJXwi9M4zyO1Z2s+I21DTrW1S1MDW7KwkEuclRjpgYq+fGZkhj+06TbzTx8rIzcA+oGOPzq5VaM5Sbfbp+hTnBtu5f8AiN/yBbLClf3o4Pb5TTfiQx/syxXPBckj/gP/ANesTXvEbavpkVrPaBJUcP5qycE4IPy49/Wm+JPEH9sW8EP2TyPKJOfM3Z4x6CiriKcuez3SCdSL5rPexva+zD4fWfJ5jhB9xj/61NsufhpJnnCP/wCjDWHqHiD7X4fg0n7Js8oIPM8zOdo9Mf1og8QeV4abRvsmdwYeb5nq2emP60vrFPnbv9m3zD2kea9+hsf80u/z/wA960Ll9Ni8G2DahbTXFt5cW5YSRhtvU8jjP6kVyv8Ab3/FLf2H9l/7beZ/t7/u4/DrUmh+Jp9PsjYz20d5bc4RzgjPbocj8KccRTTSv9lLbqCqx09DSPiDQIdGudNsrO9hSZHADAMAxGM8ufapo3eP4YFkYqSCufYzYP6GsnV/Ev2zTzY22m21pCeDgBsD24AFQ/29/wAUt/Yf2X/tt5n+3v8Au4/DrU/WI3fvfZaWlhe0V3r0N/4bk/2bfDPG8cf8BqL4X/8AMR/7Zf8As9Y/hvxB/Y9vPD9k8/zSDnzNuOMehqLw1rkmizSssCzRygBlLbTkZwc/iaKWIhH2V3te4RqRXJ5XNj4ZeX9rvc48zy12+uMnP9KwLn7Z/wAJFJt3fa/tR2+u7dxVq619/wC1otQ0+1jsWjTYUU5Vhkk5AA65rT/4TKPzPPOiwG52483fz/6DnH41PNSlBQcrWfbcV4OKjfYl+J+zzrDGN+18+uPlx/WuNqzql/c6leNdXT7nbgAdFHoPaq1c+IqKrUckZVJc0mwooorEgKKKKACiiigAooooAKKKKACiiigD0L4a/wDICm/6+W/9BWunrmPhr/yApv8Ar5b/ANBWunr6PCfwYnqUfgQUUUV0GgVx/wAWf+Rct/8Ar7X/ANAeuwrj/iz/AMi5b/8AX2v/AKA9efmv+51PQxxH8KR5fRRRX5yeGFFFVdVvotO0+W8myUjGcDqT2H50JNuyGWqK4GDXPFWsTSNpcYRF6hEXA9st3q14f8UXw1QabrCAMz+WH27WVuwI6YrplhJpPVadOo+VnaUUUVzEhXQfDv8A5HGx/wC2n/otq5+ug+Hf/I42P/bT/wBFtXVgP96pf4l+ZrR/iR9UewV5/wDGH/mF/wDbb/2SvQK8/wDjD/zC/wDtt/7JX22ef7jU+X5o9XF/wX/XU8/ooqS1ha4uYrdCA0rhFJ6ZJxX5+k27I8YjorsP+Fea1/z9af8A9/H/APiaP+Fea1/z9af/AN/H/wDia9D+ysZ/z7Zt9Xq/ynH0VJdQtb3Mtu5BaJyjEdMg4qOvPaadmYhRRXSaR4L1jUrGO8jNtDHINyCVyCw7HABrahh6teXLTjdlQhKbtFHN0VZ1Syl06/mspmRpIm2sUORmq1ZSi4txe6Jas7BRRRSEFFFFABRRRQAUUUUAFFFbniDwxqGiWUV3dTWzpI4QCJmJyQT3A9K0hRqTjKUVdLfyKUW02uhh0UUVmSFFFFABRRUtnA91dw20ZUPLIsalugJOBmmk27IZFRWv4k8P3mgtAt5LbyGYMV8picYxnOQPWsirq0p0puE1ZocouLswooorMkKK3dJ8L6hqWkPqcE1qsKbsq7MG+UZPQEfrWFWtSjUpxjKSsnsU4OKTa3CiiisiQoq5ounTatqUWn27RpLLu2mQkLwpPOAfSuk/4V5rX/P1p/8A38f/AOJrqoYLEV481ODaNIUpzV4o4+iug1vwjrGk2puplimhX77QsTtHqQQDiufrKtQqUJctSNmTKEoO0kFFFFZEhRRRQAUUUUAFFFFABRRRQAUUUUAFFblj4Y1C80GTWY5rYW8aO5VmbfhM54xjt61h1pUo1KaTkrX1RUouNroKK6O58Mx2fhuLV77UvIkmXdFbiHcWJ5AzkduenFc5VVqFSi0pq11ccoOO4UUUViQFFFFABRRRQAUUUUAFFFFABRRRQAUUUUAFFFFABRRRQAUUUUAFfQFfP9fQFfV8Mf8AL3/t39T0cB9r5BRRXIfFjxjJ4I8O2+rRWCXrS3a2/ltIUABR2znB/ufrX1M5qEXKWyPQlJRV2dfRXgP/AA0Jef8AQrwf+Bh/+Jo/4aEvP+hXg/8AAw//ABNcn9oYf+b8GY/Wafc9+r5U+ON1cWPxn1W8tJnguIXtnjkQ4ZWEEZBFdb/w0Jef9CvB/wCBh/8Aia8s8d+IX8VeK7zXpLVbVrry8xK+4LtjVOuB/dz+NcOPxdKrTSg9bnPiK0JxSiz6W+D/AI/t/GmjeXcMkWsWygXMI4Djp5ij0Pcdjx6Z7uviPw7rOoeH9Zt9W0ucw3MDblPZh3UjuCOCK+t/h14w0/xn4fTUbMiO4TCXVuTloX9PcHqD3+oIrqwOM9suSXxL8TbD1udWe50tFFFeidIVxXxQ/wCYd/21/wDZK7WuM+J6nZp79gZAfx2/4VyY7+BL+upjiP4bOJooor5880KKKKACiiigAooooAK2vA//ACNNn/wP/wBAasWtvwKpbxPakdFDk/8AfBH9a1w/8WPqi6fxo9Orivih/wAw7/tr/wCyV2tcX8Twdunt2BkH/oNe3jv4Evl+Z34j+GziqKKK+fPNCiiigAooooAKKKKACiiigAooooAKKKKACiiigAqayup7O6S5tpPLlT7rYBxxjvUNFCbTuguXdT1XUNS2/bblpQv3RgAD8BxVKiinKTk7tjbb3CiiikIKKKKACiiigAooooAKKKKALOnX11p9x9os5fKk2ld20Hg/Wo7y5mvLl7m4ffK5yzYAz+VRUU+Z25b6Du7WCiiikIKKKKACiiigAooooAKKKKACiiigAooooAKKKKACiiigAooooAKKKKACiiigAooooAKKKKACiiigAooooA9C+Gv/ACApv+vlv/QVrp65j4bAjQpfe5bH/fK109fR4X+DE9Sj8CCiiiug0CuP+LP/ACLlv/19r/6A9dhXH/Fn/kXLf/r7X/0B68/Nf9zqehjiP4Ujy+iiivzk8MKgvrO2vrc291EJYiclSSOfwqemTSxwwvNKwSNAWZj0AFCbvoMrWtrp+j2UnkoltbgmRyWOAccnn6CvP0Ztf8aie2QhGmV8nsiYGT+A/M1Y1O+v/FmqCxsVKWqnIB4GP77f4V2Hh7RbXR7YpD88zf6yUjlvb2HtXen9Xi5SfvMrY1KKKK4CAroPh3/yONj/ANtP/RbVz9dB8O/+Rxsf+2n/AKLaurAf71S/xL8zWj/Ej6o9grz/AOMP/ML/AO23/slegV5/8Yf+YX/22/8AZK+2zz/cany/NHq4v+C/66nn9W9F/wCQxZf9fEf/AKEKqVb0X/kMWX/XxH/6EK+CpfxI+p48d0em+PLPxBd/Yv7De4Xb5nneVcCLrt255Ge9cudJ8fAEmbUMD/qID/4uug+JGtalpH2D+zrnyPN8zf8AIrZxtx1B9TXHnxl4kIIOpcH/AKYR/wDxNfTZnWwkcVJVJT5tNmrbI768qaqPmbv5EngjRbbxBqF0l9NcDYnmbo2G5iTzkkGtZPCnhu31H+zr/WpRdyOfLijIGAT8oJKkbsY9M9hTPhH/AMhS9/64D/0KsvWWb/hYbnJz9uTn/gQrkpRo08HTqypqUnK2pnFRVKMmrtsl1zw5Z6Lr9rBfXco02cE+aB86gdRwD3x2713Grw6M3g2CG6vJ4tM8qIJMoO8rgbc/KevHauf+MA50s9/3v/slW/E3/JL7T/r3tv5LXoQjDC1cVThFWSv+G3oapKnKpFLoc34a8LnXLu5nW5aPTopWUTMMs/p+mCSfXpWpbeF/C2oyyWml65O90g6MQwPuPlG4fQ1o+Gw03wxnitQWm8mdSF6lsscfXBFcd4GSV/Fdh5SsSsm5sdlwc/pXEqVCiqEXTUvaWbevXovQz5YR5Fy3uV5tD1CLXhorRj7SzhV5+Ug/xZ9Mc11N54T8NaWkMOq61PFcyDjGAPrjaSB7k1tajLbD4laah2+b9ldc46E7iP0z+dcn8UFkXxQzMDtaFCmfTn+uadXCUMHSqVOXnalyq/RWv06hKnClGUrX1sXPEXg+x0nw1JqC3U81whXkMvlsCwGcYz0PrUFj4YsJ/BDa481yLkRSPtDLsyrEDjGe3rW/4jjlh+GEUUylZEggDA9R8y8U3SOfhO+P+fef/wBDauiWCw/1hxULL2d7edy3Shz2t9m5zHgTQLPXp7pLySdBCqlfKYDOSeuQfSqlvoUt74puNHsmO2KeRPMfnaisRuOOvb8TXR/CBW+0ai207diDPvk1a8ENEPG3iBGx5plkK+uBIc/zFcuHwNGtRw/MrOTd33tczhSjKML9WVW8KeF475dLl1q4/tAgfKCoGfT7vB9s5rlfEmjXGh6kbOdg4I3RyAYDr6+30rrdW1DwfZ6/O13o+oG+inLtIGOC2chh+86dCOOlY3jzxBY681m1nDcRmEOH81QM524xgn0NLH0sKqU7cqknolfbazv1FWjT5XtddjmK9f8AGWn2d/o0H2+9FnawSCSR8ZJG0jA9+fevIK9M+KhP/CN2Yzwbhc/98NUZVKMcNiJSV1ZafeGHaVObaMu/8H6ZPoL6poWoTXARC+JMEOB1AwAQfrWV4N8Owa0Jp7u9W3gh4Kqw3njOeeg966j4ajzPB18jZK+fIuM9vLWsbwd4Z0+70eXWtWeQ26byI0OPlUck459eB6V0PB06s6NSFNe8m2r2WnXqX7KMnGSjui3Y+FPDGrJMmk6xdSTR9S2CAexxtGR9DXMafoN5eeIH0ZdqyxuyyufuqFOC3+H1Fd/4HvtEurm4h0XSntVjQb5X+82TwM5J9e9V/CzRDx/rqtjzTkr9Awz/AErWeAw9ZUZJJczs+W9nv39LDdGEuV930KB8KeFor9NLm1m5+3sANgKgZ9PunB9s5rB1fw3JpfiO006eRpLe5lQJKowSpYA/Qj/CofEkV5/wmV5Em/7S12fK2nByWymD24IqVLHV7PxLpp1eOcSPcx7Wlfduw4zg5PrXn1nSqNwVG1pWur2te1n5mMuV3Sjsy1438OWmiz2MVlLM5udwJndcAgrjkAY6960JvC3hrTLWBtY1qZZJuhhxtJ9vlJx71e+Jlm9/q2i2UZCtMzoCe2SvNRarYeE/C3kJeWNxfXDqWBY5B+oyB+hruq4SnTxFaShHlVtZN2Wi6Lc2lTjGctFZW3Mnxh4Uh0nT49S0+6e4tWIB34JAPRgR1H4Vydep+OGV/ACutv8AZ1ZYSIcY8sZHy/h0ryyvNzjD06FdKmrJpMwxMIwn7p6d4E/5EK5/7bf+g1y3g/w5baxDPdX18tvbw5BVWG/gZJOegrqfAn/IhXP/AG2/9BrF8I+GdNn0OTXNXeRoFDsI0JA2r1Jxzng8CvUlR9tHDLlUkot6uy6as3ceZQ0voWbHwn4a1eGb+x9XupJY+CXAIB7ZG0EiuHu4JLW6mtpceZE7RtjpkHBr1LwNfaNdPcx6NpbWkcSrvkfG5s5wCcn0PevOPEv/ACMep/8AX3L/AOhmuLM8PRjh6dWmldtp8t7fiZV4RUIyX4Gh8O/+Rxsf+2n/AKLauh8ff8JH/bo/sv8AtX7P5K/8e3mbN2Tn7vGa574d/wDI42P/AG0/9FtXV+NPFmo6LrAs7WG0ePylfMisTk59GHpW2CdP+zZe0k4rn3Xoi6XL7B8ztqa3h7+0V8LS/wDCREbgr7vMxnysfxfr+GK47wZ4Vstc0We7nmuI50maNAjALwqkZyCeprN1zxZrGr25tp5I4oT95IVKhvrkk11/wuYr4UvGHUXLn/yGldFKth8diadKzlGMXq92XGUK01HdJdTmNe0vw5bRfZdL1C6vNT81YhHgbCc4PO0D24J5rTfwjoel2kLeINXkhnl6LFgDPfsSQPXiud8GNEninTmmxt84Dn1PT9cV3Xjmfw5BfwHXNNvLmRov3bxsQuATkffHPPp3Fc2Ep0K1GeIcIqzSSd7Lze7uZ04wlFzsv0OT8WeGRoyw3tvM13p8pGGBAYZ5xnpyOhx/9ez4s8MWOn6Jb6rpc1xNDIV3mRlOFYZU8AfT8RVjxD4p0W88Lvo9haXkWAiw+Yo2qFYHruJ6A1o+CZE1zwbd6LOQZIQUXPOAeUP4EH8hVLD4SrWnRpWfNG68pLohqFOUnGPVfiY3hPwxY6hodzq2qTXMMMZbb5ZAyqjJPIP0/Cq/hLwv/bSTXtxM1rYRsRu4LNjk8njjucVv+M5F0LwXZ6LEQJZlCPjjIHLn8WI/M1e8Ita/8K6H2iF54Vjm8+OP7zDcxIHI7e9aU8Dh/bxoSWsI3l5vTR+SKjRhzqDWyuzFTwloeqWs58P6vJNPD1WXBBP/AHyCAfXkVj+DdCh1fW7jT79p4fJiZiIyAwYMowcg+prc0jxJ4P0m4afT9L1CGRk2Mc7sjIPQyEdqd4Gu7e+8e6leWsbxwzW7uFcAHJdM5x75rNUMJUq0bct27NRva3zJ5KcpR2v1sRf8Ip4dtdR+wajrUq3Esh8mKMgEKT8oY7SMkY9PasXxp4e/sC8hWOYy286kxlh8wIxkH8x+dP8AFbMPHs7AnIuI8H8Frqfih5KtpE06golwd3+78uf5VNWhQq0K/LBRcGknr3tqEoQlCdlazMi18IabZaSmoeI9RktfMxiOPGVz0HQkn2AqLxD4RtoNGGr6LePdWwXcwfBO31BAHTuMetavxeWVrPTpFP7kO4b/AHiBt/QNXIR6fr0uhi6SO5fTVDMMSZQAE5O3PHOe1LGU6FCpPDRo3st1e9+78hVYwjJwUehs6P4YsLzwbPrMk1yLiOKVwqsuzKA44xnt61Q8IeGZtekkkaXyLSI4eTGST6D8K6vwz/yS+7/697n+TUvg/M3w5uYbPm42TqQvB3kHH44IrengKE5Ubx+xzNd2XGjBuOnS/qVH0Pw/rNwbKHxNe3V5EpVPOl8wD/dyBkcdjXNR6BJB4qg0XUNyiSQKXjP3lPRhmoPCMc7+J9OWENvFwrNj+6Dlv0zXc+KniPjzQY1x5qnL+uCeP5GsIU6WMoqu4crUkutmm136kKMakee1tTO1Xwh4f0u4WTUNXnt7RwFRTgyM2eTwvTp2/GqPi3wnbabpSappl3JcWx27t5B4bowIAyOn51Z+LpP9p2IyceSeP+BVp6vz8J4yecW8GP8Avta6K2Hw8p4iiqaXIrp63va5coQbnFR2R5pRRRXy554UUUUAFFFFABRRRQAUUUUAFFFFABRRRQAUUUUAFFFFABX0BXz/AF9AV9Xwx/y9/wC3f1PRwH2vkFeTftS/8k/sf+wrH/6Klr1mvJv2pf8Akn9j/wBhWP8A9FS19FjP4Ejsr/w2fNdFFFfLHkhRRRQAV0HgPxVqXhDxBFquntuX7s8BOFmj7qf6Hsa5+iqjJxalHcabTuj7Z8K69p3iXQ7fV9Lm8yCYcg/ejburDsRWpXzJ+zhfeI4fGRstKjM+myru1BHJCRqOjg9m7Ad+nuPpuvp8JX9vT5mtT1aNT2kbhWb4k0tdW0x7bIWUHfEx7MP6dq0qK3nFTi4vY0aTVmeOXtpc2Vw0F1C0Ui9mHX3HqKhr2WeCG4TZPDHKvo6hh+tVv7I0n/oF2X/fhf8ACvKlljv7sjjeFd9GeR0V65/ZGk/9Auy/78L/AIUf2RpP/QLsv+/C/wCFL+zJ/wAwfVX3PI6K9c/sjSf+gXZf9+F/wo/sjSf+gXZf9+F/wo/syf8AMH1V9zyOivXP7I0n/oF2X/fhf8KP7I0n/oF2X/fhf8KP7Mn/ADB9Vfc8kRWdgqKWYnAAGSa9A8DaFLp6PfXi7biVdqIeqL7+5robeys7Y7re0ghPrHGF/lU9dGHwKpS5pO7NKWHUHdsKyPFmlNq2lNFHjz4zviz3Pp+P+Fa9Fd04KcXF9TolFSVmeMTRyQytFKjI6nDKwwQabXruoaXp9/g3lpHKw/iIw35jmqP/AAiug/8APh/5Gf8AxryJZbO/utHE8LK+jPMKK9P/AOEV0H/nw/8AIz//ABVH/CK6D/z4f+Rn/wDiqn+zavdf18hfVZ9zzCivT/8AhFdB/wCfD/yM/wD8VR/wiug/8+H/AJGf/wCKo/s2r3X9fIPqs+55hRXp/wDwiug/8+H/AJGf/wCKo/4RXQf+fD/yM/8A8VR/ZtXuv6+QfVZ9zzCivT/+EV0H/nw/8jP/APFUf8IroP8Az4f+Rn/+Ko/s2r3X9fIPqs+55hRXp/8Awiug/wDPh/5Gf/4qj/hFdB/58P8AyM//AMVR/ZtXuv6+QfVZ9zzCivT/APhFdB/58P8AyM//AMVR/wAIroP/AD4f+Rn/APiqP7Nq91/XyD6rPueYUV6f/wAIroP/AD4f+Rn/APiqP+EV0H/nw/8AIz//ABVH9m1e6/r5B9Vn3PMKK9P/AOEV0H/nw/8AIz//ABVH/CK6D/z4f+Rn/wDiqP7Nq91/XyD6rPueYUV6f/wiug/8+H/kZ/8A4qj/AIRXQf8Anw/8jP8A/FUf2bV7r+vkH1Wfc8wor0//AIRXQf8Anw/8jP8A/FUf8IroP/Ph/wCRn/8AiqP7Nq91/XyD6rPueYUV6f8A8IroP/Ph/wCRn/8AiqP+EV0H/nw/8jP/APFUf2bV7r+vkH1Wfc8wor0//hFdB/58P/Iz/wDxVH/CK6D/AM+H/kZ//iqP7Nq91/XyD6rPueYUV6f/AMIroP8Az4f+Rn/+Ko/4RXQf+fD/AMjP/wDFUf2bV7r+vkH1Wfc8wor0/wD4RXQf+fD/AMjP/wDFUf8ACK6D/wA+H/kZ/wD4qj+zavdf18g+qz7nmFFen/8ACK6D/wA+H/kZ/wD4qj/hFdB/58P/ACM//wAVR/ZtXuv6+QfVZ9zzCivT/wDhFdB/58P/ACM//wAVR/wiug/8+H/kZ/8A4qj+zavdf18g+qz7nmFFen/8IroP/Ph/5Gf/AOKo/wCEV0H/AJ8P/Iz/APxVH9m1e6/r5B9Vn3PMKK9P/wCEV0H/AJ8P/Iz/APxVH/CK6D/z4f8AkZ//AIqj+zavdf18g+qz7nmFFen/APCK6D/z4f8AkZ//AIqj/hFdB/58P/Iz/wDxVH9m1e6/r5B9Vn3PMKK9P/4RXQf+fD/yM/8A8VR/wiug/wDPh/5Gf/4qj+zavdf18g+qz7nmFFen/wDCK6D/AM+H/kZ//iqP+EV0H/nw/wDIz/8AxVH9m1e6/r5B9Vn3PMKK9P8A+EV0H/nw/wDIz/8AxVH/AAiug/8APh/5Gf8A+Ko/s2r3X9fIPqs+55hRXp//AAiug/8APh/5Gf8A+Ko/4RXQf+fD/wAjP/8AFUf2bV7r+vkH1Wfc8wor0/8A4RXQf+fD/wAjP/8AFUf8IroP/Ph/5Gf/AOKo/s2r3X9fIPqs+55hRXp//CK6D/z4f+Rn/wDiqP8AhFdB/wCfD/yM/wD8VR/ZtXuv6+QfVZ9zzCivT/8AhFdB/wCfD/yM/wD8VR/wiug/8+H/AJGf/wCKo/s2r3X9fIPqs+55hRXp/wDwiug/8+H/AJGf/wCKo/4RXQf+fD/yM/8A8VR/ZtXuv6+QfVZ9zzCivT/+EV0H/nw/8jP/APFUf8IroP8Az4f+Rn/+Ko/s2r3X9fIPqs+55hRXp/8Awiug/wDPh/5Gf/4qj/hFdB/58P8AyM//AMVR/ZtXuv6+QfVZ9zzCivT/APhFdB/58P8AyM//AMVR/wAIroP/AD4f+Rn/APiqP7Nq91/XyD6rPueYVLZ2s95cpb20bSSOcACvSh4V0HP/AB4f+RX/AMa0bCwsrFCtnbRwg9So5P1PU1UMtnf3noOOFlfVkWg6eumaXDZghmUZdh3Y9avUUV7EYqKSR2pWVkFFFFMYVx/xZ/5Fy3/6+1/9Aeuwrj/iz/yLlv8A9fa/+gPXn5r/ALnU9DHEfwpHl9FFFfnJ4YVleKbC81LSTZ2ckUbO43mQkAqO3APfFatFOMnFqSGed/8ACDat/wA/Fj/323/xNSW/gnVY545GuLLCsCcO3Y/7tegUV1fXao+ZhRRRXISFdB8O/wDkcbH/ALaf+i2rn66D4d/8jjY/9tP/AEW1dWA/3ql/iX5mtH+JH1R7BXn/AMYf+YX/ANtv/ZK9Arz/AOMP/ML/AO23/slfbZ5/uNT5fmj1cX/Bf9dTz+prKb7NeQXG3d5UivtzjODnFQ0V8Am07o8ZM9A/4WR/1Bf/ACa/+wo/4WR/1Bf/ACa/+wrz+ivU/tzHf8/PwX+R0fW63f8AI6TQ/FH9ma3qGp/YfN+2MzeX5u3Zlt3XBz+VZl5qf2jxC2reRtzOJvL356EHGce3pWdRXFLF1pQUG9E79NzJ1JNWudB4w8Sf8JD9l/0L7N9n3/8ALXfu3bfYY+7U2p+KvtvheHRPsHl+XHGnm+dnOzHONvfHrXM0VcsfiJSnJy1krPRaobrTbbvubPhnxFfaFK5t9skMnLwv0J9R6Gt0+PEiEslloNrb3En3pd4O4+pwoJ/OuJoqqOY4mjDkhPT5fhfYI15xVky1JqF5JqX9pPcObrzBJ5ncMOn/AOqurbx750MZu9EtZ7iPlJGbhW9QCCR+dcVRUUcdXoX5Jb79fzCFWcL2Z6j4ruZLz4bi7mx5k0ULtgYGSymuU8L+L7jRbI2Mlql3b5JVS+0rnqM4PH4VmT69q0+lLpct1us1VVEflqOFxjnGew71mV24vNJTrxrUW01FJ3t8+5pUxDc1KPY7W18em1nxb6Lbw2m04gicL8xI+YkL9eMd65xNYuofEEusWf7mWSZ5dpO4YYklT6jms2iuSrmGIq25pbO62VvuM5Vpytd7Hbnx5BJIlxP4etpLpBgTeYMj6ZUkfnXNeIdXm1m++0ywww4GFWNcce56k1m0UV8wxFePLUldeiX5IJ1pzVpMK6bxV4q/t3TobP7B9n8qQPu87dnAIxjaPWuZorGniKlOEoRektyYzlFNLqdN4Y8Vf2LpE+n/AGDz/NkZ9/nbcZUDGNp9KZ4U8WXWhwPam3W6tmbcEL7Sp74ODx7YrnKK2hmGIhycsvh0W3X8/mUq01az2O1t/Hv2aZRa6JbW9tyWijfaWY98hcfpWFda7P8A8JI+t2Mf2WRm3bC28dMEHgZBrHop1cxxNVJSls7rZWfyCVect2dwPH0bSJcTaBbPdouBN5gBH0ypIH41gaj4hvNQ1y31O7UMLeRWjhU4UAHOB9fWsaiirmWJrLlnLTfZfpv8xyr1JKzZ0fibxTJrF3Y3UNr9jls2LIfM35OQQeg9K038fLNFF9r0K2nnj5WRn4VvUAqSPzriaKpZnilOU+fWW+i6eVrAsRUu3fc6vWPGcmq6DJpt5YL5r4JmSXABDZHy4P061ylFFc+IxNXESUqru0rETqSm7yZ0+g+LP7L0CXSv7P8AO37/AN5523G4Y6bT/Om+FvF1zolo1m9st3bkllUvtKk9ecHj2xXNUVrHMcTBxcZfCrLbb9fmUq01az2O2tvH32WYLbaLbQWgBzDG+0lj3yFx+lcrrN4moapcXscHkCdy5j3bsE9ecDvk1TopV8dXxEVCpK6XkgnVnNWkzQ8O6l/ZGswaj5Pn+Vu+TdtzlSvXB9am8Vax/bmqC9+z/Z/3YTZv3dM85wPWsmisliKipOjf3b3t5k88uXl6BXTeGPFX9i6RPp/2Dz/NkZ9/nbcZUDGNp9K5miihiKmHnz03ZhCcoO8RVZlYMrFWByCDgg12EHjppLNLfVtIttRKY+ZyBk+pBUjP0rjqKrD4uth7+zla/wA/zHCpKHws6HxP4nl1qFLdbG3tYVIOFG5uO27HA+lVfCuuSaDqLXSQ+ejoUePftz6HOD0Pt61kUU5YytKsqzl7y6g6s3Lmvqa/irXJNe1Fbp4fIRECJHv3Y7k5wOpPp6VL4W8S3mgs6RIs1vIcvExxz6g9jWHRSWLrKt7dS97uHtJc3NfU7RvHMMcMq2Ph6zt3kyWbcCGPqQFGfzrG8M6+2javPqL2ouGmjZSoYRgEsGzwD6dMViUVrPMcTOcZuWsdtF+VrFOvNtO+xo6tqf2/XpNU8jy98iv5e/OMY4zj29K0/F/ij/hIILeL7D9m8li2fN35yPoK5uisvrdblnG+k99tf68ifaSs1fc6zSvGk8GmjT9S0+HUoVAVfMbBwOgOQQfyqPxB4xutS0/+z7W1jsbYjDKjZJH93OBge2K5eitnmWKdP2bnpa3S9vXcr29S3Lc6bTPFX2LwvNon2DzPMjkTzfOxjfnnG3tn1qh4b8QX2hTs1sVeJ8eZE/3W9/Y1kUVn9dr3g+bWOi8ifaz012O2PjyOMyzWmg2sF1IPml3glj74UE/nXOW2s3C+IY9Zus3MyyiRgW27sdvasyiqq5hiKrTnLZ3W245Vpytdm54u1/8A4SC6gn+yfZvKQpjzN+ec+gq1d+KvtHhNdB+wbcRonnedn7rA527fb1rmaKX16vzTnzayVnotUHtZ3bvuFFFFchkFFFFABRRRQAUUUUAFFFFABRRRQAUUUUAFFFFABRRRQAV9AV8/19AV9Xwx/wAvf+3f1PRwH2vkFeTftS/8k/sf+wrH/wCipa9ZrhfjZ4T1Txj4VttM0lrdZ4r5J289yq7RHIp5APOWFfR4qLlRko7nbWTcGkfJlFepf8KK8a/89dJ/8CG/+Jo/4UV41/566T/4EN/8TXz31Sv/ACs832NTseW0V6l/worxr/z10n/wIb/4muC8V6Fe+GdfudE1Ewm6ttm8xMWX5kDDBIHZhUVKFSmryjYmVOUVdoyq0/DGh6j4j1u30jS4TLcTtj/ZRe7MewFVNOs7rUb6GxsYHnuZ3CRRoMlmPavq/wCEngO18FaJiTZNq1yoN3OO3/TNf9kfqefQDXCYV15eS3Lo0nUfkavw/wDCWneDvD8el2Kh5D89xORhppO5Pt6DsPxNdDRRX0sYqKUY7HqJJKyCiiqGvalFpOnPdyDcfuomfvMegolJRTbBtJXZforyTU9X1DUZWe5uXIJ4RThV+gqjXmyzNX0icrxa6I9porxaip/tT+7+P/AF9b8j2mivFqKP7U/u/j/wA+t+R7TRXi1FH9qf3fx/4AfW/I9porxy1u7q1cPbXEsTDujEV6F4O15tWha3ucC6iGSRwHX1x6+tdGHx0asuVqzNaeIU3Y6GiisHxvqkmm6TtgYrPO2xWHVR3I/z3rrqVFTi5Poaykoq7J9U8R6Vp8pimnMko6pENxH17Cs//hN9J/5973/vhf8A4qvPTycnrRXjSzGq3pocLxM76HoX/Cb6T/z73v8A3wv/AMVR/wAJvpP/AD73v/fC/wDxVee0VP8AaFYPrMz0L/hN9J/5973/AL4X/wCKo/4TfSf+fe9/74X/AOKrz2ij+0KwfWZnoX/Cb6T/AM+97/3wv/xVH/Cb6T/z73v/AHwv/wAVXntFH9oVg+szPQv+E30n/n3vf++F/wDiqP8AhN9J/wCfe9/74X/4qvPaKP7QrB9Zmehf8JvpP/Pve/8AfC//ABVH/Cb6T/z73v8A3wv/AMVXntFH9oVg+szPQv8AhN9J/wCfe9/74X/4qj/hN9J/5973/vhf/iq89oo/tCsH1mZ6F/wm+k/8+97/AN8L/wDFUf8ACb6T/wA+97/3wv8A8VXntFH9oVg+szPQv+E30n/n3vf++F/+Ko/4TfSf+fe9/wC+F/8Aiq89oo/tCsH1mZ6F/wAJvpP/AD73v/fC/wDxVH/Cb6T/AM+97/3wv/xVee0Uf2hWD6zM9C/4TfSf+fe9/wC+F/8AiqP+E30n/n3vf++F/wDiq89oo/tCsH1mZ6F/wm+k/wDPve/98L/8VR/wm+k/8+97/wB8L/8AFV57RR/aFYPrMz0L/hN9J/5973/vhf8A4qj/AITfSf8An3vf++F/+Krz2ij+0KwfWZnoX/Cb6T/z73v/AHwv/wAVR/wm+k/8+97/AN8L/wDFV57RR/aFYPrMz0L/AITfSf8An3vf++F/+Ko/4TfSf+fe9/74X/4qvPaKP7QrB9Zmehf8JvpP/Pve/wDfC/8AxVH/AAm+k/8APve/98L/APFV57RR/aFYPrMz0L/hN9J/5973/vhf/iqP+E30n/n3vf8Avhf/AIqvPaKP7QrB9Zmehf8ACb6T/wA+97/3wv8A8VR/wm+k/wDPve/98L/8VXntFH9oVg+szPQv+E30n/n3vf8Avhf/AIqj/hN9J/5973/vhf8A4qvPaKP7QrB9Zmehf8JvpP8Az73v/fC//FUf8JvpP/Pve/8AfC//ABVee0Uf2hWD6zM9C/4TfSf+fe9/74X/AOKo/wCE30n/AJ973/vhf/iq89oo/tCsH1mZ6F/wm+k/8+97/wB8L/8AFUf8JvpP/Pve/wDfC/8AxVee0Uf2hWD6zM9C/wCE30n/AJ973/vhf/iqP+E30n/n3vf++F/+Krz2ij+0KwfWZnoX/Cb6T/z73v8A3wv/AMVR/wAJvpP/AD73v/fC/wDxVee0Uf2hWD6zM9C/4TfSf+fe9/74X/4qj/hN9J/5973/AL4X/wCKrz2ij+0KwfWZnoX/AAm+k/8APve/98L/APFUf8JvpP8Az73v/fC//FV57RR/aFYPrMz0L/hN9J/5973/AL4X/wCKo/4TfSf+fe9/74X/AOKrz2ij+0KwfWZnoX/Cb6T/AM+97/3wv/xVH/Cb6T/z73v/AHwv/wAVXntFH9oVg+szPQv+E30n/n3vf++F/wDiqP8AhN9J/wCfe9/74X/4qvPaKP7QrB9Zmehf8JvpP/Pve/8AfC//ABVH/Cb6T/z73v8A3wv/AMVXntFH9oVg+szPQv8AhN9J/wCfe9/74X/4qj/hN9J/5973/vhf/iq89oo/tCsH1mZ6F/wm+k/8+97/AN8L/wDFVPZ+L9GuJAjSSwE9DKmB+YJrzaimsxreQLEzPaEZXQOjBlYZBByCKWuG+HeqSLctpcrFo2UvFk/dI6gexHP4V3NevQrKtBSR205qcbhRRRWxYVynxSgebwwHUEiG4SRvpgr/ADYV1dR3UEV1bSW86B4pFKup7g1z4uh7ejKn3RFSHPFxPA6K6vxD4J1OxnZ7CNr22Jyuz76j0I7/AIVif2HrX/QH1D/wGf8Awr87q4LEUpOMoO/oeJKlOLs0Z9FaH9h61/0B9Q/8Bn/wo/sPWv8AoD6h/wCAz/4Vl7Cr/K/uFyS7GfRWh/Yetf8AQH1D/wABn/wo/sPWv+gPqH/gM/8AhR7Cr/K/uDkl2M+itD+w9a/6A+of+Az/AOFH9h61/wBAfUP/AAGf/Cj2FX+V/cHJLsZ9dL8NIHl8WQSKCVhR3Y+gKlf5sKpWPhnXruURpplxHnq0yGMD869M8H+HotBsmUsJbqXBlkA49lHt/OvWyjLq1TERqSi1GLvd+R0YahKU02tEblcD8YEYx6ZJj5QZQT7nb/ga76srxTo8et6RJZswSQHfE5/hYf06j8a+tzLDyxGFnTju/wBHc9KvBzpuKPFKKtalYXmnXTW15A8Mg7MOD7g9xVWvziUXFuMlZnhtNOzCiiikIKKKKACiiigAooooAKKKKACiiigAooooAKKKKACiiigAooooAKKKKACiiigAooooAKKKKACiiigAooooAKKKKACiiigAooooAKKKKACiiigAooooAKKKKACiiigAooooAKKKKACiiigAooooAKKKKACiiigAooooAKKKKACiiigAooooAKKKKACiiigB0aNJIsajLMQAPc179Xmfw/8ADFxPexapfQtFbREPErjBkbsceg6+9emV9pw7hZ0qUqk1bmtb5f8ADnq4Km4xcn1CiiivojtCiiigAr5P+Pas/wAXtZRFLMxtwqgZJPkR8V9YVw1l4BtpPijqnjTUwkzM0QsIuoQrCimQ/wC1kED0xnrjHHjaEq8Ixj3/AMzCvTdRJLuZHwO+HK+F7Bda1eEHWrhOFIz9lQ/wj/aPc/h659QooropUo0oqMTWEFBWQUUUVoUFcZ8T3YR2EeflJkYj3G3/ABNdnXFfFD/mHf8AbX/2SuTHfwJf11McR/DZxdFFFfPnmhRRRQAUVjX3inQLKYw3GpRB1OCEVnwf+Ag1b0rVtN1RWawvI59v3gOGH1B5pXAvUUUUwCtzwI7L4ntlB4cOp+m0n+lYdbXgf/kabP8A4H/6A1a4f+LH1RdP40en1xfxQPGnjt+8/wDZa7SuK+KH/MO/7a/+yV7eO/gS+X5nfiP4bOLooqxbWN7dIXtrO4nUHBaOIsAfTivASb2PNSuV6Ku/2Rq3/QLvf+/Df4VVnhmglMU8TxSL1R1KkfgaHGS3Q2mhlFFFIQUUUUAFFFFABRRRQAUUUUAFFFFABRRRQAUUU+CGaeURQRPLI3REUsT+AoAZRUlxBNbyeXcQyQvjO11Kn8jUdDVgCiihQWYKoJJOAB3oAKKmurO7tdv2q1ng3Z2+ZGVzjrjNQ0NNbgFFFFABRSojSOERWZicAAZJqzJpuoxxmSTT7tEAyWaFgAPrimot7IdmVaKKKQgooqcWV41r9qW0nMGM+aIzs6469KaTewWIKKKKQBRRRQAUUUUAFFFFABRRT4IpZ5VihjeWRuiopJP4CgBlFSXNvPbSeXcQyQvjO2RCpx9DUdDVgCiiigAop8EM08nlwxPK/wDdRST+QqW4sL63j8y4srmFP7zxMo/Minyu17DsyvRRRSEFFFFABRRRQAUUUUAFFFFABRU1rZ3d1u+y2s8+3G7y4y2M9M4qFgVYqwIIOCD2p2drhYKKKKQG14H/AORps/8Agf8A6A1en15h4H/5Gmz/AOB/+gNXp9e3lv8ACfr/AJHfhfgYUUUV6B0hRRRQAUUUUAFFFFABRRRQAUUUUAFFFFABRRRQBHcW8FxH5dxDHMn92RQw/I1T/sPRf+gPp/8A4DJ/hWhRUSpQk7ySYnFPdGf/AGHov/QH0/8A8Bk/wo/sPRf+gPp//gMn+FaFFT7Cl/KvuFyR7Gf/AGHov/QH0/8A8Bk/wo/sPRf+gPp//gMn+FaFFHsKX8q+4OSPYz/7D0X/AKA+n/8AgMn+FH9h6L/0B9P/APAZP8K0KKPYUv5V9wckexn/ANh6L/0B9P8A/AZP8KP7D0X/AKA+n/8AgMn+FaFFHsKX8q+4OSPYz/7D0X/oD6f/AOAyf4Uf2Hov/QH0/wD8Bk/wrQoo9hS/lX3ByR7Gf/Yei/8AQH0//wABk/wo/sPRf+gPp/8A4DJ/hWhRR7Cl/KvuDkj2M/8AsPRf+gPp/wD4DJ/hR/Yei/8AQH0//wABk/wrQoo9hS/lX3ByR7Gf/Yei/wDQH0//AMBk/wAKP7D0X/oD6f8A+Ayf4VoUUewpfyr7g5I9jP8A7D0X/oD6f/4DJ/hR/Yei/wDQH0//AMBk/wAK0KKPYUv5V9wckexn/wBh6L/0B9P/APAZP8KP7D0X/oD6f/4DJ/hWhRR7Cl/KvuDkj2M/+w9F/wCgPp//AIDJ/hR/Yei/9AfT/wDwGT/CtCij2FL+VfcHJHsZ/wDYei/9AfT/APwGT/Cj+w9F/wCgPp//AIDJ/hWhRR7Cl/KvuDkj2M/+w9F/6A+n/wDgMn+FH9h6L/0B9P8A/AZP8K0KKPYUv5V9wckexn/2Hov/AEB9P/8AAZP8KP7D0X/oD6f/AOAyf4VoUUewpfyr7g5I9jP/ALD0X/oD6f8A+Ayf4Uf2Hov/AEB9P/8AAZP8K0KKPYUv5V9wckexn/2Hov8A0B9P/wDAZP8ACj+w9F/6A+n/APgMn+FaFFHsKX8q+4OSPYz/AOw9F/6A+n/+Ayf4Uf2Hov8A0B9P/wDAZP8ACtCij2FL+VfcHJHsZ/8AYei/9AfT/wDwGT/Cj+w9F/6A+n/+Ayf4VoUUewpfyr7g5I9jP/sPRf8AoD6f/wCAyf4Uf2Hov/QH0/8A8Bk/wrQoo9hS/lX3ByR7Gf8A2Hov/QH0/wD8Bk/wo/sPRf8AoD6f/wCAyf4VoUUewpfyr7g5I9jP/sPRf+gPp/8A4DJ/hR/Yei/9AfT/APwGT/CtCij2FL+VfcHJHsZ/9h6L/wBAfT//AAGT/Cj+w9F/6A+n/wDgMn+FaFFHsKX8q+4OSPYz/wCw9F/6A+n/APgMn+FH9h6L/wBAfT//AAGT/CtCij2FL+VfcHJHsZ/9h6L/ANAfT/8AwGT/AAo/sPRf+gPp/wD4DJ/hWhRR7Cl/KvuDkj2M/wDsPRf+gPp//gMn+FH9h6L/ANAfT/8AwGT/AArQoo9hS/lX3ByR7Gf/AGHov/QH0/8A8Bk/wo/sPRf+gPp//gMn+FaFFHsKX8q+4OSPYz/7D0X/AKA+n/8AgMn+FH9h6L/0B9P/APAZP8K0KKPYUv5V9wckexn/ANh6L/0B9P8A/AZP8KP7D0X/AKA+n/8AgMn+FaFFHsKX8q+4OSPYz/7D0X/oD6f/AOAyf4Uf2Hov/QH0/wD8Bk/wrQoo9hS/lX3ByR7Gf/Yei/8AQH0//wABk/wo/sPRf+gPp/8A4DJ/hWhRR7Cl/KvuDkj2M/8AsPRf+gPp/wD4DJ/hR/Yei/8AQH0//wABk/wrQoo9hS/lX3ByR7Gf/Yei/wDQH0//AMBk/wAKP7D0X/oD6f8A+Ayf4VoUUewpfyr7g5I9jP8A7D0X/oD6f/4DJ/hR/Yei/wDQH0//AMBk/wAK0KKPYUv5V9wckexn/wBh6L/0B9P/APAZP8KP7D0X/oD6f/4DJ/hWhRR7Cl/KvuDkj2M/+w9F/wCgPp//AIDJ/hR/Yei/9AfT/wDwGT/CtCij2FL+VfcHJHsZ/wDYei/9AfT/APwGT/CpINJ0uBxJDptnE46MkCg/oKuUUKhTW0V9wckewUUUVqUFFFFABRRRQAUUUUAFFFFABRRRQAVxXxQ/5h3/AG1/9krta4r4of8AMO/7a/8AslcmO/gS+X5mOI/hs4uiiivnzzQrK8Vw6jcaFcW+lj/SZAFB37cLnnn6cfjWrRQBwPhTwLCLeWTX7djNv2xxCXgLj72VPXOfyrn3i/4R/wAfrb6fM7JHcRqMnqrYypx164/Cu38a+KodEiNtb7Zb914XtGPVv6Cuf8AeH7u81Jdf1QMVDGSLf96Vz/H9B1+tQ0tkSej0UUVZQVteB/8AkabP/gf/AKA1YtbXgf8A5Gmz/wCB/wDoDVrQ/ix9UXT+NHp9cV8UP+Yd/wBtf/ZK7WuK+KH/ADDv+2v/ALJXt47+BL5fmd+I/hs4uu9+HTFNBu3HVZmI/wC+RXBV33w5bZoV0+M7Z2OP+AivMwH8Y5MP8Zkf8Jvq3/PvZf8AfDf/ABVYt9c3Ws6q05iU3E5UBIgcEgADH5V0/wDwnn/UK/8AJj/7GoPAjRXnia8vHUK5V5EU87dzc8+2cfjVS/fSjD2nNd9in77Uea5Wi8F6w8QdmtYyRnY0hyPyBH61ialY3WnXJt7uIxuOR6EeoPer/iW+vf8AhJLmRppEeCZliwSNoHAx9RzXRfEACTw/Y3Eijz/MUZxyMoSR+YFTKlTlGfJdOP4kuEWny9DIfwZrCzJGGtmDAkuHO1frkZ/LNR3HhHWIp44ljilEhxvR/lX65AxW/wDEqaRNOto0dlSSQ7wDjOB3p+r3M8fgCGVZXEjwRAvnnnGea3nhqKlKNnormjpU02uxzOreF9T020N1J5Msa/f8piSo9TkCqejaTe6tM0dpGCF+87HCr+Ndb4fZn+H94HYttimAz2G01L4TS3j8FtJJK8COJGllj+8vJGRwecAVCwsJSjbRNXEqMW12tc5zUfCerWdu05EM6qMsImJIHrggVU0HRbrWWmFrJCnlAbvMJGc56YB9K6nRNQ8M6SZPs+r3UiydVlRiAfUYQc0zwAYW1TVzbYMBkHl4GBt3NjjtxQsPSlUik991e4KlByVjItvB2sTQLKfs8JIzskc7v0Bqto+h3U/iAafcIiNCQ8yOeCgIyAR6g1e0W6uJPHu55nO6aVD838IDYH0qfxV/yPNj/vQ/+h1PsqXKppbOxPJC3Mu5d8b6I0lnHcWa28MFpGxZB8p7dABjtXN6P4c1LVIfPhSOOE/deVsBvpgE1s/E7/j5sf8Acf8AmKu+PpJLPQ7S2tGMcBYIdvGVC8D6f4VrWp05VJya0jb5l1IxcpN9Dm9X8NappkHnypHLEPvPExIX65ANY1d18OZprmwvLW4Jkt0KhA3IwQcj6cDj3rh5lVZnWNtyBiFPqK5K9KKjGcdmY1IJJSXUtaRpl5qlyYLSPcQMsxOFUe5rqPD/AIZ1LS9etLqbyZIgXDGNiduUYDOQKn+H/wC78O300YHm+Y2OOThAR+pNYvgi8uz4miBmkcT7vNyxO75Scn8QK3pU6cPZuW7ZpCMY8re7F8eI0nido41LOyIqqBkkkdKdF4L1h4g7NaxkjOxnOR+Qx+tbhjjk+I25xkpb7l+uMf1NM1w6CNcaa81i+t7uIjCoDiPgdPkP1rSVCDlKc+9t7FOnFtyl3OJ1CzubC6a2uojHIvY9x6g96bZf8fsH/XRf510XjrUtM1M2stjcCWRNyv8Au2Xg4xyQPf8AOudsv+P2D/rov864asIwqcsXdGEoqM7JnX/FD/mHf9tf/ZKzLLwfq9zbrMfs8AYZCyuQ2PoAa1viUjyS6XHGpZ2aRVA6knZii90mZobf/hI/EQjCZZIxgHPcg9z+BrurUlOvNtX28uhvOClUldHM63ot9pDJ9qVCj/ddDlSfT61nV33xC2nw5aMrFx56YY9SNjc1wNceKpKlU5Y7GFWChKyO90GG10Dwx/bE0XmTyRh898N91R6dRmqlh43la8C31rElsxxujzuQep9f0q/rim+8BxSW652xRuVXsBjI/Dn8q4fS7OXUL+G0hB3SMASBnaO5/AV11qtSi4Qp7WXzN5zlBxjE0PETadqGtodJOBOQrZTau8nGR/Xiode0W60ZoRdSQv5oO3yyTjGOuQPWrV9o7aNrthC1zHMXkRhtGCBuHUf56Vq/E/8A1lh9JP8A2WsZUrwnOatJNGbheMpSWph3Hh+8h0RdWaSAwMqsFDHdhjgcYx39a6S0/wCSZt/1zf8A9GGnar/yTiL/AK5Rf+hCm2n/ACTNv+ub/wDow1vClGnJqPWFzWMVFu3Yn8JaGsOhvLLHbtc3KFopMZKoyDAJI479K5uLwvqEmpzaes1r5sUYkYlm2kH04rd8Df8AIpX/AP10k/8ARa1S+Gf/ACELv/rkP50OFOapRtuLljLkVjno9Omk1g6WrR+d5xi3EnbkHHpnHHpU+paLdWGqQadNJC0s4XaUJKjcxUZyPUVds/8Akf2/6/3/APQjWl4w/wCR10v6Rf8Aoxq540Yum5edjNU1yt+ZRHgvV/OMfmWuAobfvbac546Zzx+oqlp3h3UL+4nit/JKwOY3lLfJuHYcZP5Vu/E2aQNZQBiIyGYr2J4xVXwzp+rTaNLJ/aosNPfdksAcjoTz0H4itJ0aftvZxi3bzKdOPPypFTUPCOrWdq9wfImVBuYRMSQPXBArAr07wzb2Ntpk9vY3zXkYY7mJyASOgrzGssVRjTUXHr8yKsFFJrqW9J0271S5+z2ke5sZYk4Cj1JrqNC8Malpmt2l1MYJIlZtxjYnblSOcgVY+HKquj3syKPN8zGcckBQR/M1h+Dr27bxRCzTSOZy3m5P3vlJ5+mK0pU6cPZylq2y4RjHlb3ZL8QlZvESqoJJhQADqTk0lv4N1iWESMbaIkZ2O53D8gRWxqMaSfEeyWQAjyt3PqFYj9QKl8TLobaqrajq17bXEagokWcKPUYU8/jWsqEJSnOXe29inTTcpPucRqdhdabdG3u49j4yOchh6g1WUFmCqCSTgAd66zxxqmlalZ232O586eJyDmNlO0jnqB3ArmLORYbuGZhlUkViPUA1w1oRhU5Yu6OecUpWT0O/nktfCOgx+XCstxIQpOcb2xySfQelUdJ8ZrNK0OrQRRxMp+eNSR9CvOal+JMDTadaXceWjjchiOmGAwf0/WuV8P6TNrF99mjby1Clnk25Cjt+ZrurVatOsqdPbojonOcZ8sSPVRazatKNLV2hkceUu3ByewH16VrQeDNYkiEjNbREj7jucj8gRVrwvpa2PjJ7SaWOZ4Ii6sufvED9cE1Q8aXl0fEk6maRRAVEQBI2fKDkfnWHsoxg6lRdbWRnyJRcpLqZmq6beaZceTeRFCeVI5Vh7GtUeEdWZIHjNvIJgD8rn5RjOTkf41ueKv8ASvBNpdXPM+2JwehLEc/zNP8AGNxNb+EbUQuU80xoxBwSNhOP0FafVqcXJvZJMv2UVe5zmq+F9U060a6k8maNfv8AlMSVHqQQK3Ph/o6fZW1K5jglEuPIyMsmCwbqMDtUnh92fwBeb2LbYplXPYbTxVf4X/8AMR/7Zf8As9XRpU41oNLdDhCKnFrqZt34Y1Bta+yCa28yZWmU7mwFz346802bwjqcNtNcSy2qJEGJy55A7jirPgj/AJG24/3ZP/QhVLx1NLL4kuEdyVi2qg7KNoP8zWMoUlSdS3W25DjDk5rEOjeHtS1WLzrdESHoJJGwCfbGSak1bwzqmmwG4kSOaJeWaJido9wQDXSeNpHsfDVpb2bNHEzLGdp6rtPGfwqH4bTzTW95aysXgTbtVuQM5yP06Vf1alzqi737leyhzcnUj+F//MR/7Zf+z1yF7/x+z/8AXRv512vw8RI7zV44+UWRFXnPAL4rir3/AI/Z/wDro386yrK2Hp/P8yJ/w4/MiooorjMDa8D/API02f8AwP8A9AavT68w8D/8jTZ/8D/9AavT69vLf4T9f8jvwvwMKKKK9A6QoorN8UXr6d4fvbyM4kSPCH0YnAP5moqVFTg5y2WopOybZj+J/GlnpU7WlrF9ruV4f5sIh9Ce59q5pviHrGfltLAD3Rz/AOzVx5JYlmJJPUmkr4KvneLqzbjLlXZHjzxVST0djsP+Fh61/wA+un/9+3/+Ko/4WHrX/Prp/wD37f8A+Krj6Kx/tXGf8/GT9Yq/zHYf8LD1r/n10/8A79v/APFUf8LD1r/n10//AL9v/wDFVx9FH9q4z/n4w+sVf5jsP+Fh61/z66f/AN+3/wDiqP8AhYetf8+un/8Aft//AIquPoo/tXGf8/GH1ir/ADHaQ/ETVA486ys3XuEDKfzJNdl4Z8R2OuxN5OYrhBl4XPIHqD3FeM1d0K+k03V7a9jYgxyAt7r3H4jNdmCzzEU6i9rLmj1NKWLnGXvO6Pc6SR1jjaR2CooJYnoAO9LWH48maHwlqDqSCUVOPRmCn9DX2ter7KlKp2Tf3HqzlyxbOE8VeML7Url4bGaS2s1OF2Haz+5PX8K5d2ZzuZix9Sc0lFfmuIxNXETc6juzwp1JTd5MKKKKwICiiigAooooAKKKKACiiigAooooAKKKKACiiigAooooAKKKKACiiigAooooAKKKKACiiigAooooAKKKKACiiigAooooAKKKKACiiigAooooAKKKKACiiigAooooAKKKKACiiigAooooAKKKKACiiigAooooAKKKKACiiigAooooAKKKKACiiigApUZkO5WKn1BxSUUDOo8LeML7TblIr6aS6sycMHO5kHqD1/CvVo3WSNZI2DIwDKR0IPevAa9k8BStN4RsHc5IRk/BWIH6CvreHsbUqSlQm7pK6PRwVWTbgzcooor6k9AKKKKACiiigAooooAKKKKACuK+KH/MO/7a/wDsldrXFfFD/mHf9tf/AGSuTHfwJfL8zHEfw2cXRRRXz55oVkeLtW/sbQ5rxcGXhIgem89Py5P4Vr1Bd2treRiK7tobhAdwWVAwB9cH6mkB4ppWowQ6sdQ1KzbUmyX2vLtBf1bg5+ldnb/EbzJ44f7G27mC5+09Mn/crrv7D0T/AKA+n/8AgMn+FKuiaKrBl0jTwQcgi2Tj9KlJoVmaFFFFWMK2vA//ACNNn/wP/wBAasWtrwP/AMjTZ/8AA/8A0Bq1ofxY+qLp/Gj0+uK+KH/MO/7a/wDsldrXFfFD/mHf9tf/AGSvbx38CXy/M78R/DZxddL4W8QWel6VcWtxHcM8jlgY1BGCoHcj0rmqK8OlVlTlzRPPhNxd0FW9H1CfTL9Lu3wWXgqejDuDVSiojJxd0JNp3R2EviHw5dTpe3mkTG7XHIAIz78jP4isXxLrk+s3Ckr5VvH/AKuPOfxPvWTRW08TOa5WXKrKSsdJ4w1+z1i3t47WOdDG5Y+YoHUexNLqPiCzuPCsWlJHcCdEjUsVG3K4z3z29K5qih4mbcn30B1ZNt9zpNJ1+ztPDFzpckc5mlSRVZVG35hgZ5z+lQ+GPEP9lwyWd1Cbi0kySo6qSOevBB9KwaKFiKiaaewe1lp5HUy6x4Xit5FtNDZ3c5/fAYB+uSR9BVbwhrlpo8t21zFMRNt2iIA4xn1PvXP0UfWZ8ykraeQe1ldM1dM1KC18SjUpFkMPmu+1QN2GBx3x39al8Q6xDfa9DqVpHIoiCYEgAOVOexNYtFT7aXLy9L3Fzu1jrNd8QaLqtkfNsbj7WsbLExxtQn8eeR6UzT/E9rJpi6frdm11GoAV15Jx0zkjn3zXLUVo8VUcub+mV7aV7nU3via0g01rDQrN7VHBDO2Aw+nJyfcmuWoorKpVlUfvESm5bm14W159GmdXjMtvLjeoPIPqK17bxH4fsrvz7HSpY3kP718AED/ZGcenHFcdRWkMTUgkl0KjVlFWNzVtd83xIurWCumwKAJAOcDBBwelalx4h8OX0sd1f6TM9yo7AFfoeRkfUVx9FCxM0356gqstTQ129s727EllYR2cQGML1b3I6D8KpW7iO4jkbOFcMcexplFYyk5S5mQ227nSeKfENvqVxYT2UcyPauz/AL1QATlSOhP92r174m0LUI4pL/S5pZ4uVHG0H0znkfUVxtFb/W6l2+5p7aV2+51HiTxFZavosdsIJ4rhHV8ADZkAjGc56H0rl6KKyq1ZVXzS3InNyd2b/hnxJNpKfZ5YzPak52g4ZD3x/hWz/wAJdo1uHks9LkWdhyfLRNx9yCTXD0VrDF1YR5Uy41pxVi3qGoXV7qLX0z/viwK46LjoB9K6e58T6LqNrENU0yaWWPkBcbQfY5Bx7VxtFRDEThfz7kxqSV/M6rWfE1nqHh57BLWWCUkBVAGxVDZAznPQelQwa/Zx+Dzo7Rz+fsZdwUbOXJ65z39K5uiqeKqN8z7WK9rK9/kdJ4U8QWul2U9leW8skUjFsx4J5ABBBI9Kjs9bsdN177XptpIlm0YjeJj831HJ54H61z9FJYiaSXbYXtZWS7HYv4k0FL/+0LfS5jdsRukcAYHcgZIzj6fWs3Xtatb/AMQ2eowxzLFAE3BwAx2uWOMH0NYFFOWKnJWY3Wk1Y3vGOtWusS2z2scyCJWDeYAOuOmCas6B4js7bRjpWpWkk0IyB5YByCckHJHc1zFFJYmaqOp1Yvay5uY7TTfFWjWSSW1vp08Fr/DswWY9y2T9O5rjH27zsJK54JGDikoqalaVRJS6ClUckrmx4X1yTRrlyYzLBLjzEB547j3rZh8SeH7S8N1ZaVMksjfvXIAwO+BnH8q46iqp4mpBKK6DjVlFWRua9ra3WvxapYCSMxKoXzAAcjPoenNalx4i8P6h5U2qaTM9wgxlMEfTORkexrj6KaxM02+4KrK78zT8QX1jfXCtYadHaRr3AwW+oHArMoorGcnJ3ZDd3c6jw/4sNnaLZX8BuIFXarLjcB6EHgirs3jDTra2dNJ00xO3TciooPqQp5riqK3jjKsY2uaKvNKxbtNSu7fVBqSybrjeXYt/Fnrn610s/iLw/ftHcalpMrXKD+HBH48jI+orj6KinXnBNdPMmNSUdDa8T6/LrDJGsfk20ZyqZySfU/hVrxHr9nqWh21jBHOskTozF1AU4UjjB965uih4ib5rvcftJa+Z0mk6/Z2nhi50uSOczSpIqsqjb8wwM85/SoPCGuRaNNP58LyRTBc7MZBGcdfqawqKaxE04tdA9rK6fY6m11zRLTXVvrSyuYovKdZBgFmYkHPLfXvWL4hvYtQ1i4vIVdY5CMBwAeFA7fSqFFKdeU48r23FKo5Kx1Gl+J7f+zBpusWbXUCqFVlwTgdMg46euadc+J7K005rPQbF7YPnMj4yPfqcn3JrlaKpYqpa1/n1K9tKx0Pg3XLTRvtX2qOd/O2bfLUHGN2c5I9awbhxJcSSLnDOWGfc0yis5VJSgoPZEOTaUewUUUVmSbXgf/kabP8A4H/6A1en15h4H/5Gmz/4H/6A1en17eW/wn6/5HfhfgYUUUV6B0hXP/ET/kTr7/tn/wCjFroK5/4if8idff8AbP8A9GLXJj/91q/4X+RnW/hy9GeP0UUV+aHghRRRQAUVzOteMLOwuntoIGupEOHIbaoPpnBzS6H4vs9QultpoGtZXOEy25SfTPGDW31ery81tCrM6WiiisSQooooA+gK5/4if8idff8AbP8A9GLXQVz/AMRP+ROvv+2f/oxa/S8f/utX/C/yPerfw5ejPH6KKK/NDwQor1HQ7bRbXwTb6nfaVaz7Id0jfZ0Z25x36/nWd/wk/gv/AKF7/wAkof8AGvYllUIRi6lVLmV+p1PDpJc0krnn9FbviCS11vV1bw/pcyRiEAwxW4ByCcttTPqOaxriCa3maG4hkhlX7ySKVYfUGvMq0uSTs7rv0ZhKNn5EdFWm0/UFtPtjWNyLbAPnGJtmD33YxSWmn392pa1sbm4UHBMUTMM/gKn2c72sxcr7Faip7uzvLMgXdrPbk9BLGVz+dd74L07T7jwVcXE9jayzDzcSPErMMDjkjNdOEwU8TUdO9mlfUunSc5cp53RVq00/ULxC9pY3NwqnBaKJmAPpwKhtoJrmZYbeGSaVs7UjUsx4zwBXLyS003M7Mjoqa6trm0l8q6t5YJMZ2yIVOPXBqeHSdVmjEkOmXsiEZDLAxBH1xTVObdkncfK+xSop88MsEpimieKQdVdSCPwNSWlneXhItLSe4I6iKMtj8qlRk3ypais72IKKnu7S7tGC3drPbsegljKk/nXQaDdeVoEsX/CJ/wBoZ3/6Z5WdvHrsPT61tRoc83GT5fk3+RUYXdnocxRSqrMwVVLMTgADJJrtdQ1K/s/CUGlaZpOp2yCP/SbiW3K5zy2OvUk8+lVh6CqqUpOyS7Xv5DhBSTbZxNFOijeWRY40Z3chVVRksT0AFWW0zUluRatp92Jyu4RGFt5XpnGM4rBQlLZEJNlSip7uzu7Ngt3az27N0EsZUn86gpOLi7NA1YKKfBDLPKIoYnlkPRUUkn8BXQ+D9LmTxXYw6ppsixSeZ8lzAQrYjY9GHPataFCVacYrq0r+pUIOTSOborpviTbW1p4iEVrbxQR+Qp2xoFGcnnArEt9M1K5i8630+7mj/vxwsw/MCqrYadKtKktWuw503GTiVKKc6tG5R1ZWU4KkYINNrnICivQtT0+wT4ZJeJY2y3PkQnzhEofJdcndjNcJaWl3dsVtbWe4YdRFGWI/KuzFYKeHlGN7uST+80qUnBpdyCirV3p2oWib7qxurdc43SxMo/UVVrklGUXaSsZtNbhRWt4W0aTXNVW0VjHGBvlfH3VH9a7bUH8GeG8Wc1hHczgAsvlCV+e5LcD6fpXfhculWpurKSjHu/0NqdFyjzN2R5nRXp6aX4X8VabI+mQx2s6cZjj2NGx6blHBH/18GvNbqCS2upbaUYkidkce4ODU4zAzwyjK6lGWzQqtF07O90yKirv9k6p5Pnf2be+XjO/yG24+uKpVxyhKPxKxk01uFFXYdJ1WaMSQ6ZeyIRkMkDEH8cVXa3uFuBbtBKsxIURlCGyegx1punNK7Q+V9iKiu8fwpHb+B5blLOefVJkjbaYyXjy65VV6jjOe/WsnwrM9ml1DJ4UbVnEgDFocmIjqp+Q4/Su2WXTpzhCq7cyvs38tOpq6Di0pdTmaKkuDmeQ+X5eWPyf3eeldlpd/f6T4SNppmj6mLyVi0tw1sdi57qec8YHb1rDDYeNWUlKVkl2v8rEQgpN3ZxNFKxYsS2S2ec9c1am0zUoZY4ptPu45Jc+WrwsC+OuARzWChJ7IizZUoqzd2F9ZqGu7K5twTgGWJlz+YqtSlFxdpKwNNbhRSorO4VVLMTgADJJrV03S76HVbFr3TriOB7mNSZoCFYFhxyMVdOlKo7JDjFsyaK7b4qWVnZy6eLO0t7cOJN3lRhN2NuM4rkrTT7+8UtaWNzcKDgmKJmA/IVtisJPD13R3a7ely6lNwm4lainzwywSmKaJ4pB1V1II/A16D/Z2n/8ACtPtf2G1+0fZ93m+Uu/O7rnGarC4OWIc0nblTf3BTpOd/I87oor0P4Zafp91od1NeWNtcMtwQGlhViBtXjkUsDhHi6vsouwUqbqS5UeeUV6CvibwUSAfD4HubKLj9aPG+h6RJ4dXXNLhSABUbEa7VdGIA47HkV1yytOnKdKopcqu0uxo8P7rcZJ2PPqK6bTLrZ4Xmh/4RX7VmOQfb/Kzszn5s7D9369u1c5DFJNKsUMbySN91UUkn8BXn1aKgo2d7rs/6fyMZRtYZRVq707ULRBJdWN1AhOA0sTKP1FV40eRwkas7k4CqMk1nKEouzWpLTQ2irz6Pq6JvfSr5V9TbuB/KqNEoSh8SsDTW4UVbh0zUpoPPh0+7ki670hYr+YFNawvls/tjWVyLbAPnGJtmM4+9jHWn7Kdr2Y+V9itRT4YpZ5BHDG8rnoqKST+AqxdabqNrH5t1p93BH/ekhZR+ZFJQk1dLQVmVKKKKkQUUUUAFewfDv8A5E6x/wC2n/oxq8fr2D4d/wDInWP/AG0/9GNX0HDf+9S/wv8ANHbgf4j9DoKKKK+2PVCiiigAooooAKKKKACiiigAri/iep26e3YGQf8AoNdpWX4o0oatpbQKQsyHfET03eh+tYYqm6lKUVuZ1YuUGkeVUVLd21xaTtBcxPFIvVWFRV8201ozywooooAKKKKACiiigArb8CqT4otCOwcn/vhqxFBZgqgkk4AHeu/8C6FLYq1/eIUmkXbGh6qvcn3NdOEpynVVuhrRi5TR1VcZ8T1JjsH7AyA/jt/wrs6zfEmlrq2lvbZCyA74mPZh/nFe3iabqUpRR31YuUGkeUUVNe2lzZXDQXULRSL2YdfceoqGvnGmnZnltWCiiikAUUUUAFFFFABRRRQAUUUUAFFFFABRRRQAUUUUAFFFFABRRRQAUUUUAFFFFABRRRQAUUUUAFFFFABRRRQAUUUUAFFFFABRRRQAUUUUAFFFFABRRRQAUUUUAFFFFABRRRQAUUUUAFFFFABRRRQAUUUUAFFFFABRRSorOwVVLMTgADJJoA2vAqlvE9qR0UOT/wB8Ef1r06uX8DaFLp6PfXibJ5V2oh6ovv7muor38DSlTpe91PRw8HGGoUUUV2G4Vz/xE/5E6+/7Z/8Aoxa6Cuf+In/InX3/AGz/APRi1yY//dav+F/kZ1v4cvRnj9FFFfmh4IUUUjMFUsxAAGST2oAwoND0bRJpNWdpcRqSWkO8Lk9QAM5/xrkNS26/4ozpELBWK/Ntx06ufSvQLg6dqkEti08M6sBvSOUZwD7HI5rhvFtinh/VbebS5JIBIpYAMTtIPr3H1r0MLNuT5n734FxZ6NRVfTZ2utOtrlgA0sKSEDsSAasV57VnYkKKKKBH0BXP/ET/AJE6+/7Z/wDoxa6Cuf8AiJ/yJ19/2z/9GLX6Xj/91q/4X+R71b+HL0Z4/RRRX5oeCetaH9h/4V9b/wBp/wDHn5H7373Td/s8/lWL/wAW1/z9ora0Ox/tP4fW9h5vledBt37d2Pm9OKxf+Fb/APUa/wDJX/7OvtK1PEyp0vZUYzXKtZJfq0erJTcY8sU9OpgDUNO0vxol9o5P9no64+9yhUB/vc9S3Wt/4k6M93qunXdqMm7ZbdiOm7+E/kT+Arm/F2gf8I/dQQfa/tPmoXz5ezHOPU13/gG+j1Tw5bedhprNvLJPbA+U/wDfJ/nXn4Kk60quCrrlbfNZbJ9UvkY0o8zlSlp1Mb4m3cdjpNjoVsdq4DMoPRF4UH6n/wBBpdM1LxReaJbW2i6MlkihQLjI2lcdg/r681ynirUl1PxJPdt+8gWTYgB4KLxwffk/jXo2uQ3GvaLbvoGqpbx5DFlcqCuOhK8jHpW1GpLFYitUpyaSSSUbJtLs3t307lRk6k5OL+4b4htrmfwLcLq4he7jhLs0fTcpyCPwxn8ao+BP+RCuf+23/oNXXt44/Al7Y2t39ueGGVHkU7iz8sw/WqXgT/kQrn/tt/6DXe1/tcJf9O35/j1Nv+XifkM+Ef8AyB7z/r4/9lFcp8O/+Rxsf+2n/otq6D4T6hbRxXWnyyLHMziSMMcbxjBA9xj9aseHPCqaH4iju7rUIG5ZbWMH53JBHI9gT0zXn0aMq9LCTp6qL18tV/kYRi5xptdDL8fzfZ/HFtN9mW5KRxkRMCQ5ycDitwXfjbULqGa1sYdNtwoLJMynf9eNw/ACqut3VpZ/E2znvSqxCADex4QkMAT/AJ96v+KdHvdQv0um1wWulBB5qeYVAA64xwc+preNOfPWnCT+LZNL5tvWxoou8mn12RS+LNqklrYTrGDOZjECOpBGcfmKs+Krx/Cfhy0tNJVI3Ztm8qCeBy3oSTjrUXxSbzvD9ldW5Lx+erh19CpwafqSW3jbw/B9iuoYryIh2jc/dbGCp7498dquv/vFdUv4jUbfrYc/jny72VjB1Lxfbap4ZNhqVm816QcSqAqq2flYd/TP41u+BP8AkQrn/tt/6DWVq3h3QdE8ON/aUwl1Mq2zypCCzdgFPYdzitXwJ/yIVz/22/8AQawwixCxa+sNOXI/X5+ZFPn9p771sVPhxY21lod14guYwzqHKHrtRBzj3Jz+VUtD8batca/DHdeU9tcSrH5SoBsycAg9e/fNS/DvWLH+zrjQtSlWNZS3llzhWDDBXP8AnrU2meCP7P1aPULzUrf7FbuJUOcFscjOeB27moo+3lQofVHovi169b+RMedwh7Pbr/wRninSrfT/ABzo1zbKsaXVzGzIBwGEi5P45FaXxE1y80ZrZdPEcc06nfMUDNtU8Lz9TWJrmtw6x440lbU7ra2uo1R8ffYuMke3A/Kpvi9/x9ad/uP/ADFOrWjCjiZ4d2XMrNfK9vxHKSUKjh3NTxHIdY+HAv5o0M/lpLnGNrBgGI/DNeYV6d/zSn/t1/8AZq8xrz8796VKb3cFcxxWri/I9I8AwwaX4RutcMQeZlkfPfamcKPTkGq/gvxXqOpeIUs9Q8qVJtxi2xgeUwUng+mARzk0vw91KyvNDn8O3kqxu4dUycb0Ycge4JNWPDHhVdC12O6vtQgd8slqiEhnJBGSD7Z45+teph/bShhnh37i+LXr1v8Aobw5mocm3Ui8QafHqfxKtLaZd0PkK8g9Qu44/E4Fa3iOTxXHfxR6DZxfZI1GSTH859MEggdOmKxfFGpLpPxFtb2TPlLAqyY/uncD+Wc/hWpr2malrVzFf6D4gaK3dQHVLhwo9xt7+3HStY2ft4078/PrytJ2+fQtfbUd79NzP+KWnI+m22reSI7kMsc2MdCCefXBGPxrzuum8ZWt5p6pbXHiSTUtxy0LSMSuO5BJArma+dzafPiW+XlfXZ6/I4cQ71HpY9L1b/kk6f8AXvB/6GtZfhPU9eGgNY6JoilgTi6yANxPJO7hjjjrxxxWpq3/ACSdP+veD/0Nat6STq3gWC00W+S2uUgRGKnBVxjcDjkZOefevoHTlPEQ5ZNNU1ta730V9jt5W5qz+yaOlW2qTaFPbeIjBPK4ZTsA5QjvgAZznp7V4xXsXhOz+w2VzYy6kt9e7vMnIctsLDAGTz/D3rx+VHjkaORSrqSrA9QR1FcGeJ+yotrXXd3fTdmOL+GJ3vwfC7tUPG7EWPp89ctq8cl34tuoJJGDS3rR7iMkZfA/Kp/BWuf2Hq4ml3G2lXZMB2HZvw/qa7LVvDWjeJpTqWn6iscsmN7R4dSfdcgg4+lTRpfXcDClS1lBu6va6Yox9rSUY7roVrfwBc2wf7P4imh3jDeXAV3fXD81U8EaDDH4sv1uGFz/AGeQELLjc5PDYyemDW1pGm6L4OSW5udTzLIm1t5AyBz8qjn+dYPhnxJZw+MNQuJmMVpftw78bSD8pPoOT+ddsqOEoVKPPFRd9VzXtvb8bGrjThKN1Z373OhNx4w/4STcLCMaX5uzb5kedmcb853Zxzj8MVk+JtN02y8daZd3Cxx2t0xaVTwu8dz7Elc/jVzUPD2uXOpy3Fn4mnisJWLj/SHJTPOAAcEenIrldQS3h8RwWuta1NqtomRJIkrMYye3Oe4GcUY2coQtUi/iTTk1bfy1tYKraWq69Tu/EieKRdJNoc1sbdVGYWA3OfqR0+hFcZ421fUpr60e70gadc27b45CdxbGDwcYIBx610r6JqCSQzeFdcWGyKAGN5TIg91zuH4cdKp/E/UbNtJg04zRT3gkVm2H7mAck+mc9KvMVOVCpOUnHbqnF/4ev5DrJuEm21+XyNTUNVv4vh6uqx3GLwwxMZNi9Syg8Yx0J7VR+Fc0tzDqlxM2+WW4Du2AMsQSTxU9jAuvfDqPT7K4iE3lIh3nhWVgSDjkdP1pvw0tGsTq1m7pI0NwELL0OAa2g6k8ZQne8XHvpezv8y1zOrB9LGd8OtJhuNW1DU7iNX8iYpCDyAxJJP4DGPrVGfx7qg1hpovLNiHwISg+ZM9c9c4/D2qXwLrltpms39neyiKG4lLI7fdVgT19Mjv7VZm8BLJqhuI9QgXTWffx94LnO0dvxz+FefT9vPC01g3qm+a2976X8jCPO6a9l8xvxU0u3jW31aBRG8r+XKAPvnGQfrwf0rf8f6tPo+mRXFmsYuZHMSysoJQEZOM/QVy3xK161v3h02xkWWGBt7yLyC2MAA98DP51sfFz/kD2f/Xx/wCymumpWhH63Og/5dV31uaSkl7Rw8izYXU3iD4f3Ul6qSz+VKudoALKMqfbtXldeneBP+RCuf8Att/6DXmNeXmzc6VCpLVuJz4l3jBvsd78JtOhke61KRAzxkRxE/wkjLH+X61FYeNdQuvEsUTiNrCacRrDsHALYDZ656H0qL4Yazb2N1PYXcqxJcYaNmOFDjsT2yP5VfTwdBp2urqdxqMEenxzCWNejE5yq+nXHTr6V2Yb20sJR+qu1m+bXz6+VjWHM6cfZ/Mn+I1p9v1zQrMkhZpHRiOoBKZ/StTxGuv2sFraeGLONYkX52BQbQOigMayfiXdtY6vol4oyYXd8eoBTIq/rUN14ktba88O641uQuHRZmQEH128gj6V3zcXWxEY35/d2aTtZbX/ABNnbmmlvptuV/HFhLfeD01C+tUi1G2VWcKRxkgMMjPHOetH/NKf+3X/ANmrA8W2GoaXY7brxTLdtJgNbNK5Lfhk8fXFb/8AzSn/ALdf/ZqwU+avVvGz9m73ad/N26kJ3nLSzseY16b8J8f8I/d7un2k5+mxa8yr0v4Vf8i5ef8AXw3/AKAteVkH++L0ZzYP+KT6No3gjVNz6dbxzmP7ymWUEfVWPT8Kx/iHrrLAfD8FjJaxrt3lwAGUfdCgcY4HPtiuU0HU5tI1SG+g5KHDrnAdT1FeieMdPt/EnhyPU9PxJNGnmREdWX+JPr7eoxXdSr/XMHUjQioTW6Stdf1/WptGftaTUFZ+XUr+Gf8Akl93/wBe9z/Jqd8PrH7J4Uk1O0t1nv7gOUDEDO0kBcnoMjNN8M/8kvu/+ve5/k1QeANUt7vw7JoMl2bO5UOsThtrENk5U+oJPFdNBwVShzb+z09dP+CaQavC/Y2PDY8R3JurXxLZRNbSISrExkdfuYU8jH8utY/gOzs9O8WavZSFPPiIW23HnZkk498baG8O+IYIZZb7xfJbouSrfaJCCPUkkY/WsXwlHot9rNwmt3cs1wXHkXDTsokIOOvBB6YyazlUlCrRU4vmTdnNrVfL8NCXJqUbrXzZ1U0vjWx1CSZobbUrQltsUZVCo7ckA56etcnpsI17x4gvNPW1VnLzQAEY2rnkH1IGfrXZaRpevafqW+bXUn0tSSFlO5yOwJI4x657VzmteILGL4gW2pWziS3hjEUzpyHzuBI9cBh+VGMglGEq0mlzr3ZWfq097BVSsnJu19mXvHXijUNJ1eKw00xxJEis+UB3Z/h56DGOlX/FV0L34by3gjWLzo4pCi9ATIpP61X8WeGV8QXcOrWGoWyxMgWVmOV2j+IEd/Y4+tWfFcVvB8OJIbSXzoI4oVSTOdwDrz+NdE1ib4l1H7ji+X7un6lvn/ec21tCroaQ+GvAjawkKSXc0ayFiOu4gKPoMj9aqeCvFWoaprH9map5dxFcq+392BtIGccdRgHrzUvhq+0/XvCR8PXlykFyqeWu7jIBypHrjAyPaneHPDMfhu9bV9X1C2CwhhFtJA5GMnPfBIwM9axp+2cqEsO/3SSvrp/euTHmvBw+Hr+tzk/G+mRaT4hmt7cYhYCSNf7oPb881iVq+LNV/tjXJrxVKxcJED1Cjp+fJ/GsqvmMW6brzdP4buxwVLc75dgooornMwr2D4d/8idY/wDbT/0Y1eP17B8O/wDkTrH/ALaf+jGr6Dhv/epf4X+aO3A/xH6HQUUUV9seqFFFFABRRRQAUUUUAFFFFABRRRQBHcW9vcLtuIIpR6OgYfrVb+yNJ/6Bdl/34X/CrtFS4Re6E0mUv7I0n/oF2X/fhf8ACj+yNJ/6Bdl/34X/AAq7RS9nHsHKuxS/sjSf+gXZf9+F/wAKP7I0n/oF2X/fhf8ACrtFHs49g5V2KX9kaT/0C7L/AL8L/hR/ZGk/9Auy/wC/C/4Vdoo9nHsHKuxXt7Gyt23W9nbwt6pEFP6VYooqkkthpWCiiimBHPBDcJsnhjlX0dQw/Wq39kaT/wBAuy/78L/hV2ipcYvdCaTKX9kaT/0C7L/vwv8AhR/ZGk/9Auy/78L/AIVdopezj2DlXYpf2RpP/QLsv+/C/wCFH9kaT/0C7L/vwv8AhV2ij2cewcq7FL+yNJ/6Bdl/34X/AAo/sjSf+gXZf9+F/wAKu0Uezj2DlXYpf2RpP/QLsv8Avwv+FH9kaT/0C7L/AL8L/hV2ij2cewcq7FL+yNJ/6Bdl/wB+F/wo/sjSf+gXZf8Afhf8Ku0Uezj2DlXYpf2RpP8A0C7L/vwv+FH9kaT/ANAuy/78L/hV2ij2cewcq7FL+yNJ/wCgXZf9+F/wo/sjSf8AoF2X/fhf8Ku0Uezj2DlXYpf2RpP/AEC7L/vwv+FH9kaT/wBAuy/78L/hV2ij2cewcq7FL+yNJ/6Bdl/34X/Cj+yNJ/6Bdl/34X/CrtFHs49g5V2KX9kaT/0C7L/vwv8AhR/ZGk/9Auy/78L/AIVdoo9nHsHKuxS/sjSf+gXZf9+F/wAKP7I0n/oF2X/fhf8ACrtFHs49g5V2KX9kaT/0C7L/AL8L/hR/ZGk/9Auy/wC/C/4Vdoo9nHsHKuxS/sjSf+gXZf8Afhf8KP7I0n/oF2X/AH4X/CrtFHs49g5V2KX9kaT/ANAuy/78L/hR/ZGk/wDQLsv+/C/4Vdoo9nHsHKuxS/sjSf8AoF2X/fhf8KP7I0n/AKBdl/34X/CrtFHs49g5V2KX9kaT/wBAuy/78L/hR/ZGk/8AQLsv+/C/4Vdoo9nHsHKuxS/sjSf+gXZf9+F/wo/sjSf+gXZf9+F/wq7RR7OPYOVdil/ZGk/9Auy/78L/AIUf2RpP/QLsv+/C/wCFXaKPZx7ByrsUv7I0n/oF2X/fhf8ACj+yNJ/6Bdl/34X/AAq7RR7OPYOVdil/ZGk/9Auy/wC/C/4Uf2RpP/QLsv8Avwv+FXaKPZx7ByrsUv7I0n/oF2X/AH4X/Cj+yNJ/6Bdl/wB+F/wq7RR7OPYOVdil/ZGk/wDQLsv+/C/4Uf2RpP8A0C7L/vwv+FXaKPZx7ByrsUv7I0n/AKBdl/34X/Cj+yNJ/wCgXZf9+F/wq7RR7OPYOVdil/ZGk/8AQLsv+/C/4Uf2RpP/AEC7L/vwv+FXaKPZx7ByrsUv7I0n/oF2X/fhf8KP7I0n/oF2X/fhf8Ku0Uezj2DlXYpf2RpP/QLsv+/C/wCFH9kaT/0C7L/vwv8AhV2ij2cewcq7FL+yNJ/6Bdl/34X/AAo/sjSf+gXZf9+F/wAKu0Uezj2DlXYpf2RpP/QLsv8Avwv+FH9kaT/0C7L/AL8L/hV2ij2cewcq7FL+yNJ/6Bdl/wB+F/wo/sjSf+gXZf8Afhf8Ku0Uezj2DlXYpf2RpP8A0C7L/vwv+FH9kaT/ANAuy/78L/hV2ij2cewcq7FL+yNJ/wCgXZf9+F/wqW2sbK2bdb2dvC3rHGFP6VYopqEVsg5V2CiiiqGFFFFABXP/ABE/5E6+/wC2f/oxa6Cuf+In/InX3/bP/wBGLXJj/wDdav8Ahf5Gdb+HL0Z4/RRRX5oeCFNkRZI2jcZVgVI9QadRQB55JpGueHdVNzpkT3EXIUou7cvoyjml/szXvEmppNqUDWsS4BLIUCr6KDyTXoVFdf1yW9lfuVzDII0hgjhjGEjUKo9ABgU+iiuQkKKKKAPoCuf+In/InX3/AGz/APRi10Fc/wDET/kTr7/tn/6MWv0vH/7rV/wv8j3q38OXozx+iiivzQ8EKKKKACiiigAooooAKKKKACiiigAooooAKKKKACiiigAooooAKKKKACiiigAooooAKKKKACiiigAooooAKKKKACiiigAooooAKKKKACiiigAooooAKKKKACiiigAooooAKKKKACiiigAooooAKKKKACiiigAooooAKKKKACrWlXMVnqMNxPbR3MSN88TgEMOh61Vopxk4yUl0GnZ3O5uz8P8AUNkxmnsG/iSKNhn2I2sPyqHxd4k02bRI9D0ZXa3UKGkcEDavQDPOcgcmuMor0Z5nUlCUYwjHm0bSs3+Js8Q2mkkrhRRRXmmAUUUUAFFFFABXsHw7/wCROsf+2n/oxq8fr2D4d/8AInWP/bT/ANGNX0HDf+9S/wAL/NHbgf4j9DoKKKK+2PVCiiigAooooAKKKKACiiigAooooAKKKKACiiigAooooAKKKKACiiigAooooAKKKKACiiigAooooAKKKKACiiigAooooAKKKKACiiigAooooAKKKKACiiigAooooAKKKKACiiigAooooAKKKKACiiigAooooAKKKKACiiigAooooAKKKKACiiigAooooAKKKKACiiigAooooAKKKKACiiigAooooAKKKKACiiigAooooAKKKKACsXxzA9z4U1CNFywjD49lYMf5VtUEBgVYAg9QazrU1VpypvqmvvJlHmi0fP8ARXa+KPA95DcPcaPH59uxz5Ofnj9hnqP1rmzoWtA4/si//C3c/wBK/OK+AxFCbjKD/Q8SdGcHZozqK0P7D1r/AKA+of8AgM/+FH9h61/0B9Q/8Bn/AMKx9hV/lf3E8kuxn0Vof2HrX/QH1D/wGf8Awo/sPWv+gPqH/gM/+FHsKv8AK/uDkl2M+itD+w9a/wCgPqH/AIDP/hR/Yetf9AfUP/AZ/wDCj2FX+V/cHJLsZ9S2cD3V3DbRgl5XVFA9ScVeh8P65K4RdJvQT/ehZR+Z4ruvBHhBtMnGo6lta6A/dRqciP3J7muzBZbXxNRR5Wl1ZpSoTnK1tDs6yvF9pJfeGr62iXc5j3KPUqQ2P0rVor9Bq01UhKD2ase1JcyaPn+ivR/FXgb7VcPeaQ8cTucvA/Ck+qnt9K5k+C/EgP8AyDgffz4//iq/PsRlOKozceRvzSueLPD1Iu1rnPUV0H/CGeJf+gb/AOR4/wD4qj/hDPEv/QN/8jx//FVh9QxX/PqX3Mn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j/hDPEv/AEDf/I8f/wAVR9QxX/PqX3MPY1P5X9xz9FdB/wAIZ4l/6Bv/AJHj/wDiqP8AhDPEv/QN/wDI8f8A8VR9QxX/AD6l9zD2NT+V/cc/RXQf8IZ4l/6Bv/keP/4qlHgvxIT/AMg4D38+P/4qn9QxX/PqX3MPY1P5X9xz1e1eDrSSx8M2NvKpVxHuYHsWJbH61znhXwL9luEvNXeOR0O5IE5XPqx7/Su5r6jIstqYdyrVVZvRI78JQlC8pBRRRX0Z3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keMrqSy8MX1xG21xHtUjsWIXP61nVqKlTlN7JX+4UpcqbOb8T+O/s9w9ppEcchQ7Wnflc/7I7/AFrm28aeJCcjUAvsII//AImueor8+r5ri603Lna8k7HizxFSTvc6D/hM/Ev/AEEv/IEf/wATR/wmfiX/AKCX/kCP/wCJrn6Kw+v4r/n7L72T7ap/M/vOg/4TPxL/ANBL/wAgR/8AxNH/AAmfiX/oJf8AkCP/AOJrn6KPr+K/5+y+9h7ap/M/vOg/4TPxL/0Ev/IEf/xNH/CZ+Jf+gl/5Aj/+Jrn6KPr+K/5+y+9h7ap/M/vOkh8b+Io3DNeJKP7rwpg/kBXbeD/FkGtt9lnjFvegZ2g/LIO+3/CvJas6ZdSWOoW95ExDxSBh+B6V2YLOMRQqJzk5R631NKWJnGWruj3eqGv6pBo+ly3043BeEQHl2PQVfrg/i/Kwg02EH5GaRiPcBQP/AEI19nmOIeGw06sd1+uh6labhTckcfrWv6pq0zPdXTiMn5YkJCKPp/U1l0UV+c1Ks6suabuzxJScndhRRRUEhRRRQAUUUUAFFFFABRRRQAUUUUAFFFFABRRRQAUUUUAFFFFABRRRQAUUUUAFFFFABRRRQAUUUUAFFFFABRRRQAUUUUAFFFFABRRRQAUUUUAFFFFABRRRQAUUUUAFFFFABRRRQAUUUUAFFFFABRRRQAUUUUAFFFFABRRRQAUUUUAFFFFABRRRQAU+GaWFw8MrxsOjIxB/SmUUJtbDPQvAXi24nuk0vVJPMMnEMzdc/wB1vXPY131eB28rQTxzRnDxsGU+hBzXvlfbcP4ypXpShUd3G2vk/wDhj1cHVc4tPoFFFFfQHYFFFFABRRRQAUUUUAFFFFABRRRQAUUUUAFFFFABRRRQAUUUUAFFFFABRRRQAUUUUAFFFFABRRRQAUUUUAFFFFABRRRQAUUUUAFFFFABRRRQAUUUUAFFFFABRRRQAUUUUAFFFFABRRRQAUUUUAFFFFABRRRQAUUUUAFFFFABRRRQAUUUUAFFFFABRRRQAUUUUAFFFFABRRRQAUUUUAFFFFABRRRQAUUUUAFFFFABRRRQAUUUUAFc/wDET/kTr7/tn/6MWugrn/iJ/wAidff9s/8A0YtcmP8A91q/4X+RnW/hy9GeP0UUV+aHghRRRQAUVy/jvXGsbcWNpKVuZRlmU4Ma/wBCai+HF3dXUV6bq6mnKsm3zJC2OvTNb/V5ey9oyraXOtooorAkKKKKAPoCvP8A4w/8wv8A7bf+yV6BXn/xh/5hf/bb/wBkr9Azz/cany/NHtYv+C/66nn9FFFfn54oUV6VZaD4Vg8L2mqapa7Q0EbSyeZKfmYDsp9T2FR2lr8O724S1t9vmyHCAvMuT6ZbjNex/Y1RcvNUgm9Um9dfkdX1WWl5I85oro/HXh+PQr6I28jNbXAYoGOSpGMj3HIrnK8zEUJ4eo6c90YTg4ScWFFFdzpOg6TP4Al1SW13XiwzMJPMYcqWxxnHYdq0wuEniZSjBrRN6+Q6dN1G0jhqKKK5jMKKKKACirWkvZR6jC+pQvNaAnzEQ4ZhjtyO+O9WPEM2jzXqNotrNbW4jAZJTkl8nJ+8e2O9aKmnTc+ZenUrl929zNorb8HSaNBqbXOtMhhjjOyJoi4kY+2CPXr7VT12+i1DUXnt7OC0h6RxRRhQF98dTVujFUVU5ldvbr6vsPlXLzXKFFFFYEBRRRQAUUUUAFFFFABRW14P0Vdd1Y2kkxhjSMyuVGSQCBgfnUPiqzgsPEF3Z2qlYYmAUEk/wjvW7w1RUVXfwt2L9m+Tn6GXRRRWBAUUUUAFFFFABRRRQAUUVLaQtcXUVupAaV1QE9AScUJNuyGRUV0/jfw/a6Ba6ckMjyzS+Z5sjcbiNmMDsOTXMVtiMPPD1HTqbr9VcqcHCXKwooorEgKKKKACiiigAooooAKKKKACiiigAorsPhvoum6v9v8A7RtvO8ry9nzsuM7s9CPQVzGpxpDqV1DGu1EmdVGc4AYgV01MJOnQhWbVpXt8jSVNqCl3K1FFFcxmFFFFABRRRQAUUUUAFFFFABRXW33hm1sfBI1eSRpbmZYnTssYbHGO5wa5Kt8RhqmHaVTdq5c6bha4UUUVgQFFFdz4E0HSdT8O3V3fWvmzRzOqt5jLgBFI4BA6k104TCTxVT2cGr+ZpTpupLlRw1FFFcxmFFFFABRRRQAV9AV8/wBfQFfV8Mf8vf8At39T0cB9r5BRRRX1Z6IUUUUAFFFFABRRRQAUUUUAFFFFABRRRQAUUUUAFFFFABRRRQAUUUUAFFFFABRRRQAUUUUAFFFFABRRRQAUUUUAFFFFABRRRQAUUUUAFFFFABRRRQAUUUUAFFFFABRRRQAUUUUAFFFFABRRRQAUUUUAFFFFABRRRQAUUUUAFFFFABRRRQAUUUUAFFFFABRRRQAUUUUAFFFFABRRRQAUUUUAFFFFABRRRQAUUUUAFFFFABRRRQAVz/xE/wCROvv+2f8A6MWugrn/AIif8idff9s//Ri1yY//AHWr/hf5Gdb+HL0Z4/RRRX5oeCFUtb1GHS9OkvJudvCL/eY9BV2uL+ItrqF1d2q21tczxLGSRHGzANn271rQgpzSlsNK7MddPnvtG1HxDfli7f6rPclgCfoOg/8ArVs/C7/U3/8AvJ/Jqwry68SrpTWl1Dcx2SqFIa0CKACMc7eO1L4NuNWh1COOxWU28k8YuSkW4Bc9zg44z6V6dSEpUpK6NHsen0UUV45kFFFFAH0BXn/xh/5hf/bb/wBkr0CvP/jD/wAwv/tt/wCyV+gZ5/uNT5fmj2sX/Bf9dTz+iiivz88U9dhtbG98BWVtqVz9mtmtod8m9UxjBHLcdcVW0/wfoFg8eqJNdXKRYlQlw68cggIuTVbXv+SVwf8AXvb/AM1rG+GuvfY73+yrqQ/Z52/dEnhH9Pof54r7KpXw6xFKnWgruKs30fQ9RzhzxjJdFqQeNNZi8SavZ2lgp8pG8uN3GNzOQM49OBXV6kJvC2l21roGjPdzvnfIIWfpjJbbySc8fjWB490r+x9dttctYswPMruo4CyA5/XGfzrp9em1m/021vvC15GVbJZMId4OMcsMAjnI9/as6Eaiq4iVS/tNNkr2/up/18xRTUpuXxeX6GV4p05NZ8J/2zJp7WOoQqXdGTaxAOGByMkY5FO0H/klc/8A173H82rO8Rf8JpaaLLLqWo2xt5F2SRgRhsNxj7o5+hrR0H/klc//AF73H82p05RlipPlafs3e6SvtroCadR6WdjB8FaxZ6baTRw6NcXmpNkq8a78jsPUD6ZrtNCfUNa06eLxFpEUKnGwFcBwc9iSQR/WqPgxP+KFzo3lC+KvuLY/1mT1/DGM+1X/AAhBrkSTya9deZPLt8uLcp2KM5Py8c57egrfLqU4RpRk24tX0S5de76suhFpRT2t8jkvAWgWt1rt+11GJobF9iK4yGbJAJ9cAdPcVoJ44hGuSWN1aQR6YrNHvALMMZ5wOCD6Y703wJqMVr4m1fTriQI09wxjDcAsGYEfU5/Sqh8C303iOUTYXTmkZ/NRxu2kkgAHnP4YrioqtTw1P6mteZ8336X8rGMeeMI+yXXUraW+lS/ESzl0cMts7k7Su0K21s7R6Vd8fWLal4506xU7fOt0Un0G9yT+Waq2Gm2WlfEOxs7K6a5VCd5YD5W2t8uR17Ve8bXy6b4/0y+cZSOBN/8Aul3B/Qms4xX1WarJL94r226XEl+7fN/MW/Ems23hBINN0ext/OaMOzODwM4BOMEk4Pekubey8Y+FpNSjtUt7+HcMr/eUZ2k9wQR9M03x14fuddlt9V0do7kGIIVEgG4ZJBBPHc9+1TWyr4O8GTR3ksbXkxdljU5y7AAAewABP412zVV16kKy/cJaaaeVvM1fNzyUl7lh3w+WBvBEq3Kb4N8vmL6rjkUzwb4m/tnUZdLk0+2gthEWiVBwAMDaR0PX26UvgT/kQrn/ALbf+g1znws/5Gc/9e7/AMxUQxE6f1SEXpJa+YlNx9ml1MrxhZw2HiW9tbdNkSuCq+gZQ2PpzUXhvTxqmuWtgzFVlf5iOu0Ak/oDV/4if8jjff8AbP8A9FrVTwlfRab4js7ybiJHIc+gYFc/hmvn6kKaxzjL4ef8LnE1FVrPa/6noGt399oUsGn6D4eae3VQ0jJAxUjJ+UFe/uc9ax/iPpFs2mW+uWtqbaRyonj27ThhkFh2IPB+tbvidfFMlzDP4euo2tZEGVAj4P8Aeyw5GMdK5Xxm3im1sFg1nULaeCZhhIwgJI5/ug19BmUkqdWE4ycemi5V2s77HbXfuyTTt6aHUXdza2XgPTr66tEuvs9vA8Ub9N5QKD+GTSeGdQj8W6Hcw6laQAq3lsEBxgjgjPQ/j2qn4m/5Jfaf9e9t/Jaj+EP/AB4X/wD11X+RreNaX12nQ+y4arvoylJ+1jDo0QfCzUrr7TNorxxrDFG82cHfu3KMHnGOfSl16e48QeMY/Dk6RLaQT7yyA7yoTJBOce3TvVT4bsq+M74MQC0MoHufMU/0q5fxXOi+PP7cvEWOwnm8oSbgfvJjOOowR+lcVGU5YGnGTvHns/8AD5+RnFt0op7X19DT1vUtQ0W6isNE8OvNaooMjJAxU57AqMZ9znrWN8SNGtI4LXV7eH7N5zhJ1CYxkZDEdjwc1u+Jk8WNfRy6BdRtaSKMriP5D65Ycj6ZrlvGH/CSW8EFrr+pQS2ssgOIlTdx1OMA8flW2YyXs6sJwk100XKu1nfYqu/dkmn+iOv1KO+0bTLePwxpdtOuPnyecYGD1BYnnnNcl4y1q21DTUgvdDntNT4IkdNm3nnBPLDFbq6brWm6Xay+GdUfUIccxTspUrxjYTjA9s1Z8TSMfBEza/HbR3bIQqIcgSfw7ffpn8e1a4qE6tKcdYLl2aTj8mVUTlF9NPl8jyevQfh5pNtBos2vT2pu5/mMMYXcQF/uj+8Tkf5NefV6X8Ob8XXhqbS7e4WC+h3+WSAcBuQ2D1wT/nNeFkkacsV7+9nb1OTCJOpqWtFvbzxA9xp+v+H3ggKFo2eFlUDIGMt/FznIx0rltGv38I+LLmyldms/M8uXudvVX+oBH61uRW/xEcybr63iCdC6xYf6YU/riuc0nS77xH4qlW+lEvlvm7mTGCBxgFeOcYH516OJqVW6XJGXtL6OSSuu2j/pG1SUrxsnzX6nejRNLt9cl8SM6Kvlb/8AYU45kz9P6muNTxZd3HjOO8gVDC7C2iSQEhY2YZPBHzHGa7UappMmrP4YKJxBt24Gw8cx/XbzXnWraS3h/wAVW8cjH7N56SRSt0Kbh19x3rfM5ypxjLDtKPN71v5vMuu3FJw2vr6nZfErWbrTLKG0gjhZL6OaOUuCSBhRxgj+8fWiCzbwt4aik0/S2vtRl2h2SMudxGSTjnaOn5Uz4maRfapBZzWcSyJbLK0p3gYBCkdev3TV2S+1DWPC8F34duo4rsbfMQhTyB8yfMMA55z7e9dM1J4us5XukuXTXbXlv5lu/tJX7afrYqXFm/ijwxNLqOltZalEG8stGUJYDIxnnaenemfCxUfwvdpIMo104Yeo2Jmqd5/wn1tpkl5dajbRIikujCLcB/3zj9as/DH/AJFK9/6+JP8A0WlY0JxljKbcWpcrvzJK/bYmDTqrR3t1Oe1Txbd6tLFYLbW9vZ/aEKBVO/aG4BOcenQV2XjrVIdHgtr4WcNxebmjgaUZEYIyT+g9K8q0/wD4/wC3/wCuq/zr0D4vf8eFh/11b+QrgwmMrTwletJ3kuX8zGnVk6c5N66Fq+lh8S+AZtRubVEnSKR1287WTPQ+hx+tZXw/0ixh0efxDqMSyiMM0YYZCqo5bHrkH8qv+Gf+SX3f/Xvc/wAmqH4f3dtqXhm58PzSiObbIqjPJRx1Hrgk/pXbFQq16NSpZycLq/WXQ1VpTjJ72/EZo/jQapqyabf6dbC0uWESDG4qTwA2eDk4HQVDc+GdPs/HtlbOoNjchpEjbkbgD8n0zj+VR+HfBeq22vw3F6Io7e2lWTzFkB3kcjA69QM5xUniS807XvGVrYtfG3t4AUW4THMuc4B7dAM+tc/72VBSxcbz51y30v3Xp+BHvOCdRa30N7XNQ17TL0JYaHFcaYgHMYy5GOcAHjH0NcJ411DT9R1BZLPTZbKVcibzFClj2yo6HrXbzw+L9Pvkh06aPUrIgYa6K7k9dxGCfrzWX8Wms/Is1Pl/btxJx1EeOc+2cY/GtszhOph6km2kmtJJf+SsrEJuEnf7/wBDz2vUJDa+C/CkM8Vqkt5LtUsw5ZyCTk9cDnj/APXXl9eo6vB/wl3g63fT5ENxGVcoWx84GGU+nX+VeZk9+Wq6f8RL3f1sYYbaXLvbQs+A9Zj1qO7uHtIYL1SiztECA452n/0L1rn/AAbotvqXibVLu8iEsVtOwVGGVZix6+uAOnuK3fh7odzottcG+KrcXJUmIMDtVc46e7H9KzPAWpQweI9X0+Z1Rp7hmizxkhmyPrgj8jXrxTksKsUtbyvfv0v+HzOlK/s/aeZo2usanda4dNuPDsq6W7GMO9u3A5wxyNuD6e/WuK8eaTDpGvNFbKVgmQSovZckgj8x+tdbdW/j46nLFb38IttxMcrLHjHYEbc5/CuM8Xy6u2pi31m6iuLiFcAx7cKDzj5QP1rizSd8O1UjK99G0l8tHsZYh+57yd79Sho9m2oarbWSkjzpApI7DPJ/LNeheJtah8Ii103SbG3DMm99wP3c45xyScHkntXA+H70adrVpet9yKUF/wDd6H9M13XjzQbrXpbPUtI8q5Bi2HEgGVzkEE8EcmufLedYSrLDr95detvIihf2cnD4jF8aat4f1fToLi1Rk1LCl9seBgjlWPGcdjz0963IobLwb4XivntEn1CXaCW67yM4z2AAP1xWD4o8L2OiaJDcSXz/AG5wo8ngqzfxY4BAHqfb1ro9QiXxj4Pg+xTR/aoirshbGHAIKn06nH4V2UY1vbVZTivbcqtb8X6msVLmk2vetp/Xch8O6tbeMYbjTdXsYBMib1eMds4yM5KkZHfnNV/h3ZPpvijVrF23GFNufUbuD+WKm8D6FceHvtWray0dsPKKBS4OBkEk447DGKZ4CvhqXi3WL5V2rKmVB6hd2Bn3wBW1Hmc8PKuv3l362s9yoXvBz+L9B8/iePTfFZ0mz063W3a4CTych3diMtn6nvnOO1VPiIkeja/pur2UEazNuZgV+VmXGCQMf3v5Viax/wAlBk/6/wBf/QhW98Yf+YX/ANtv/ZK56tedTC4hyfwSXL5a9CJTcqc79Hp95v6xrl3Z+DYNZjjgNxJFE5VlOzLgZ4znv61X8BSLd+FriW6jVkmnmaVMcEN1H05pl/ZXGq/DqytbFRLK1vBgbgOgXPJ9MGm+DIZLfwXewSDbJE86MAehAwa9NTqvFwctY8nyv1N05e0V9rHN3Gu3/iy8t9F8m3traWcY2A7go9STjgc8AdK3fEms23hBINN0ext/OaMOzODwM4BOMEk4PeuE8N3y6brtpfOMpHIN/wDung/oTXceOvD9zrstvqujtHcgxBCokA3DJIIJ47nv2ryMJXr1sNUq03erdevL5HNTnOUJSWsv0HXNvZeMfC0mpR2qW9/DuGV/vKM7Se4II+maX4Y/8ile/wDXxJ/6LSn2yr4O8GTR3ksbXkxdljU5y7AAAewABP40z4Y/8ile/wDXxJ/6LSvQopfW6Tmv3jg+b9L+ZtH+JG+9tTzSiiivjDywooooAKKKKACvoCvn+voCvq+GP+Xv/bv6no4D7XyCiiivqz0QooooAKKKKACiiigAooooAKKKKACiiigAooooAKKKKACiiigAooooAKKKKACiiigAooooAKKKKACiiigAooooAKKKKACiiigAooooAKKKKACiiigAooooAKKKKACiiigAooooAKKKKACiiigAooooAKKKKACiiigAooooAKKKKACiiigAooooAKKKKACiiigAooooAKKKKACiiigAooooAKKKKACiiigAooooAKKKKACiiigArn/iJ/yJ19/2z/8ARi10Fc/8RP8AkTr7/tn/AOjFrkx/+61f8L/Izrfw5ejPH6KKK/NDwQooooAp61Y/2lpc9j5vleaAN+3djBB6fhVHwvoX9hpcL9q+0ecVP+r24xn3PrW1RVqpJRcL6DuFFFFQIKKKKAPoCvP/AIw/8wv/ALbf+yV6BXn/AMYf+YX/ANtv/ZK/QM8/3Gp8vzR7WL/gv+up5/RRRX5+eKWpNQ1CS0FpJfXL24AAiaVigA6DGcVVHWiinKUpbsbbZcudU1O5hMNxqN3NEcZSSZmU/gTTLS/vrMEWl5cW4JyRFKy5/I1WoqvazvzXdx8zve5Pd3d3dsGurqe4YdDLIWI/Onx6hqEdobSO+uUtyCDEsrBCD1GM4qrRS9pO7d9RXZPaXl5ZszWl1PblvvGKQrn8qkXU9SW4NyuoXYnZdpkEzbiPTOc4qpRTVSaVkx8z7j5ppppmmmleSVjlndiWJ9yatnWNW8vy/wC1L7ZjG37Q2PyzVGikqk43swUmiSCaa3mWaCV4pF+66MVYfQinXd1dXkgku7ma4cDaGlcsQPTJ+pqGilzSty30Fd7Fm01C/s1K2l7c24PURSsoP5Go7m4uLqTzbmeWaTGN0jljj6moqKbnJrlvoF3axag1HULe3NvBfXUUJzmNJWVTnrwDio7W6ubSXzbW4lgkxjdG5U49MioaKPaS012C7JLmea5maa4mkmlbG55GLMeMck1HRRUttu7At22p6lax+XbahdwJ/djmZR+QNQXE81xJ5lxNJM/952LH8zUdFU6kmuVvQLvYtS6hqEtqLWS+uXt1AAiaVigA6DGccUlnqF9Zqy2d7c24Y5YRSsgJ98Gq1FP2k73vqPme9ySOaaOYTRyusoOQ6sQ2fXNS3eoX94oW7vbm4UHIEsrMAfxNVqKSnJJq+grsuW2qalbRCK31G7hjHRY5mUfkDVeeaa4lMs8sksh6s7FifxNR0UOpJqzegXZZtNQv7RStpfXNupOSIpWUH8jTLu7urtw91czTsOhlcsR+dQ0UOpJx5b6Bd2sFPhkkhkWSGR43XoynBH40yipTsBdn1bVJ4jFNqV5LGRgq87EEfQmo7PUL+zVls725t1Y5YRSsoJ98Gq1FX7Wd+bmdx8zve5IJ5hcfaBNIJt2/zNx3bs5znrnPepby/vrwKLy8ubgL90Sys+Ppk1Wopc8rNX3FdlwapqYt/s41G8EONvl+c23HpjOKitLu6tGLWt1NbsepikKk/lUFFP2k7p32HzPuWbu/vrwBbu8ubgA5AllZsH8TS2uoahawtDa31zBGxJZI5WVSemcA1Voo9pO/NfUOZ3vcVWZWDKSCDkEdQasXmoX14qreXtzcBTlRLKzgH2yarUVKlJJpPQV2WotQ1CK1NrHfXKW7AgxLKwQg9RjOOarozI4dGKsDkEHBBptFDnJ2u9guy5NquqTRGGbUrySMjBR52II+map0UU5TlL4ncG29y7Fq2qwxCKLU72OMDAVZ2AA+maqyySTSNJLI0jscszHJP40yiiVSUlZsG2wqe0vLuzYtaXU9uzdTFIVJ/KoKKSk4u6YJ2LiapqaTPMmo3iyuAHcTsGYDpk55qqzu0hkZ2ZydxYnkn1zTaKbnKW7Btsvf2xq+zy/7UvtnTb9ofH86pEkkknJPU0lFEpyl8TuDbe4VatNR1C0Qpa311bqTkrFKyj9DVWilGUou8XYE2tiS4nnuZfNuJpJpOm6Rix/M0ttc3FrJ5ltPLA/96Nyp/MVFRRzO/NfULvcs3d/fXihbu9ubgA5AllZsH8TTbO8u7N2a0up7dmGGMUhUkfhUFFP2kubmvqF3e5I9xO9x9oeaRpt27zCxLZ9c9c1JeX17ebPtl5cXOzO3zZC+3PXGenQVXoo55WavuF2WrXUtRtYvKtb+6gj/ALsczKPyBpY9T1KOJ4o9Qu0jcksqzMAxPXIzzmqlFNVZr7THzPuFWbTUL+zUraXtzbg9RFKyg/karUVMZOLvF2Em1sS3NxcXUnm3M8s0mMbpHLHH1NS2uoahawtDa31zBGxJZI5WVSemcA1Vopqck+ZPULvcKKKKkQUUUUAFFFFABX0BXz/X0BX1fDH/AC9/7d/U9HAfa+QUUUV9WeiFFFFABRRRQAUUUUAFFFFABRRRQAUUUUAFFFFABRRRQAUUUUAFFFFABRRRQAUUUUAFFFFABRRRQAUUUUAFFFFABRRRQAUUUUAFFFFABRRRQAUUUUAFFFFABRRRQAUUUUAFFFFABRRRQAUUUUAFFFFABRRRQAUUUUAFFFFABRRRQAUUUUAFFFFABRRRQAUUUUAFFFFABRRRQAUUUUAFFFFABRRRQAUUUUAFFFFABRRRQAUUUUAFZniqyfUPD17ZxjMjx5QerA5A/MVp0VFSmqkHCWzVhSXMmjwAgg4IwaSvVPE3gm01S4e7s5fslw5y425Rz647H/OK5w/DzWc8XVgR7u//AMTXwVfJMXSm4xjzLujx54WpF6K5x1Fdh/wrzWv+frT/APv4/wD8TR/wrzWv+frT/wDv4/8A8TWP9lYz/n2yfq9X+U4+iuw/4V5rX/P1p/8A38f/AOJo/wCFea1/z9af/wB/H/8AiaP7Kxn/AD7YfV6v8px9Fdh/wrzWv+frT/8Av4//AMTR/wAK81r/AJ+tP/7+P/8AE0f2VjP+fbD6vV/lOPq7oljJqWrW1lGpJlkAPsvc/gM100Xw71YuPOvLJF7lSzH8torsvDHhux0KNmiJmuXGHmcc49AOwrrwWR4ipUXtY8seppSwk5S95WRt1xvxWsJLjSLe9jUt9lc78dlbHP5gfnXZU2REkjaORVdGBVlYZBB7GvssZh1iaMqT6nqVIc8HE8Bor0TWvh7HJM0ulXSwqxz5UoJA+jDnH4Vl/wDCvNa/5+tP/wC/j/8AxNfC1MmxkJcvJf0PIlhaqexx9Fdh/wAK81r/AJ+tP/7+P/8AE0f8K81r/n60/wD7+P8A/E1H9lYz/n2xfV6v8px9Fdh/wrzWv+frT/8Av4//AMTR/wAK81r/AJ+tP/7+P/8AE0f2VjP+fbD6vV/lOPorsP8AhXmtf8/Wn/8Afx//AImj/hXmtf8AP1p//fx//iaP7Kxn/Pth9Xq/ynH0V2H/AArzWv8An60//v4//wATR/wrzWv+frT/APv4/wD8TR/ZWM/59sPq9X+U4+iuw/4V5rX/AD9af/38f/4mj/hXmtf8/Wn/APfx/wD4mj+ysZ/z7YfV6v8AKcfRXYf8K81r/n60/wD7+P8A/E0f8K81r/n60/8A7+P/APE0f2VjP+fbD6vV/lOPorsP+Fea1/z9af8A9/H/APiaP+Fea1/z9af/AN/H/wDiaP7Kxn/Pth9Xq/ynH0V2H/CvNa/5+tP/AO/j/wDxNH/CvNa/5+tP/wC/j/8AxNH9lYz/AJ9sPq9X+U4+iuw/4V5rX/P1p/8A38f/AOJo/wCFea1/z9af/wB/H/8AiaP7Kxn/AD7YfV6v8px9Fdh/wrzWv+frT/8Av4//AMTR/wAK81r/AJ+tP/7+P/8AE0f2VjP+fbD6vV/lOPorsP8AhXmtf8/Wn/8Afx//AImj/hXmtf8AP1p//fx//iaP7Kxn/Pth9Xq/ynH0V2H/AArzWv8An60//v4//wATR/wrzWv+frT/APv4/wD8TR/ZWM/59sPq9X+U4+iuw/4V5rX/AD9af/38f/4mj/hXmtf8/Wn/APfx/wD4mj+ysZ/z7YfV6v8AKcfRXYf8K81r/n60/wD7+P8A/E0f8K81r/n60/8A7+P/APE0f2VjP+fbD6vV/lOPorsP+Fea1/z9af8A9/H/APiaP+Fea1/z9af/AN/H/wDiaP7Kxn/Pth9Xq/ynH0V2H/CvNa/5+tP/AO/j/wDxNH/CvNa/5+tP/wC/j/8AxNH9lYz/AJ9sPq9X+U4+iuw/4V5rX/P1p/8A38f/AOJo/wCFea1/z9af/wB/H/8AiaP7Kxn/AD7YfV6v8px9Fdh/wrzWv+frT/8Av4//AMTR/wAK81r/AJ+tP/7+P/8AE0f2VjP+fbD6vV/lOPorsP8AhXmtf8/Wn/8Afx//AImj/hXmtf8AP1p//fx//iaP7Kxn/Pth9Xq/ynH0V2H/AArzWv8An60//v4//wATR/wrzWv+frT/APv4/wD8TR/ZWM/59sPq9X+U4+iuw/4V5rX/AD9af/38f/4mj/hXmtf8/Wn/APfx/wD4mj+ysZ/z7YfV6v8AKcfRXYf8K81r/n60/wD7+P8A/E0f8K81r/n60/8A7+P/APE0f2VjP+fbD6vV/lOPorsP+Fea1/z9af8A9/H/APiaP+Fea1/z9af/AN/H/wDiaP7Kxn/Pth9Xq/ynH0V2H/CvNa/5+tP/AO/j/wDxNH/CvNa/5+tP/wC/j/8AxNH9lYz/AJ9sPq9X+U4+iuw/4V5rX/P1p/8A38f/AOJo/wCFea1/z9af/wB/H/8AiaP7Kxn/AD7YfV6v8px9Fdh/wrzWv+frT/8Av4//AMTR/wAK81r/AJ+tP/7+P/8AE0f2VjP+fbD6vV/lOPorsP8AhXmtf8/Wn/8Afx//AImj/hXmtf8AP1p//fx//iaP7Kxn/Pth9Xq/ynH0V2H/AArzWv8An60//v4//wATR/wrzWv+frT/APv4/wD8TR/ZWM/59sPq9X+U4+iuw/4V5rX/AD9af/38f/4mj/hXmtf8/Wn/APfx/wD4mj+ysZ/z7YfV6v8AKcfRXYf8K81r/n60/wD7+P8A/E0f8K81r/n60/8A7+P/APE0f2VjP+fbD6vV/lOPorsP+Fea1/z9af8A9/H/APiaP+Fea1/z9af/AN/H/wDiaP7Kxn/Pth9Xq/ynH0V2H/CvNa/5+tP/AO/j/wDxNH/CvNa/5+tP/wC/j/8AxNH9lYz/AJ9sPq9X+U4+iuw/4V5rX/P1p/8A38f/AOJo/wCFea1/z9af/wB/H/8AiaP7Kxn/AD7YfV6v8px9Fdh/wrzWv+frT/8Av4//AMTR/wAK81r/AJ+tP/7+P/8AE0f2VjP+fbD6vV/lOPorsP8AhXmtf8/Wn/8Afx//AImj/hXmtf8AP1p//fx//iaP7Kxn/Pth9Xq/ynH0V2H/AArzWv8An60//v4//wATT4fh3qpcCa9skXuULMfyIFCynGP/AJdsPq1X+U5rQbCTUtXtrKNSfMcbvZe5/LNe5VjeGfDtjoUTeRmWdxh5nHJHoPQVs19dk+XywdJ8/wAUtz0sNRdKOu7CiiivYO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sPxF4p0zRW8mZmmucZ8mPkj6noP51zjfEgZ+XRiR73OP8A2WuCvmmEoS5Kk9fm/wAjGeIpwdmzv6K8/wD+Fkf9QX/ya/8AsKP+Fkf9QX/ya/8AsKw/tzA/8/Pwf+RP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j/hZH/UF/8AJr/7Cj+3MD/z8/B/5B9bo9/zPQKK8/8A+Fkf9QX/AMmv/sKP+Fkf9QX/AMmv/sKP7cwP/Pz8H/kH1uj3/M9Aorz/AP4WR/1Bf/Jr/wCwo/4WR/1Bf/Jr/wCwo/tzA/8APz8H/kH1uj3/ADPQKK8//wCFkf8AUF/8mv8A7Cj/AIWR/wBQX/ya/wDsKP7cwP8Az8/B/wCQfW6Pf8z0CivP/wDhZH/UF/8AJr/7ClX4kDPzaMQPa5z/AOy0/wC28D/z8/B/5B9bo9/zO/orC8O+KdM1p/JhZobnGfKk4J+h6H+dbtehRr060eem7o2jNSV4sKKKK1KCiiigAooooAKKKKACiiigAooooAKKKKACiiigAooooAKKKKACiiigAooooAKKKKACiiigAooooAKKKKACiiigAooooAKKKKACiiigAooooAKKKKACiiigAooooAKKKKACiiigAooooAKKKKACiiigAooooAKKKKACiiigAooooAKKKKACiiigAooooAKKKKACiiigAooooAKKKKACiiigAooooAKKKKACiiigAooooAKKKKACmyyJFE8sjBURSzMegA6mnVh+PZWh8I37qSCUVfwZgD+hrKvV9lSlU7Jv7iZy5YtnA+KfF1/qlw8VpNJbWQOFRDtZx6sR/LpXNEljliSfU0lFfmlfEVMRNzqO7PCnOU3eTCiiisSAooooAKKKKAHwyywuHhkeNh0ZWINd74D8W3E13HpeqSeb5nywzN97d2VvXPY9c15/T4JGhnjmQ4ZGDKfQg5rswWNqYSopwenVdzWlVlTldHvtUdfvv7N0a6vgAWijJUHoW6D9SKvVz/xE/wCROvv+2f8A6MWv0LF1HToTnHdJv8D2qjag2jyKeWSeZ5pnZ5HYszE8knvTKKK/MW23dnghRRRQIKKKKACiiigAooooAKKKKACiiigAooooAKKKKACiiigAooooAKKKKACiiigAooooAKKKKACiiigAooooAKKKKACiiigAooooAKKKKACiiigAooooAKKKKACiiigAooooAKKKKACiiigAooooAKKKKACiiigAooooAKKKKACiiigAooooAKKKKACiiigB8EskEyTQuySIwZWB5BHevbvD19/aei2l8QA0sYLAdNw4P6g14dXsHw7/AOROsf8Atp/6Mavo+GqklXnDo1f7mv8AM7sDJ87R0FFFFfZnqBRRRQAUUUUAFFFFABRRRQAUUUUAFFFFABRRRQAUUUUAFFFFABRRRQAUUUUAFFFFABRRRQAUUUUAFFFFABRRRQAUUUUAFFFFABRRRQAUUUUAFFFFABRRRQAUUUUAFFFFABRRRQAUUUUAFFFFABRRRQAUUUUAFFFFABRRRQAUUUUAFFFFABRRRQAUUUUAFFFFABRRRQAUUUUAFFFFABRRRQAUUUUAFFFFABRRRQAUUUUAFFFFABXP/ET/AJE6+/7Z/wDoxa6Cuf8AiJ/yJ19/2z/9GLXJj/8Adav+F/kZ1v4cvRnj9FFFfmh4IUUVgePb2ay0LNvM8MskqoGRsNjqcEfSqpwc5KK6jRv0V5rY2vi69tUura4vnhfO1vtmM4OOhbPauq8GWutW0dyNYaZixXy/Mm8zjnOOTjtW9XDqCb5kxtWOgooormJCiiigD6Arn/iJ/wAidff9s/8A0YtdBXP/ABE/5E6+/wC2f/oxa/S8f/utX/C/yPerfw5ejPH6KKK/NDwT0HwhoOgXPhUanqdrvKeY0knmOMKpPZT6D0pP+La/5+0Vp+B4oZ/ALQ3MnlQSLMsj7gNqkkE5PA4rM/4RjwX/ANDD/wCTsP8AhX1youNCk6VOm7xV+ZK56fLaEeWK26nO+L/+Ed823/4R77m1vN/1nXjH3/x6Vg10102neG/FlnPpN4bu2QK0jiRZOCSGXK4HStf4qad5k1lqduu/zgIW29z1XH1GfyFeNXwjqxq1tE4tXjFaW7rU5ZU3JSl1XRHBUV6R4xkXQfBFro8TASzKI228ZA5c/if51R8P6+LXQ47XQdAmmvhgSSeWXQt3Ykc/hxgUTy2FOt7KdSztd6X17Lv+AOgoy5XI4Wu5+H+g6Tqmi3Nxf2vnSpMVVvMZcDaD2I9a6HV7eTVPBdzPrOnxwXscEkmByVZQSCDyRnHTNUPhV/yLl5/18N/6Atehg8sjQxkIz96Mot6r80zalQUKqT1TR5pRXoHwe/5in/bH/wBnrG8Pf8lFT/r7l/8AZq8tZfelRqc38R2221t8zn9j7sXfc5iiuz+KRjXxTaNMheMWyF1BwSN75Ge1asHiO+khtofDPhuQQY+YyRYTHoCCB+J/KrWXQVadKVT4eybb+X/BK9guZxb28jzeivSfidYQSaFBqRt0iulkVXIHJBBypI64P+eadAlr4P8ACEWoLaxy38wXLP13sM4z6AA8DritZZPKFaUJTtGKu3bp6dxvDNSab0Wp5pW54fufDUNlKus6fc3NwXJjeJiAFwOPvDvntXQXPibRdb8PSx65Csd7yE8mIkg44ZSenPYntV/4Vf8AIuXn/Xw3/oC1WEwMHiYxp1FJNN6q/wB6uOnSXOlFp/L9DzSupi1LQdP8KRwW9ta3uqS5Mjy22fKJ92HOBwMcZ5q58NNDtLzz9Uvo1ljgbZGjcruxkkjvgEVatfHYuNWS0k06EadI4jUY+cAnGT2/DH40sHhlRpqpUmo8+i0v899PxCnDljzSdrnAUV2/i3QrfSvE2mXVmgjgubhcxjojBhnHsc9PY10XjvV4dEFrdJZwz30m5YWlGQijG4/qPSpWUuKqOtPl5LdL7i+rW5uZ2seTUV6hqzW/iTwC+qT2ypOkTSKV5KMhIOD6HH615fXJjsH9VcbS5lJXT2M6tL2bWt0wor0f4fzJq/hO90SZvmjDIPZXzg/gc/pWf8LtLf8Atu7u7iPabNTHgjo54PPsAfzrohlbqOjySuqnltbfr0LWHb5bPc4iitXxXqP9qa/dXatmMvsi5yNg4H59fxqx4Es7O+8S28F6FaPDMEbo7AcA/wA/wrijQ56/sYO93ZP9TJQvPlTMKivWta1PXtN1DZbaGlxpa4GYhucjvgA8flXD+JJ7HW9ftotPsJLGWWQRSb1C5YsACVHQ8124vLY4dNKd5XtZxav6dzWpQUOuvoc7RXq2rNP4YsLa08PaK10753yCFn6Y5bbySfr2rP8AGGmxar4VXXP7Pazv41DSIU2sRnDAg4z6gnt9a1q5M4RklO8oq7Vnb5PqVLCtJ66o85or0rQ4bPwz4MGttbrPdyxq+4jn5iNqg9hyM1a8D66mu3c8tzZQRX0Me3zYxjdGT0556gUU8ojKUKc6lpyV7Wvp69wjhk2ouWrPK6K9C8Pf8lQ1L6SfzWud+In/ACON9/2z/wDRa1y18B7Kg63Nf3nG1u19TOdHlhzX62Ofrcu7nw03h9IbbT7lNU2IGmZjsLDG443d+e1df8XP+QPZ/wDXx/7KaNe/5JXB/wBe9v8AzWu7+zXQnWp8yfLG+sfy109TX2HI5Rvsux5pRXrNvc21n8PLa7urdLiOK2jYRuOGbI25/HFHhe/j8V6FOmp2UG1ZDGVQHaRgEEdwefWiOSxlKNP2vvSV0rf8EFhU2lzatXPJqt6PJYxalDJqcMk9oCfMRDhjwcY5HfHevQ/CPiOPVdXn0mPT7aGwWNjAFXHAIHI6cg+n51jWNnDYfFVbW3Ty4lkJVfTMROP1rFZdGPs6lOaknJR26+nVE+wS5ZRd7uxzfiCbSZr5X0W1mtrbywCkpyd2Tk/ePbHes6vQfFumrq3xDsbJ8iNrdWkI/uguT+eMfjWprepahot1FYaJ4dea1RQZGSBipz2BUYz7nPWtJ5XzTqTnK0U7aR3fklsN4e7k29E+36HlVFd38S9HtYrW31i1t/IaVgkyBcckEgkdjwQa6LXby20/wpaX89pHdPCkZhR+gcrgH8BmoWTtTqRqTsoJO9t0L6trJN7HkVbXg/RV13VjaSTGGNIzK5UZJAIGB+dd7oF7H4u8OXKahaQhlYxkIOM4BDLnoef0rH+FOqXDzSaOUi8hInnDYO/duUYznGOfStKOWUo16PNPmhPbS23TcqNCKnG7umcp4qs4LDxBd2dqpWGJgFBJP8I71l13nii6u9e8WR+GpFiS3juAQ6g78bMtznHTPar3iXXIPCbQaXo+n24fyw7s4OMZwM45J4PJNZ1cvpOdWpz8sIu23Xsl5EyoxvKV7JM81or0jVLSy8V+E21iG1W3vYlZvlHJK9VJ7gjp6fnXm9cWMwbwzjreMldPuZVaXI1rdMKKKK4zIKKKKACiiigAooooAKKKKACiiigAooooAKKKKACiiigAooooAKKKKACvYPh3/wAidY/9tP8A0Y1eP17B8O/+ROsf+2n/AKMavoOG/wDepf4X+aO3A/xH6HQUUUV9seqFFFFABRRRQAUUUUAFFFFABRRRQAUUUUAFFFFABRRRQAUUUUAFFFFABRRRQAUUUUAFFFFABRRRQAUUUUAFFFFABRRRQAUUUUAFFFFABRRRQAUUUUAFFFFABRRRQAUUUUAFFFFABRRRQAUUUUAFFFFABRRRQAUUUUAFFFFABRRRQAUUUUAFFFFABRRRQAUUUUAFFFFABRRRQAUUUUAFFFFABRRRQAUUUUAFFFFABRRRQAUUUUAFc/8AET/kTr7/ALZ/+jFroK5/4if8idff9s//AEYtcmP/AN1q/wCF/kZ1v4cvRnj9FFFfmh4IVxXxPkdvsUCqxUbnYgcdgP612tYHiXxJ/YtykLWLTb03Kwk2jrjHT/Oa3wzkqicVdlR3OahufF2naVFLHE0VnEvAMaHA9SD81dP4R14azbusqCO6ixvC9GB7irV1qdjJoMl8ZozA8J/i6kj7v17YrkvhjFIdUuZwD5awbCe2SwI/ka6JWq0pSlGzQ90egUUUVwEBRRRQB9AVz/xE/wCROvv+2f8A6MWugrn/AIif8idff9s//Ri1+l4//dav+F/ke9W/hy9GeP0UUV+aHgnqPgu3e8+HklpGVDzRzxqW6AtkDP51z3/CvNa/5+tP/wC/j/8AxNc3bapqdrCIbbUbuCMdEjmZVH4A1J/bmtf9BjUP/Al/8a9qWOwlWnTjWg24q2jOt1qcopSWxY8SeHb3Qfs/2yW3k8/dt8picbcZzkD1Fd94GuIda8LwW9z88lnKqn/gBDIfywPwNeY3l9e3mz7ZeXFzszt82Qvtz1xnp0FFnfXtnu+x3lxb78bvKkKbsdM469aywmPpYXESnCL5GrW/rzJp1o05tpaG58RtS+3+I5Y0bMVqPJXB4yPvH8+Pwrur+O/Xwtar4T8lTtQrjbkpjnG7jOcZz7968idmdyzMWYnJJOSTVm11HULWMx2t9dQIeqxzMo/IGrw+aclWrOafv9U7NejHDEWlJvqerLb6gngy+t9QuBc3xtpt+055KnC/lisr4Vf8i5ef9fDf+gLXn8GqalBv8nULuLzG3PsmYbj6nB5NJaahqFpG0drfXMCMclYpWUE+uAa6FnNNVqdTlfupre/4l/Wo8ylbY7L4QTRrcajAzASOsbKueSF3Z/8AQhU+keGNRtPGbaldeTHaJOzo+8fPuJCgDrnJHX9a8/ikkhkWSKR43U5VlOCPoasTanqUzI02oXchjYMheZiVI6EZPBrmoZjSjRp06kG3B3Vn531IhWioxUlsdt40Fo3xC0pb7H2cwx793T774z7ZxmtzxXD4nlubeLQpYobUriRsqCp9TntjHTnrXlF3dXV5IJLu5muHA2hpXLED0yfqamXVNUWAQLqV4IgMBBO23HpjNbLN4Xq3i0pu907P0uUsSve03PSPiKjf8IYB5nmlHj3PnOe2fzqK9j/4S3wPAtlJG11FsYoWxiRRgg+mQTj8K85bUL9rT7G19cm2xjyTK2zHX7ucUy1urq0kMlrcTQORgtG5U/pRUziFSrJuHuyjZq/4phLEpyemjVjr7XwTFb6JNfa7dPZSplgEZWCrjjPqSewPpWt8Kv8AkXLz/r4b/wBAWvPLu+vrwAXd5cXAHI82Utj86daahqFpG0drfXMCMclYpWUE+uAayw+YYfD14zp07JJrfV379CYVoQmnFHa/CvUrYW91o88gSSVzJGCcb8gAge/A/wAiqdj4F1WPXI1kMX2OOQN54cfMoPQL1z+nvXGgkEEHBHQ1cbV9WaLym1O9MeMbTO2MfTNRTx1GVKFOvBvk2s7fJijWi4pTWx2fjnVre78SaVp9u4k+zXKmVhyNxYcZ9sc/Wj4w/wDML/7bf+yVwKMyOroxVlOVYHBB9amvL69vNn2y8uLnZnb5shfbnrjPToKqtmjrU60ZrWbXysOWI5oyTW56HoP/ACSuf/r3uP5tXmlWo9Q1CO0NpHfXKW5BBiWVghB6jGcVVrmxmLWIhTilblVjOrUU1FdkdD8PtR/s/wASwbmxFcfuX/Hp+uK7vxQ9voHh7Uri2xHLeSkjBwfMcAEj8ATXD+D9K0m823mpaxDaeTNzA7qpcAAggk+uR0q18SNet9UuobOyl8y3gyWcfddz6fQd/c16uExDwuXyc2rv4ddddH6HRTn7Oi7/ACORrV8K2lre61Db3V89mG/1cicHf2Ge319cVlUV8/SmoTUmrpdDji7O56tJF4wsNRWGxkh1GxONsl0yhlGOdxGCe/ODVD4kXVjZ6ppNztVryCYSsFxu8sEHB/EcfjXDR6vq0cYjj1S9RAMBVnYAD6ZqnJI8kjSSOzuxyWY5JP1r2q+bxlSlTgnq09Xe1ux1TxKcXFL7z1zxFJrl5ZWt74Xu43RgSygId4OMEFhjjnI4rmfEx8ZWejO+qalbNbSjY8ahNxz2+6P0Nchaahf2albS9ubcHqIpWUH8jTLq6urtw91czTsOhkcsR+dTic2jXi37yk1spe7936CniVJPe/roek2SL4m+HqWNrIq3EUaRkMejJjGfqB+tL8PPD95o8lzPqGyOaVQqRBwxCg8k449Kw/C6+G7jSx/xMZtH1NV2vKtyU3eh5OCPUcf1rZ0ibR/D5uL+88TLqk7oE4kDtjOcABmPX3xXq4aVOc6WIqWvFWvzK3zT1udFNpuM5dFvcz9GuIrf4pXolYL5rSRqT/e4IH6VJ4r8Jalqfil7yLyxaT7C8hcDywFAPHU9K4jVLtr7U7m9IKmaVpAM9MnIH4U6bVNTmhMM2o3ckRGCjTMVx9M14/8AaFGVOVKrFtczkrO33nN7aLi4yXW53/xaIbRbNlIINxkEf7po17/klcH/AF72/wDNa89ur++uo1jur25nRTlVklZgPoCaWTUNQktBaSX1y9uAAImlYoAOgxnFaVc2hOpVny/HGw5YlOUnbdWPQdW/5JOn/XvB/wChrR8I/wDkD3n/AF8f+yivPn1DUHtPsb31y1tgDyTKxTA6DbnFFpqGoWaFLS+ubdWOSsUrKCfXg0QzaEcTTrcrtGPL+Y1iUqilbZWOh+Fn/Izn/r3f+YrTl/5LAP8AeH/oiuHtbq5tJfNtbiWCTGN0blTj0yKcb68+2fbPtdx9p/57eYd/TH3uvTiuejj406EKTXwzUv8AgGcayjBRts7nf+ItQj034kWNzOwWE2wR2PYMXGfzxWl4mTxY19HLoF1G1pIoyuI/kPrlhyPpmvLLu6ubuUS3VxNcSAbQ0rljj0yamttU1K2iEVvqN3DGOixzMo/IGupZwm6kZJqMndWdmjT6ytVrZ66HQ+NW8T21nHba1qFvPDK2VWMICSO/Cg10Pjv/AJEK2/7Y/wDoNeazzTXEplnlklkPVnYsT+JqafUdQuLcW899dSwjGI3lZlGOnBOK51mUV7VWb51ZXd2vmR7de95noPwj/wCQPef9fH/sorD+E7KviSYMQC1owHudyH+lc1aahqFmhS0vrm3VjkrFKygn14NQRSSQyLJFI8bqcqynBH0NEcyjFUPd/h3+dwVdLk02O51qG60TxwviC6i22L3AQOGBJBTBOBzwM/lVrx14dvNbuoNU0lorlHiClRIBkZJDAngjn9K4K71C/vFC3d7c3Cg5AllZgD+JpbTUNQtEKWt9c26nqIpWUfoat5hQkqlOUHySd99U/uH7aDvFrR6nochj8JeB3s7qZHvJlcIi85ZuOPYDqa8yqS4nnuZfNuJpJpOm6Rix/M1HXHjcYsQ4xirRirJGdWrz2stEFFFFcRiFFFFABRRRQAUUUUAFFFFABRRRQAUUUUAFFFFABRRRQAUUUUAFFFFABXsHw7/5E6x/7af+jGrx+vYPh3/yJ1j/ANtP/RjV9Bw3/vUv8L/NHbgf4j9DoKKKK+2PVCiiigAooooAKKKKACiiigAooooAKKKKACiiigAooooAKKKKACiiigAooooAKKKKACiiigAooooAKKKKACiiigAooooAKKKKACiiigAooooAKKKKACiiigAooooAKKKKACiiigAooooAKKKKACiiigAooooAKKKKACiiigAooooAKKKKACiiigAooooAKKKKACiiigAooooAKKKKACiiigAooooAKKKKACiiigAooooAKKKKACuf+In/ACJ19/2z/wDRi10Fc/8AET/kTr7/ALZ/+jFrkx/+61f8L/Izrfw5ejPH6KKK/NDwQqhrek2mrWogulPynKOvDKfar9FOMnF3Qzix4Cj8zJ1NynoIefzz/Sup0nTrXTLQW1om1AcknksfUmrdFaVK9SorSYNthRRRWQgooooA+gK5/wCIn/InX3/bP/0YtdBWD8QEaTwhfqvXajfgHU/0r9Mx3+61P8L/ACPerfw5ejPHaKKK/MzwQooooAKKKKACiiigAooooAKKKKACiiigAooooAKKKKACiiigAooooAKKKKACiiigAooooAKKKKACiiigAooooAKKKKACiiigAooooAKKKKACiiigAooooAKKKKACiiigAooooAKKKKACiiigAooooAKKKKACiiigAooooAKKKKACiiigAooooAKKKKACiiigAr2D4d/8idY/9tP/AEY1eP17F8PlZPB9grDBw5/AuxFfQcN/71L/AAv80duB/iP0N6iiivtj1QooooAKKKKACiiigAooooAKKKKACiiigAooooAKKKKACiiigAooooAKKKKACiiigAooooAKKKKACiiigAooooAKKKKACiiigAooooAKKKKACiiigAooooAKKKKACiiigAooooAKKKKACiiigAooooAKKKKACiiigAooooAKKKKACiiigAooooAKKKKACiiigAooooAKKKKACiiigAooooAKKKKACiiigAooooAKKKKACiiigAqh4hsTqWi3dipAaWMhc/3hyP1Aq/RUzgpxcZbMTSaszwKaOSGV4pUZJEJVlYYII7UyvYvEXhXTNafzpVaC5xjzY+rfUdD/ADrnj8Nxn5dZIHvbf/ZV8PXyDFwm1TXMvVL8zyZ4Oon7up59RXoH/Ct/+o1/5K//AGdH/Ct/+o1/5K//AGdYf2Hjv+ff4r/Mn6pW7fkef0V6B/wrf/qNf+Sv/wBnR/wrf/qNf+Sv/wBnR/YeO/59/iv8w+qVu35Hn9Fegf8ACt/+o1/5K/8A2dH/AArf/qNf+Sv/ANnR/YeO/wCff4r/ADD6pW7fkef1p+GNNl1XWre1jUlNwaU/3UB5P9Pqa7CH4bxBx52rO69wsAU/nuNdboejWGjWxhsYdu777scs59zXZgsgxEqiddWivO9/uNKWDm5e/ojQqO6hjubaW3mXdHKhRx6gjBqSivtGk1Znqni/ibw/e6JdsksbPbE/upwPlYds+h9qx69/dVdCjqGU8EEZBqi2i6Mxy2k2BPqbZP8ACvlq/DV5t0p2XZnnzwOvus8Oor3D+w9F/wCgPp//AIDJ/hR/Yei/9AfT/wDwGT/CsP8AVmr/ADoj6hLueH0V7h/Yei/9AfT/APwGT/Cj+w9F/wCgPp//AIDJ/hR/qzV/nQfUJdzw+ivcP7D0X/oD6f8A+Ayf4Uf2Hov/AEB9P/8AAZP8KP8AVmr/ADoPqEu54fRXuH9h6L/0B9P/APAZP8KP7D0X/oD6f/4DJ/hR/qzV/nQfUJdzw+ivcP7D0X/oD6f/AOAyf4Uf2Hov/QH0/wD8Bk/wo/1Zq/zoPqEu54fRXuH9h6L/ANAfT/8AwGT/AAo/sPRf+gPp/wD4DJ/hR/qzV/nQfUJdzw+ivcP7D0X/AKA+n/8AgMn+FH9h6L/0B9P/APAZP8KP9Wav86D6hLueH0V7h/Yei/8AQH0//wABk/wo/sPRf+gPp/8A4DJ/hR/qzV/nQfUJdzw+ivcP7D0X/oD6f/4DJ/hR/Yei/wDQH0//AMBk/wAKP9Wav86D6hLueH0V7h/Yei/9AfT/APwGT/Cj+w9F/wCgPp//AIDJ/hR/qzV/nQfUJdzw+ivcP7D0X/oD6f8A+Ayf4Uf2Hov/AEB9P/8AAZP8KP8AVmr/ADoPqEu54fRXuH9h6L/0B9P/APAZP8KP7D0X/oD6f/4DJ/hR/qzV/nQfUJdzw+ivcP7D0X/oD6f/AOAyf4Uf2Hov/QH0/wD8Bk/wo/1Zq/zoPqEu54fRXuH9h6L/ANAfT/8AwGT/AAo/sPRf+gPp/wD4DJ/hR/qzV/nQfUJdzw+ivcP7D0X/AKA+n/8AgMn+FH9h6L/0B9P/APAZP8KP9Wav86D6hLueH0V7h/Yei/8AQH0//wABk/wo/sPRf+gPp/8A4DJ/hR/qzV/nQfUJdzw+ivcP7D0X/oD6f/4DJ/hR/Yei/wDQH0//AMBk/wAKP9Wav86D6hLueH0V7h/Yei/9AfT/APwGT/Cj+w9F/wCgPp//AIDJ/hR/qzV/nQfUJdzw+ivcP7D0X/oD6f8A+Ayf4Uf2Hov/AEB9P/8AAZP8KP8AVmr/ADoPqEu54fRXuH9h6L/0B9P/APAZP8KP7D0X/oD6f/4DJ/hR/qzV/nQfUJdzw+ivcP7D0X/oD6f/AOAyf4Uf2Hov/QH0/wD8Bk/wo/1Zq/zoPqEu54fRXuH9h6L/ANAfT/8AwGT/AAo/sPRf+gPp/wD4DJ/hR/qzV/nQfUJdzw+ivcP7D0X/AKA+n/8AgMn+FH9h6L/0B9P/APAZP8KP9Wav86D6hLueH0V7h/Yei/8AQH0//wABk/wo/sPRf+gPp/8A4DJ/hR/qzV/nQfUJdzw+ivcP7D0X/oD6f/4DJ/hR/Yei/wDQH0//AMBk/wAKP9Wav86D6hLueH0V7h/Yei/9AfT/APwGT/Cj+w9F/wCgPp//AIDJ/hR/qzV/nQfUJdzw+ivcP7D0X/oD6f8A+Ayf4Uf2Hov/AEB9P/8AAZP8KP8AVmr/ADoPqEu54fRXuH9h6L/0B9P/APAZP8KP7D0X/oD6f/4DJ/hR/qzV/nQfUJdzw+ivcP7D0X/oD6f/AOAyf4Uf2Hov/QH0/wD8Bk/wo/1Zq/zoPqEu54fRXuH9h6L/ANAfT/8AwGT/AAo/sPRf+gPp/wD4DJ/hR/qzV/nQfUJdzw+ivcP7D0X/AKA+n/8AgMn+FH9h6L/0B9P/APAZP8KP9Wav86D6hLueH0V7h/Yei/8AQH0//wABk/wo/sPRf+gPp/8A4DJ/hR/qzV/nQfUJdzw+ivcP7D0X/oD6f/4DJ/hR/Yei/wDQH0//AMBk/wAKP9Wav86D6hLueH0V7h/Yei/9AfT/APwGT/Cj+w9F/wCgPp//AIDJ/hR/qzV/nQfUJdzw+ivcP7D0X/oD6f8A+Ayf4Uf2Hov/AEB9P/8AAZP8KP8AVmr/ADoPqEu54fRXuH9h6L/0B9P/APAZP8KVdF0ZTldJsAfUWyf4U/8AVmr/ADoPqEu55N4a0C91u7VIUZLcH97OR8qj29T7V7JaQRWtrFbQrtiiQIg9ABinoqxoERQqjoAMAUte7luWQwMXZ3k92dlCgqS8wooor0z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p:cNvPicPr>
            <a:picLocks noChangeAspect="1"/>
          </p:cNvPicPr>
          <p:nvPr/>
        </p:nvPicPr>
        <p:blipFill>
          <a:blip r:embed="rId2"/>
          <a:stretch>
            <a:fillRect/>
          </a:stretch>
        </p:blipFill>
        <p:spPr>
          <a:xfrm>
            <a:off x="810714" y="1931291"/>
            <a:ext cx="7502177" cy="2495774"/>
          </a:xfrm>
          <a:prstGeom prst="rect">
            <a:avLst/>
          </a:prstGeom>
        </p:spPr>
      </p:pic>
      <p:sp>
        <p:nvSpPr>
          <p:cNvPr id="9" name="Rectángulo 8"/>
          <p:cNvSpPr/>
          <p:nvPr/>
        </p:nvSpPr>
        <p:spPr>
          <a:xfrm>
            <a:off x="647697" y="1023172"/>
            <a:ext cx="3611886" cy="307777"/>
          </a:xfrm>
          <a:prstGeom prst="rect">
            <a:avLst/>
          </a:prstGeom>
        </p:spPr>
        <p:txBody>
          <a:bodyPr wrap="none">
            <a:spAutoFit/>
          </a:bodyPr>
          <a:lstStyle/>
          <a:p>
            <a:r>
              <a:rPr lang="es-CO" sz="1400" b="1" dirty="0">
                <a:solidFill>
                  <a:schemeClr val="accent6"/>
                </a:solidFill>
                <a:latin typeface="Arial" panose="020B0604020202020204" pitchFamily="34" charset="0"/>
              </a:rPr>
              <a:t>Roles de las oficinas de Control Interno:</a:t>
            </a:r>
            <a:endParaRPr lang="es-CO" sz="1400" dirty="0">
              <a:solidFill>
                <a:schemeClr val="accent6"/>
              </a:solidFill>
            </a:endParaRPr>
          </a:p>
        </p:txBody>
      </p:sp>
      <p:sp>
        <p:nvSpPr>
          <p:cNvPr id="12" name="Rectángulo 11"/>
          <p:cNvSpPr/>
          <p:nvPr/>
        </p:nvSpPr>
        <p:spPr>
          <a:xfrm>
            <a:off x="1680153" y="1484522"/>
            <a:ext cx="5763298" cy="300082"/>
          </a:xfrm>
          <a:prstGeom prst="rect">
            <a:avLst/>
          </a:prstGeom>
        </p:spPr>
        <p:txBody>
          <a:bodyPr wrap="square">
            <a:spAutoFit/>
          </a:bodyPr>
          <a:lstStyle/>
          <a:p>
            <a:r>
              <a:rPr lang="es-CO" b="1" dirty="0">
                <a:solidFill>
                  <a:srgbClr val="767171"/>
                </a:solidFill>
                <a:latin typeface="Arial" panose="020B0604020202020204" pitchFamily="34" charset="0"/>
              </a:rPr>
              <a:t>Decreto 648 de abril de 2017 y Decreto 1499 de septiembre de 2017.</a:t>
            </a:r>
            <a:endParaRPr lang="es-CO" dirty="0"/>
          </a:p>
        </p:txBody>
      </p:sp>
      <p:cxnSp>
        <p:nvCxnSpPr>
          <p:cNvPr id="14" name="Conector recto 13"/>
          <p:cNvCxnSpPr/>
          <p:nvPr/>
        </p:nvCxnSpPr>
        <p:spPr>
          <a:xfrm flipV="1">
            <a:off x="5695950" y="3057525"/>
            <a:ext cx="2495550" cy="9525"/>
          </a:xfrm>
          <a:prstGeom prst="line">
            <a:avLst/>
          </a:prstGeom>
          <a:ln w="28575">
            <a:solidFill>
              <a:srgbClr val="129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088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696200" cy="5619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5.</a:t>
            </a:r>
            <a:r>
              <a:rPr lang="es-MX" sz="2000" b="1" dirty="0">
                <a:solidFill>
                  <a:schemeClr val="bg1"/>
                </a:solidFill>
                <a:latin typeface="Arial Black" panose="020B0A04020102020204" pitchFamily="34" charset="0"/>
              </a:rPr>
              <a:t> </a:t>
            </a:r>
            <a:r>
              <a:rPr lang="es-MX" sz="2000" b="1" dirty="0" smtClean="0">
                <a:solidFill>
                  <a:schemeClr val="bg1"/>
                </a:solidFill>
                <a:latin typeface="Arial Black" panose="020B0A04020102020204" pitchFamily="34" charset="0"/>
              </a:rPr>
              <a:t>Campaña </a:t>
            </a:r>
            <a:r>
              <a:rPr lang="es-MX" sz="2000" b="1" dirty="0">
                <a:solidFill>
                  <a:schemeClr val="bg1"/>
                </a:solidFill>
                <a:latin typeface="Arial Black" panose="020B0A04020102020204" pitchFamily="34" charset="0"/>
              </a:rPr>
              <a:t>Fomento cultura del control</a:t>
            </a:r>
            <a:r>
              <a:rPr lang="es-CO" sz="2000" b="1" dirty="0" smtClean="0">
                <a:solidFill>
                  <a:schemeClr val="bg1"/>
                </a:solidFill>
                <a:latin typeface="Arial Black" panose="020B0A04020102020204" pitchFamily="34" charset="0"/>
              </a:rPr>
              <a:t>.</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a:srcRect l="542" r="492" b="9060"/>
          <a:stretch/>
        </p:blipFill>
        <p:spPr>
          <a:xfrm>
            <a:off x="990599" y="679732"/>
            <a:ext cx="7010402" cy="1573348"/>
          </a:xfrm>
          <a:prstGeom prst="rect">
            <a:avLst/>
          </a:prstGeom>
          <a:ln>
            <a:noFill/>
          </a:ln>
          <a:effectLst>
            <a:outerShdw blurRad="190500" algn="tl" rotWithShape="0">
              <a:srgbClr val="000000">
                <a:alpha val="70000"/>
              </a:srgbClr>
            </a:outerShdw>
          </a:effectLst>
        </p:spPr>
      </p:pic>
      <p:sp>
        <p:nvSpPr>
          <p:cNvPr id="4" name="Rectángulo 3"/>
          <p:cNvSpPr/>
          <p:nvPr/>
        </p:nvSpPr>
        <p:spPr>
          <a:xfrm>
            <a:off x="2676906" y="2370837"/>
            <a:ext cx="3171061" cy="289951"/>
          </a:xfrm>
          <a:prstGeom prst="rect">
            <a:avLst/>
          </a:prstGeom>
        </p:spPr>
        <p:txBody>
          <a:bodyPr wrap="none">
            <a:spAutoFit/>
          </a:bodyPr>
          <a:lstStyle/>
          <a:p>
            <a:pPr algn="ctr">
              <a:lnSpc>
                <a:spcPct val="107000"/>
              </a:lnSpc>
              <a:spcAft>
                <a:spcPts val="800"/>
              </a:spcAft>
            </a:pPr>
            <a:r>
              <a:rPr lang="es-CO" sz="1200" b="1" dirty="0" smtClean="0">
                <a:latin typeface="Arial" panose="020B0604020202020204" pitchFamily="34" charset="0"/>
                <a:ea typeface="Calibri" panose="020F0502020204030204" pitchFamily="34" charset="0"/>
                <a:cs typeface="Arial" panose="020B0604020202020204" pitchFamily="34" charset="0"/>
              </a:rPr>
              <a:t>Cronograma actividad juego del parques</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513627106"/>
              </p:ext>
            </p:extLst>
          </p:nvPr>
        </p:nvGraphicFramePr>
        <p:xfrm>
          <a:off x="1733547" y="2732320"/>
          <a:ext cx="5057777" cy="1929036"/>
        </p:xfrm>
        <a:graphic>
          <a:graphicData uri="http://schemas.openxmlformats.org/drawingml/2006/table">
            <a:tbl>
              <a:tblPr firstRow="1" firstCol="1" bandRow="1">
                <a:tableStyleId>{93296810-A885-4BE3-A3E7-6D5BEEA58F35}</a:tableStyleId>
              </a:tblPr>
              <a:tblGrid>
                <a:gridCol w="2581277">
                  <a:extLst>
                    <a:ext uri="{9D8B030D-6E8A-4147-A177-3AD203B41FA5}">
                      <a16:colId xmlns:a16="http://schemas.microsoft.com/office/drawing/2014/main" val="2683244407"/>
                    </a:ext>
                  </a:extLst>
                </a:gridCol>
                <a:gridCol w="2476500">
                  <a:extLst>
                    <a:ext uri="{9D8B030D-6E8A-4147-A177-3AD203B41FA5}">
                      <a16:colId xmlns:a16="http://schemas.microsoft.com/office/drawing/2014/main" val="3294370322"/>
                    </a:ext>
                  </a:extLst>
                </a:gridCol>
              </a:tblGrid>
              <a:tr h="217076">
                <a:tc>
                  <a:txBody>
                    <a:bodyPr/>
                    <a:lstStyle/>
                    <a:p>
                      <a:pPr algn="ctr">
                        <a:lnSpc>
                          <a:spcPct val="107000"/>
                        </a:lnSpc>
                        <a:spcAft>
                          <a:spcPts val="0"/>
                        </a:spcAft>
                      </a:pPr>
                      <a:r>
                        <a:rPr lang="es-CO" sz="1050">
                          <a:effectLst/>
                          <a:latin typeface="Arial" panose="020B0604020202020204" pitchFamily="34" charset="0"/>
                          <a:cs typeface="Arial" panose="020B0604020202020204" pitchFamily="34" charset="0"/>
                        </a:rPr>
                        <a:t>Dependencia</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CO" sz="1050">
                          <a:effectLst/>
                          <a:latin typeface="Arial" panose="020B0604020202020204" pitchFamily="34" charset="0"/>
                          <a:cs typeface="Arial" panose="020B0604020202020204" pitchFamily="34" charset="0"/>
                        </a:rPr>
                        <a:t>Fecha</a:t>
                      </a:r>
                      <a:endParaRPr lang="es-CO"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5791648"/>
                  </a:ext>
                </a:extLst>
              </a:tr>
              <a:tr h="0">
                <a:tc>
                  <a:txBody>
                    <a:bodyPr/>
                    <a:lstStyle/>
                    <a:p>
                      <a:pPr>
                        <a:lnSpc>
                          <a:spcPct val="107000"/>
                        </a:lnSpc>
                        <a:spcAft>
                          <a:spcPts val="0"/>
                        </a:spcAft>
                      </a:pPr>
                      <a:r>
                        <a:rPr lang="es-CO" sz="1050" b="0">
                          <a:solidFill>
                            <a:schemeClr val="tx1"/>
                          </a:solidFill>
                          <a:effectLst/>
                          <a:latin typeface="Arial" panose="020B0604020202020204" pitchFamily="34" charset="0"/>
                          <a:cs typeface="Arial" panose="020B0604020202020204" pitchFamily="34" charset="0"/>
                        </a:rPr>
                        <a:t>Subgerencia de Escenarios</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4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8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59770887"/>
                  </a:ext>
                </a:extLst>
              </a:tr>
              <a:tr h="0">
                <a:tc>
                  <a:txBody>
                    <a:bodyPr/>
                    <a:lstStyle/>
                    <a:p>
                      <a:pPr>
                        <a:lnSpc>
                          <a:spcPct val="107000"/>
                        </a:lnSpc>
                        <a:spcAft>
                          <a:spcPts val="0"/>
                        </a:spcAft>
                      </a:pPr>
                      <a:r>
                        <a:rPr lang="es-CO" sz="1050" b="0" dirty="0" smtClean="0">
                          <a:solidFill>
                            <a:schemeClr val="tx1"/>
                          </a:solidFill>
                          <a:effectLst/>
                          <a:latin typeface="Arial" panose="020B0604020202020204" pitchFamily="34" charset="0"/>
                          <a:cs typeface="Arial" panose="020B0604020202020204" pitchFamily="34" charset="0"/>
                        </a:rPr>
                        <a:t>CADA y Almacén</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4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10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09295874"/>
                  </a:ext>
                </a:extLst>
              </a:tr>
              <a:tr h="0">
                <a:tc>
                  <a:txBody>
                    <a:bodyPr/>
                    <a:lstStyle/>
                    <a:p>
                      <a:pPr>
                        <a:lnSpc>
                          <a:spcPct val="107000"/>
                        </a:lnSpc>
                        <a:spcAft>
                          <a:spcPts val="0"/>
                        </a:spcAft>
                      </a:pPr>
                      <a:r>
                        <a:rPr lang="es-CO" sz="1050" b="0" dirty="0">
                          <a:solidFill>
                            <a:schemeClr val="tx1"/>
                          </a:solidFill>
                          <a:effectLst/>
                          <a:latin typeface="Arial" panose="020B0604020202020204" pitchFamily="34" charset="0"/>
                          <a:cs typeface="Arial" panose="020B0604020202020204" pitchFamily="34" charset="0"/>
                        </a:rPr>
                        <a:t>Oficina de Sistemas</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5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10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3563412"/>
                  </a:ext>
                </a:extLst>
              </a:tr>
              <a:tr h="0">
                <a:tc>
                  <a:txBody>
                    <a:bodyPr/>
                    <a:lstStyle/>
                    <a:p>
                      <a:pPr>
                        <a:lnSpc>
                          <a:spcPct val="107000"/>
                        </a:lnSpc>
                        <a:spcAft>
                          <a:spcPts val="0"/>
                        </a:spcAft>
                      </a:pPr>
                      <a:r>
                        <a:rPr lang="es-CO" sz="1050" b="0">
                          <a:solidFill>
                            <a:schemeClr val="tx1"/>
                          </a:solidFill>
                          <a:effectLst/>
                          <a:latin typeface="Arial" panose="020B0604020202020204" pitchFamily="34" charset="0"/>
                          <a:cs typeface="Arial" panose="020B0604020202020204" pitchFamily="34" charset="0"/>
                        </a:rPr>
                        <a:t>Oficina Jurídica</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6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8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98733938"/>
                  </a:ext>
                </a:extLst>
              </a:tr>
              <a:tr h="0">
                <a:tc>
                  <a:txBody>
                    <a:bodyPr/>
                    <a:lstStyle/>
                    <a:p>
                      <a:pPr>
                        <a:lnSpc>
                          <a:spcPct val="107000"/>
                        </a:lnSpc>
                        <a:spcAft>
                          <a:spcPts val="0"/>
                        </a:spcAft>
                      </a:pPr>
                      <a:r>
                        <a:rPr lang="es-CO" sz="1050" b="0" dirty="0">
                          <a:solidFill>
                            <a:schemeClr val="tx1"/>
                          </a:solidFill>
                          <a:effectLst/>
                          <a:latin typeface="Arial" panose="020B0604020202020204" pitchFamily="34" charset="0"/>
                          <a:cs typeface="Arial" panose="020B0604020202020204" pitchFamily="34" charset="0"/>
                        </a:rPr>
                        <a:t>Subgerencia de Fomento</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6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10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44884400"/>
                  </a:ext>
                </a:extLst>
              </a:tr>
              <a:tr h="0">
                <a:tc>
                  <a:txBody>
                    <a:bodyPr/>
                    <a:lstStyle/>
                    <a:p>
                      <a:pPr>
                        <a:lnSpc>
                          <a:spcPct val="107000"/>
                        </a:lnSpc>
                        <a:spcAft>
                          <a:spcPts val="0"/>
                        </a:spcAft>
                      </a:pPr>
                      <a:r>
                        <a:rPr lang="es-CO" sz="1050" b="0">
                          <a:solidFill>
                            <a:schemeClr val="tx1"/>
                          </a:solidFill>
                          <a:effectLst/>
                          <a:latin typeface="Arial" panose="020B0604020202020204" pitchFamily="34" charset="0"/>
                          <a:cs typeface="Arial" panose="020B0604020202020204" pitchFamily="34" charset="0"/>
                        </a:rPr>
                        <a:t>Subgerencia Administrativa y Financiera</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11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8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3418924"/>
                  </a:ext>
                </a:extLst>
              </a:tr>
              <a:tr h="0">
                <a:tc>
                  <a:txBody>
                    <a:bodyPr/>
                    <a:lstStyle/>
                    <a:p>
                      <a:pPr>
                        <a:lnSpc>
                          <a:spcPct val="107000"/>
                        </a:lnSpc>
                        <a:spcAft>
                          <a:spcPts val="0"/>
                        </a:spcAft>
                      </a:pPr>
                      <a:r>
                        <a:rPr lang="es-CO" sz="1050" b="0">
                          <a:solidFill>
                            <a:schemeClr val="tx1"/>
                          </a:solidFill>
                          <a:effectLst/>
                          <a:latin typeface="Arial" panose="020B0604020202020204" pitchFamily="34" charset="0"/>
                          <a:cs typeface="Arial" panose="020B0604020202020204" pitchFamily="34" charset="0"/>
                        </a:rPr>
                        <a:t>Oficina de Comunicaciones</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12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8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3186487"/>
                  </a:ext>
                </a:extLst>
              </a:tr>
              <a:tr h="0">
                <a:tc>
                  <a:txBody>
                    <a:bodyPr/>
                    <a:lstStyle/>
                    <a:p>
                      <a:pPr>
                        <a:lnSpc>
                          <a:spcPct val="107000"/>
                        </a:lnSpc>
                        <a:spcAft>
                          <a:spcPts val="0"/>
                        </a:spcAft>
                      </a:pPr>
                      <a:r>
                        <a:rPr lang="es-CO" sz="1050" b="0">
                          <a:solidFill>
                            <a:schemeClr val="tx1"/>
                          </a:solidFill>
                          <a:effectLst/>
                          <a:latin typeface="Arial" panose="020B0604020202020204" pitchFamily="34" charset="0"/>
                          <a:cs typeface="Arial" panose="020B0604020202020204" pitchFamily="34" charset="0"/>
                        </a:rPr>
                        <a:t>Subgerencia de Altos Logros</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13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8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4925122"/>
                  </a:ext>
                </a:extLst>
              </a:tr>
              <a:tr h="0">
                <a:tc>
                  <a:txBody>
                    <a:bodyPr/>
                    <a:lstStyle/>
                    <a:p>
                      <a:pPr>
                        <a:lnSpc>
                          <a:spcPct val="107000"/>
                        </a:lnSpc>
                        <a:spcAft>
                          <a:spcPts val="0"/>
                        </a:spcAft>
                      </a:pPr>
                      <a:r>
                        <a:rPr lang="es-CO" sz="1050" b="0">
                          <a:solidFill>
                            <a:schemeClr val="tx1"/>
                          </a:solidFill>
                          <a:effectLst/>
                          <a:latin typeface="Arial" panose="020B0604020202020204" pitchFamily="34" charset="0"/>
                          <a:cs typeface="Arial" panose="020B0604020202020204" pitchFamily="34" charset="0"/>
                        </a:rPr>
                        <a:t>Oficina de Talento Humano</a:t>
                      </a:r>
                      <a:endParaRPr lang="es-CO" sz="10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13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10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85038276"/>
                  </a:ext>
                </a:extLst>
              </a:tr>
              <a:tr h="0">
                <a:tc>
                  <a:txBody>
                    <a:bodyPr/>
                    <a:lstStyle/>
                    <a:p>
                      <a:pPr>
                        <a:lnSpc>
                          <a:spcPct val="107000"/>
                        </a:lnSpc>
                        <a:spcAft>
                          <a:spcPts val="0"/>
                        </a:spcAft>
                      </a:pPr>
                      <a:r>
                        <a:rPr lang="es-CO" sz="1050" b="0" dirty="0">
                          <a:solidFill>
                            <a:schemeClr val="tx1"/>
                          </a:solidFill>
                          <a:effectLst/>
                          <a:latin typeface="Arial" panose="020B0604020202020204" pitchFamily="34" charset="0"/>
                          <a:cs typeface="Arial" panose="020B0604020202020204" pitchFamily="34" charset="0"/>
                        </a:rPr>
                        <a:t>Oficina de Medicina Deportiva</a:t>
                      </a:r>
                      <a:endParaRPr lang="es-CO"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CO" sz="1050" dirty="0">
                          <a:effectLst/>
                          <a:latin typeface="Arial" panose="020B0604020202020204" pitchFamily="34" charset="0"/>
                          <a:cs typeface="Arial" panose="020B0604020202020204" pitchFamily="34" charset="0"/>
                        </a:rPr>
                        <a:t>14 de </a:t>
                      </a:r>
                      <a:r>
                        <a:rPr lang="es-CO" sz="1050" dirty="0" smtClean="0">
                          <a:effectLst/>
                          <a:latin typeface="Arial" panose="020B0604020202020204" pitchFamily="34" charset="0"/>
                          <a:cs typeface="Arial" panose="020B0604020202020204" pitchFamily="34" charset="0"/>
                        </a:rPr>
                        <a:t>marzo - martes</a:t>
                      </a:r>
                      <a:r>
                        <a:rPr lang="es-CO" sz="1050" dirty="0">
                          <a:effectLst/>
                          <a:latin typeface="Arial" panose="020B0604020202020204" pitchFamily="34" charset="0"/>
                          <a:cs typeface="Arial" panose="020B0604020202020204" pitchFamily="34" charset="0"/>
                        </a:rPr>
                        <a:t>. Hora: </a:t>
                      </a:r>
                      <a:r>
                        <a:rPr lang="es-CO" sz="1050" dirty="0" smtClean="0">
                          <a:effectLst/>
                          <a:latin typeface="Arial" panose="020B0604020202020204" pitchFamily="34" charset="0"/>
                          <a:cs typeface="Arial" panose="020B0604020202020204" pitchFamily="34" charset="0"/>
                        </a:rPr>
                        <a:t>7:30 am</a:t>
                      </a:r>
                      <a:endParaRPr lang="es-CO"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9410051"/>
                  </a:ext>
                </a:extLst>
              </a:tr>
            </a:tbl>
          </a:graphicData>
        </a:graphic>
      </p:graphicFrame>
    </p:spTree>
    <p:extLst>
      <p:ext uri="{BB962C8B-B14F-4D97-AF65-F5344CB8AC3E}">
        <p14:creationId xmlns:p14="http://schemas.microsoft.com/office/powerpoint/2010/main" val="3420207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7696200" cy="72821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a:solidFill>
                  <a:schemeClr val="bg1"/>
                </a:solidFill>
                <a:latin typeface="Arial Black" panose="020B0A04020102020204" pitchFamily="34" charset="0"/>
              </a:rPr>
              <a:t>6</a:t>
            </a:r>
            <a:r>
              <a:rPr lang="es-CO" sz="2000" b="1" dirty="0" smtClean="0">
                <a:solidFill>
                  <a:schemeClr val="bg1"/>
                </a:solidFill>
                <a:latin typeface="Arial Black" panose="020B0A04020102020204" pitchFamily="34" charset="0"/>
              </a:rPr>
              <a:t>.</a:t>
            </a:r>
            <a:r>
              <a:rPr lang="es-MX" sz="2000" b="1" dirty="0" smtClean="0">
                <a:solidFill>
                  <a:schemeClr val="bg1"/>
                </a:solidFill>
                <a:latin typeface="Arial Black" panose="020B0A04020102020204" pitchFamily="34" charset="0"/>
              </a:rPr>
              <a:t> Proposiciones y varios</a:t>
            </a:r>
            <a:r>
              <a:rPr lang="es-CO" sz="2000" b="1" dirty="0" smtClean="0">
                <a:solidFill>
                  <a:schemeClr val="bg1"/>
                </a:solidFill>
                <a:latin typeface="Arial Black" panose="020B0A04020102020204" pitchFamily="34" charset="0"/>
              </a:rPr>
              <a:t>.</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277091" y="1759526"/>
            <a:ext cx="8589818" cy="861774"/>
          </a:xfrm>
          <a:prstGeom prst="rect">
            <a:avLst/>
          </a:prstGeom>
        </p:spPr>
        <p:txBody>
          <a:bodyPr wrap="square">
            <a:spAutoFit/>
          </a:bodyPr>
          <a:lstStyle/>
          <a:p>
            <a:pPr fontAlgn="base"/>
            <a:r>
              <a:rPr lang="es-CO" sz="1400" b="1" dirty="0"/>
              <a:t> </a:t>
            </a:r>
            <a:endParaRPr lang="es-CO" sz="3600" dirty="0">
              <a:latin typeface="Arial" panose="020B0604020202020204" pitchFamily="34" charset="0"/>
              <a:cs typeface="Arial" panose="020B0604020202020204" pitchFamily="34" charset="0"/>
            </a:endParaRPr>
          </a:p>
          <a:p>
            <a:pPr lvl="1" fontAlgn="base"/>
            <a:endParaRPr lang="es-CO" sz="3600" dirty="0">
              <a:latin typeface="Arial" panose="020B0604020202020204" pitchFamily="34" charset="0"/>
              <a:cs typeface="Arial" panose="020B0604020202020204" pitchFamily="34" charset="0"/>
            </a:endParaRPr>
          </a:p>
        </p:txBody>
      </p:sp>
      <p:grpSp>
        <p:nvGrpSpPr>
          <p:cNvPr id="6" name="Grupo 5"/>
          <p:cNvGrpSpPr/>
          <p:nvPr/>
        </p:nvGrpSpPr>
        <p:grpSpPr>
          <a:xfrm>
            <a:off x="541665" y="1379769"/>
            <a:ext cx="7807038" cy="2557944"/>
            <a:chOff x="962890" y="2499649"/>
            <a:chExt cx="6096000" cy="682560"/>
          </a:xfrm>
        </p:grpSpPr>
        <p:sp>
          <p:nvSpPr>
            <p:cNvPr id="9" name="Rectángulo 8"/>
            <p:cNvSpPr/>
            <p:nvPr/>
          </p:nvSpPr>
          <p:spPr>
            <a:xfrm>
              <a:off x="962890" y="2617730"/>
              <a:ext cx="6096000" cy="2016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orma libre 10"/>
            <p:cNvSpPr/>
            <p:nvPr/>
          </p:nvSpPr>
          <p:spPr>
            <a:xfrm>
              <a:off x="1267690" y="2499649"/>
              <a:ext cx="5247590" cy="236160"/>
            </a:xfrm>
            <a:custGeom>
              <a:avLst/>
              <a:gdLst>
                <a:gd name="connsiteX0" fmla="*/ 0 w 4267200"/>
                <a:gd name="connsiteY0" fmla="*/ 39361 h 236160"/>
                <a:gd name="connsiteX1" fmla="*/ 39361 w 4267200"/>
                <a:gd name="connsiteY1" fmla="*/ 0 h 236160"/>
                <a:gd name="connsiteX2" fmla="*/ 4227839 w 4267200"/>
                <a:gd name="connsiteY2" fmla="*/ 0 h 236160"/>
                <a:gd name="connsiteX3" fmla="*/ 4267200 w 4267200"/>
                <a:gd name="connsiteY3" fmla="*/ 39361 h 236160"/>
                <a:gd name="connsiteX4" fmla="*/ 4267200 w 4267200"/>
                <a:gd name="connsiteY4" fmla="*/ 196799 h 236160"/>
                <a:gd name="connsiteX5" fmla="*/ 4227839 w 4267200"/>
                <a:gd name="connsiteY5" fmla="*/ 236160 h 236160"/>
                <a:gd name="connsiteX6" fmla="*/ 39361 w 4267200"/>
                <a:gd name="connsiteY6" fmla="*/ 236160 h 236160"/>
                <a:gd name="connsiteX7" fmla="*/ 0 w 4267200"/>
                <a:gd name="connsiteY7" fmla="*/ 196799 h 236160"/>
                <a:gd name="connsiteX8" fmla="*/ 0 w 4267200"/>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36160">
                  <a:moveTo>
                    <a:pt x="0" y="39361"/>
                  </a:moveTo>
                  <a:cubicBezTo>
                    <a:pt x="0" y="17623"/>
                    <a:pt x="17623" y="0"/>
                    <a:pt x="39361" y="0"/>
                  </a:cubicBezTo>
                  <a:lnTo>
                    <a:pt x="4227839" y="0"/>
                  </a:lnTo>
                  <a:cubicBezTo>
                    <a:pt x="4249577" y="0"/>
                    <a:pt x="4267200" y="17623"/>
                    <a:pt x="4267200" y="39361"/>
                  </a:cubicBezTo>
                  <a:lnTo>
                    <a:pt x="4267200" y="196799"/>
                  </a:lnTo>
                  <a:cubicBezTo>
                    <a:pt x="4267200" y="218537"/>
                    <a:pt x="4249577" y="236160"/>
                    <a:pt x="4227839" y="236160"/>
                  </a:cubicBezTo>
                  <a:lnTo>
                    <a:pt x="39361" y="236160"/>
                  </a:lnTo>
                  <a:cubicBezTo>
                    <a:pt x="17623" y="236160"/>
                    <a:pt x="0" y="218537"/>
                    <a:pt x="0" y="196799"/>
                  </a:cubicBezTo>
                  <a:lnTo>
                    <a:pt x="0" y="3936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2818" tIns="11528" rIns="172818" bIns="11528" numCol="1" spcCol="1270" anchor="ctr" anchorCtr="0">
              <a:noAutofit/>
            </a:bodyPr>
            <a:lstStyle/>
            <a:p>
              <a:pPr lvl="0" algn="l" defTabSz="355600">
                <a:lnSpc>
                  <a:spcPct val="90000"/>
                </a:lnSpc>
                <a:spcBef>
                  <a:spcPct val="0"/>
                </a:spcBef>
                <a:spcAft>
                  <a:spcPct val="35000"/>
                </a:spcAft>
              </a:pPr>
              <a:r>
                <a:rPr lang="es-CO" sz="1400" kern="1200" dirty="0" smtClean="0">
                  <a:solidFill>
                    <a:schemeClr val="tx1"/>
                  </a:solidFill>
                  <a:latin typeface="Arial" panose="020B0604020202020204" pitchFamily="34" charset="0"/>
                  <a:cs typeface="Arial" panose="020B0604020202020204" pitchFamily="34" charset="0"/>
                </a:rPr>
                <a:t>i. Publicación de informes de auditoría basada en riesgos en la página web de la Entidad.</a:t>
              </a:r>
              <a:endParaRPr lang="es-ES" sz="1400" kern="1200" dirty="0"/>
            </a:p>
          </p:txBody>
        </p:sp>
        <p:sp>
          <p:nvSpPr>
            <p:cNvPr id="12" name="Rectángulo 11"/>
            <p:cNvSpPr/>
            <p:nvPr/>
          </p:nvSpPr>
          <p:spPr>
            <a:xfrm>
              <a:off x="962890" y="2980609"/>
              <a:ext cx="6096000" cy="201600"/>
            </a:xfrm>
            <a:prstGeom prst="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orma libre 12"/>
            <p:cNvSpPr/>
            <p:nvPr/>
          </p:nvSpPr>
          <p:spPr>
            <a:xfrm>
              <a:off x="1267690" y="2862529"/>
              <a:ext cx="4267200" cy="236160"/>
            </a:xfrm>
            <a:custGeom>
              <a:avLst/>
              <a:gdLst>
                <a:gd name="connsiteX0" fmla="*/ 0 w 4267200"/>
                <a:gd name="connsiteY0" fmla="*/ 39361 h 236160"/>
                <a:gd name="connsiteX1" fmla="*/ 39361 w 4267200"/>
                <a:gd name="connsiteY1" fmla="*/ 0 h 236160"/>
                <a:gd name="connsiteX2" fmla="*/ 4227839 w 4267200"/>
                <a:gd name="connsiteY2" fmla="*/ 0 h 236160"/>
                <a:gd name="connsiteX3" fmla="*/ 4267200 w 4267200"/>
                <a:gd name="connsiteY3" fmla="*/ 39361 h 236160"/>
                <a:gd name="connsiteX4" fmla="*/ 4267200 w 4267200"/>
                <a:gd name="connsiteY4" fmla="*/ 196799 h 236160"/>
                <a:gd name="connsiteX5" fmla="*/ 4227839 w 4267200"/>
                <a:gd name="connsiteY5" fmla="*/ 236160 h 236160"/>
                <a:gd name="connsiteX6" fmla="*/ 39361 w 4267200"/>
                <a:gd name="connsiteY6" fmla="*/ 236160 h 236160"/>
                <a:gd name="connsiteX7" fmla="*/ 0 w 4267200"/>
                <a:gd name="connsiteY7" fmla="*/ 196799 h 236160"/>
                <a:gd name="connsiteX8" fmla="*/ 0 w 4267200"/>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36160">
                  <a:moveTo>
                    <a:pt x="0" y="39361"/>
                  </a:moveTo>
                  <a:cubicBezTo>
                    <a:pt x="0" y="17623"/>
                    <a:pt x="17623" y="0"/>
                    <a:pt x="39361" y="0"/>
                  </a:cubicBezTo>
                  <a:lnTo>
                    <a:pt x="4227839" y="0"/>
                  </a:lnTo>
                  <a:cubicBezTo>
                    <a:pt x="4249577" y="0"/>
                    <a:pt x="4267200" y="17623"/>
                    <a:pt x="4267200" y="39361"/>
                  </a:cubicBezTo>
                  <a:lnTo>
                    <a:pt x="4267200" y="196799"/>
                  </a:lnTo>
                  <a:cubicBezTo>
                    <a:pt x="4267200" y="218537"/>
                    <a:pt x="4249577" y="236160"/>
                    <a:pt x="4227839" y="236160"/>
                  </a:cubicBezTo>
                  <a:lnTo>
                    <a:pt x="39361" y="236160"/>
                  </a:lnTo>
                  <a:cubicBezTo>
                    <a:pt x="17623" y="236160"/>
                    <a:pt x="0" y="218537"/>
                    <a:pt x="0" y="196799"/>
                  </a:cubicBezTo>
                  <a:lnTo>
                    <a:pt x="0" y="39361"/>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2818" tIns="11528" rIns="172818" bIns="11528" numCol="1" spcCol="1270" anchor="ctr" anchorCtr="0">
              <a:noAutofit/>
            </a:bodyPr>
            <a:lstStyle/>
            <a:p>
              <a:pPr lvl="0" algn="l" defTabSz="355600">
                <a:lnSpc>
                  <a:spcPct val="90000"/>
                </a:lnSpc>
                <a:spcBef>
                  <a:spcPct val="0"/>
                </a:spcBef>
                <a:spcAft>
                  <a:spcPct val="35000"/>
                </a:spcAft>
              </a:pPr>
              <a:r>
                <a:rPr lang="es-CO" sz="1400" kern="1200" dirty="0" smtClean="0">
                  <a:solidFill>
                    <a:schemeClr val="tx1"/>
                  </a:solidFill>
                  <a:latin typeface="Arial" panose="020B0604020202020204" pitchFamily="34" charset="0"/>
                  <a:cs typeface="Arial" panose="020B0604020202020204" pitchFamily="34" charset="0"/>
                </a:rPr>
                <a:t>ii. Informe Oficina Asesora de Comunicaciones.</a:t>
              </a:r>
              <a:endParaRPr lang="es-ES" sz="1400" kern="1200" dirty="0"/>
            </a:p>
          </p:txBody>
        </p:sp>
      </p:grpSp>
    </p:spTree>
    <p:extLst>
      <p:ext uri="{BB962C8B-B14F-4D97-AF65-F5344CB8AC3E}">
        <p14:creationId xmlns:p14="http://schemas.microsoft.com/office/powerpoint/2010/main" val="2840989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603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5867400" cy="80705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72576" y="205673"/>
            <a:ext cx="4926167"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2</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graphicFrame>
        <p:nvGraphicFramePr>
          <p:cNvPr id="3" name="Tabla 2"/>
          <p:cNvGraphicFramePr>
            <a:graphicFrameLocks noGrp="1"/>
          </p:cNvGraphicFramePr>
          <p:nvPr>
            <p:extLst>
              <p:ext uri="{D42A27DB-BD31-4B8C-83A1-F6EECF244321}">
                <p14:modId xmlns:p14="http://schemas.microsoft.com/office/powerpoint/2010/main" val="3724864303"/>
              </p:ext>
            </p:extLst>
          </p:nvPr>
        </p:nvGraphicFramePr>
        <p:xfrm>
          <a:off x="580160" y="1296267"/>
          <a:ext cx="8020915" cy="2811231"/>
        </p:xfrm>
        <a:graphic>
          <a:graphicData uri="http://schemas.openxmlformats.org/drawingml/2006/table">
            <a:tbl>
              <a:tblPr firstRow="1" firstCol="1" bandRow="1">
                <a:tableStyleId>{93296810-A885-4BE3-A3E7-6D5BEEA58F35}</a:tableStyleId>
              </a:tblPr>
              <a:tblGrid>
                <a:gridCol w="1181965">
                  <a:extLst>
                    <a:ext uri="{9D8B030D-6E8A-4147-A177-3AD203B41FA5}">
                      <a16:colId xmlns:a16="http://schemas.microsoft.com/office/drawing/2014/main" val="574177084"/>
                    </a:ext>
                  </a:extLst>
                </a:gridCol>
                <a:gridCol w="990600">
                  <a:extLst>
                    <a:ext uri="{9D8B030D-6E8A-4147-A177-3AD203B41FA5}">
                      <a16:colId xmlns:a16="http://schemas.microsoft.com/office/drawing/2014/main" val="2733631444"/>
                    </a:ext>
                  </a:extLst>
                </a:gridCol>
                <a:gridCol w="5848350">
                  <a:extLst>
                    <a:ext uri="{9D8B030D-6E8A-4147-A177-3AD203B41FA5}">
                      <a16:colId xmlns:a16="http://schemas.microsoft.com/office/drawing/2014/main" val="3518119700"/>
                    </a:ext>
                  </a:extLst>
                </a:gridCol>
              </a:tblGrid>
              <a:tr h="379305">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Componente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Calificación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Observación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1728641994"/>
                  </a:ext>
                </a:extLst>
              </a:tr>
              <a:tr h="1134303">
                <a:tc>
                  <a:txBody>
                    <a:bodyPr/>
                    <a:lstStyle/>
                    <a:p>
                      <a:pPr algn="just" fontAlgn="base">
                        <a:lnSpc>
                          <a:spcPct val="150000"/>
                        </a:lnSpc>
                        <a:spcAft>
                          <a:spcPts val="0"/>
                        </a:spcAft>
                      </a:pPr>
                      <a:r>
                        <a:rPr lang="es-CO" sz="1100" b="1" dirty="0" smtClean="0">
                          <a:effectLst/>
                          <a:latin typeface="Arial" panose="020B0604020202020204" pitchFamily="34" charset="0"/>
                          <a:cs typeface="Arial" panose="020B0604020202020204" pitchFamily="34" charset="0"/>
                        </a:rPr>
                        <a:t>Actividades de control</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smtClean="0">
                          <a:effectLst/>
                          <a:latin typeface="Arial" panose="020B0604020202020204" pitchFamily="34" charset="0"/>
                          <a:cs typeface="Arial" panose="020B0604020202020204" pitchFamily="34" charset="0"/>
                        </a:rPr>
                        <a:t>83%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1. Continua pendiente el fortalecimiento en el Instituto de la integración del Sistema de Gestión de Calidad con el MIPG a la estructura de control de la entidad.</a:t>
                      </a:r>
                    </a:p>
                    <a:p>
                      <a:pPr algn="just" fontAlgn="base"/>
                      <a:endParaRPr lang="es-CO" sz="1100" kern="1200" dirty="0" smtClean="0">
                        <a:solidFill>
                          <a:schemeClr val="dk1"/>
                        </a:solidFill>
                        <a:effectLst/>
                        <a:latin typeface="Arial" panose="020B0604020202020204" pitchFamily="34" charset="0"/>
                        <a:ea typeface="+mn-ea"/>
                        <a:cs typeface="Arial" panose="020B0604020202020204" pitchFamily="34" charset="0"/>
                      </a:endParaRPr>
                    </a:p>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2. En la vigencia 2024 no fue posible por parte de la tercera línea de defensa, de realizar la evaluación de la eficacia y eficiencia los elementos de la política de Gobierno en línea y seguridad digital. Auditoria Gestión de la plataforma TIC.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tc>
                <a:extLst>
                  <a:ext uri="{0D108BD9-81ED-4DB2-BD59-A6C34878D82A}">
                    <a16:rowId xmlns:a16="http://schemas.microsoft.com/office/drawing/2014/main" val="141971173"/>
                  </a:ext>
                </a:extLst>
              </a:tr>
              <a:tr h="616133">
                <a:tc>
                  <a:txBody>
                    <a:bodyPr/>
                    <a:lstStyle/>
                    <a:p>
                      <a:pPr algn="just" fontAlgn="base">
                        <a:lnSpc>
                          <a:spcPct val="150000"/>
                        </a:lnSpc>
                        <a:spcAft>
                          <a:spcPts val="0"/>
                        </a:spcAft>
                      </a:pPr>
                      <a:r>
                        <a:rPr lang="es-CO" sz="1100" b="1" dirty="0">
                          <a:effectLst/>
                          <a:latin typeface="Arial" panose="020B0604020202020204" pitchFamily="34" charset="0"/>
                          <a:cs typeface="Arial" panose="020B0604020202020204" pitchFamily="34" charset="0"/>
                        </a:rPr>
                        <a:t>Información y comunicación  </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a:effectLst/>
                          <a:latin typeface="Arial" panose="020B0604020202020204" pitchFamily="34" charset="0"/>
                          <a:cs typeface="Arial" panose="020B0604020202020204" pitchFamily="34" charset="0"/>
                        </a:rPr>
                        <a:t>89%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just" fontAlgn="base"/>
                      <a:r>
                        <a:rPr lang="es-CO" sz="1100" kern="1200" dirty="0" smtClean="0">
                          <a:solidFill>
                            <a:schemeClr val="dk1"/>
                          </a:solidFill>
                          <a:effectLst/>
                          <a:latin typeface="Arial" panose="020B0604020202020204" pitchFamily="34" charset="0"/>
                          <a:ea typeface="+mn-ea"/>
                          <a:cs typeface="Arial" panose="020B0604020202020204" pitchFamily="34" charset="0"/>
                        </a:rPr>
                        <a:t>Pendiente hacer evaluación en La Entidad de los Sistemas de información que actualmente tiene y que capturan información.</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1592502837"/>
                  </a:ext>
                </a:extLst>
              </a:tr>
              <a:tr h="681490">
                <a:tc>
                  <a:txBody>
                    <a:bodyPr/>
                    <a:lstStyle/>
                    <a:p>
                      <a:pPr algn="just" fontAlgn="base">
                        <a:lnSpc>
                          <a:spcPct val="150000"/>
                        </a:lnSpc>
                        <a:spcAft>
                          <a:spcPts val="0"/>
                        </a:spcAft>
                      </a:pPr>
                      <a:r>
                        <a:rPr lang="es-CO" sz="1100" b="1" dirty="0">
                          <a:effectLst/>
                          <a:latin typeface="Arial" panose="020B0604020202020204" pitchFamily="34" charset="0"/>
                          <a:cs typeface="Arial" panose="020B0604020202020204" pitchFamily="34" charset="0"/>
                        </a:rPr>
                        <a:t>Actividades de </a:t>
                      </a:r>
                      <a:r>
                        <a:rPr lang="es-CO" sz="1100" b="1" dirty="0" smtClean="0">
                          <a:effectLst/>
                          <a:latin typeface="Arial" panose="020B0604020202020204" pitchFamily="34" charset="0"/>
                          <a:cs typeface="Arial" panose="020B0604020202020204" pitchFamily="34" charset="0"/>
                        </a:rPr>
                        <a:t>monitoreo</a:t>
                      </a:r>
                      <a:r>
                        <a:rPr lang="es-CO" sz="1100" b="1" dirty="0">
                          <a:effectLst/>
                          <a:latin typeface="Arial" panose="020B0604020202020204" pitchFamily="34" charset="0"/>
                          <a:cs typeface="Arial" panose="020B0604020202020204" pitchFamily="34" charset="0"/>
                        </a:rPr>
                        <a:t> </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ctr" fontAlgn="base">
                        <a:lnSpc>
                          <a:spcPct val="150000"/>
                        </a:lnSpc>
                        <a:spcAft>
                          <a:spcPts val="0"/>
                        </a:spcAft>
                      </a:pPr>
                      <a:r>
                        <a:rPr lang="es-CO" sz="1100" dirty="0">
                          <a:effectLst/>
                          <a:latin typeface="Arial" panose="020B0604020202020204" pitchFamily="34" charset="0"/>
                          <a:cs typeface="Arial" panose="020B0604020202020204" pitchFamily="34" charset="0"/>
                        </a:rPr>
                        <a:t>100%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tc>
                  <a:txBody>
                    <a:bodyPr/>
                    <a:lstStyle/>
                    <a:p>
                      <a:pPr algn="just">
                        <a:lnSpc>
                          <a:spcPct val="115000"/>
                        </a:lnSpc>
                        <a:spcAft>
                          <a:spcPts val="0"/>
                        </a:spcAft>
                      </a:pPr>
                      <a:r>
                        <a:rPr lang="es-CO" sz="1100" kern="1200" dirty="0" smtClean="0">
                          <a:solidFill>
                            <a:schemeClr val="dk1"/>
                          </a:solidFill>
                          <a:effectLst/>
                          <a:latin typeface="Arial" panose="020B0604020202020204" pitchFamily="34" charset="0"/>
                          <a:ea typeface="+mn-ea"/>
                          <a:cs typeface="Arial" panose="020B0604020202020204" pitchFamily="34" charset="0"/>
                        </a:rPr>
                        <a:t>Se recomienda realizar evaluación de los procesos y/o servicios tercerizados en el marco del Comité de Contratación, considerando el impacto generado por el incumplimiento de las actividades contractuales.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6303" marR="46303" marT="0" marB="0" anchor="ctr"/>
                </a:tc>
                <a:extLst>
                  <a:ext uri="{0D108BD9-81ED-4DB2-BD59-A6C34878D82A}">
                    <a16:rowId xmlns:a16="http://schemas.microsoft.com/office/drawing/2014/main" val="3466163231"/>
                  </a:ext>
                </a:extLst>
              </a:tr>
            </a:tbl>
          </a:graphicData>
        </a:graphic>
      </p:graphicFrame>
      <p:sp>
        <p:nvSpPr>
          <p:cNvPr id="6" name="Rectángulo 5"/>
          <p:cNvSpPr/>
          <p:nvPr/>
        </p:nvSpPr>
        <p:spPr>
          <a:xfrm>
            <a:off x="5576068" y="233921"/>
            <a:ext cx="2429741"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 Evaluación </a:t>
            </a:r>
            <a:r>
              <a:rPr lang="es-CO" sz="1400" b="1" dirty="0">
                <a:solidFill>
                  <a:schemeClr val="accent6">
                    <a:lumMod val="50000"/>
                  </a:schemeClr>
                </a:solidFill>
                <a:latin typeface="Arial" panose="020B0604020202020204" pitchFamily="34" charset="0"/>
                <a:cs typeface="Arial" panose="020B0604020202020204" pitchFamily="34" charset="0"/>
              </a:rPr>
              <a:t>Independiente Sistema </a:t>
            </a:r>
            <a:r>
              <a:rPr lang="es-CO" sz="1400" b="1" dirty="0" smtClean="0">
                <a:solidFill>
                  <a:schemeClr val="accent6">
                    <a:lumMod val="50000"/>
                  </a:schemeClr>
                </a:solidFill>
                <a:latin typeface="Arial" panose="020B0604020202020204" pitchFamily="34" charset="0"/>
                <a:cs typeface="Arial" panose="020B0604020202020204" pitchFamily="34" charset="0"/>
              </a:rPr>
              <a:t>de </a:t>
            </a:r>
            <a:r>
              <a:rPr lang="es-CO" sz="1400" b="1" dirty="0">
                <a:solidFill>
                  <a:schemeClr val="accent6">
                    <a:lumMod val="50000"/>
                  </a:schemeClr>
                </a:solidFill>
                <a:latin typeface="Arial" panose="020B0604020202020204" pitchFamily="34" charset="0"/>
                <a:cs typeface="Arial" panose="020B0604020202020204" pitchFamily="34" charset="0"/>
              </a:rPr>
              <a:t>Control </a:t>
            </a:r>
            <a:r>
              <a:rPr lang="es-CO" sz="1400" b="1" dirty="0" smtClean="0">
                <a:solidFill>
                  <a:schemeClr val="accent6">
                    <a:lumMod val="50000"/>
                  </a:schemeClr>
                </a:solidFill>
                <a:latin typeface="Arial" panose="020B0604020202020204" pitchFamily="34" charset="0"/>
                <a:cs typeface="Arial" panose="020B0604020202020204" pitchFamily="34" charset="0"/>
              </a:rPr>
              <a:t>Interno</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7" name="Conector 6"/>
          <p:cNvSpPr/>
          <p:nvPr/>
        </p:nvSpPr>
        <p:spPr>
          <a:xfrm>
            <a:off x="8116512" y="262038"/>
            <a:ext cx="762001" cy="678684"/>
          </a:xfrm>
          <a:prstGeom prst="flowChartConnector">
            <a:avLst/>
          </a:prstGeom>
          <a:solidFill>
            <a:srgbClr val="94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latin typeface="Arial" panose="020B0604020202020204" pitchFamily="34" charset="0"/>
                <a:cs typeface="Arial" panose="020B0604020202020204" pitchFamily="34" charset="0"/>
              </a:rPr>
              <a:t>94%</a:t>
            </a:r>
            <a:endParaRPr lang="es-CO"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67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2</a:t>
            </a:r>
            <a:r>
              <a:rPr lang="es-MX" sz="2000" b="1" dirty="0" smtClean="0">
                <a:solidFill>
                  <a:schemeClr val="bg1"/>
                </a:solidFill>
                <a:latin typeface="Arial Black" panose="020B0A04020102020204" pitchFamily="34" charset="0"/>
                <a:cs typeface="Arial" panose="020B0604020202020204" pitchFamily="34" charset="0"/>
              </a:rPr>
              <a:t>. Informes </a:t>
            </a:r>
            <a:r>
              <a:rPr lang="es-MX" sz="2000" b="1" dirty="0">
                <a:solidFill>
                  <a:schemeClr val="bg1"/>
                </a:solidFill>
                <a:latin typeface="Arial Black" panose="020B0A04020102020204" pitchFamily="34" charset="0"/>
                <a:cs typeface="Arial" panose="020B0604020202020204" pitchFamily="34" charset="0"/>
              </a:rPr>
              <a:t>seguimientos de </a:t>
            </a:r>
            <a:r>
              <a:rPr lang="es-MX" sz="2000" b="1" dirty="0" smtClean="0">
                <a:solidFill>
                  <a:schemeClr val="bg1"/>
                </a:solidFill>
                <a:latin typeface="Arial Black" panose="020B0A04020102020204" pitchFamily="34" charset="0"/>
                <a:cs typeface="Arial" panose="020B0604020202020204" pitchFamily="34" charset="0"/>
              </a:rPr>
              <a:t>Ley. </a:t>
            </a:r>
          </a:p>
        </p:txBody>
      </p:sp>
      <p:sp>
        <p:nvSpPr>
          <p:cNvPr id="4" name="Rectángulo 3"/>
          <p:cNvSpPr/>
          <p:nvPr/>
        </p:nvSpPr>
        <p:spPr>
          <a:xfrm>
            <a:off x="6533534" y="213957"/>
            <a:ext cx="2536465" cy="480131"/>
          </a:xfrm>
          <a:prstGeom prst="rect">
            <a:avLst/>
          </a:prstGeom>
        </p:spPr>
        <p:txBody>
          <a:bodyPr wrap="square">
            <a:spAutoFit/>
          </a:bodyPr>
          <a:lstStyle/>
          <a:p>
            <a:pPr marL="0" lvl="1" algn="ctr">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ii. Informe </a:t>
            </a:r>
            <a:r>
              <a:rPr lang="es-CO" sz="1400" b="1" dirty="0" smtClean="0">
                <a:solidFill>
                  <a:schemeClr val="accent6">
                    <a:lumMod val="50000"/>
                  </a:schemeClr>
                </a:solidFill>
                <a:latin typeface="Arial" panose="020B0604020202020204" pitchFamily="34" charset="0"/>
                <a:cs typeface="Arial" panose="020B0604020202020204" pitchFamily="34" charset="0"/>
              </a:rPr>
              <a:t>sobre </a:t>
            </a:r>
            <a:r>
              <a:rPr lang="es-CO" sz="1400" b="1" dirty="0">
                <a:solidFill>
                  <a:schemeClr val="accent6">
                    <a:lumMod val="50000"/>
                  </a:schemeClr>
                </a:solidFill>
                <a:latin typeface="Arial" panose="020B0604020202020204" pitchFamily="34" charset="0"/>
                <a:cs typeface="Arial" panose="020B0604020202020204" pitchFamily="34" charset="0"/>
              </a:rPr>
              <a:t>la Gestión </a:t>
            </a:r>
            <a:r>
              <a:rPr lang="es-CO" sz="1400" b="1" dirty="0" smtClean="0">
                <a:solidFill>
                  <a:schemeClr val="accent6">
                    <a:lumMod val="50000"/>
                  </a:schemeClr>
                </a:solidFill>
                <a:latin typeface="Arial" panose="020B0604020202020204" pitchFamily="34" charset="0"/>
                <a:cs typeface="Arial" panose="020B0604020202020204" pitchFamily="34" charset="0"/>
              </a:rPr>
              <a:t>de las PQRSDF</a:t>
            </a:r>
            <a:endParaRPr lang="es-MX" sz="1400" b="1" dirty="0">
              <a:solidFill>
                <a:schemeClr val="accent6">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632642" y="1083824"/>
            <a:ext cx="7909689" cy="2539862"/>
          </a:xfrm>
          <a:prstGeom prst="rect">
            <a:avLst/>
          </a:prstGeom>
        </p:spPr>
        <p:txBody>
          <a:bodyPr wrap="square">
            <a:spAutoFit/>
          </a:bodyPr>
          <a:lstStyle/>
          <a:p>
            <a:pPr algn="just">
              <a:lnSpc>
                <a:spcPct val="115000"/>
              </a:lnSpc>
              <a:spcAft>
                <a:spcPts val="0"/>
              </a:spcAft>
            </a:pPr>
            <a:r>
              <a:rPr lang="es-CO" sz="2000" dirty="0">
                <a:latin typeface="Arial" panose="020B0604020202020204" pitchFamily="34" charset="0"/>
                <a:ea typeface="Times New Roman" panose="02020603050405020304" pitchFamily="18" charset="0"/>
                <a:cs typeface="Times New Roman" panose="02020603050405020304" pitchFamily="18" charset="0"/>
              </a:rPr>
              <a:t>Para la elaboración de este informe, se tuvo en cuenta las solicitudes clasificadas en el Sistema Mercurio, gestor documental del Instituto, tipificadas como </a:t>
            </a:r>
            <a:r>
              <a:rPr lang="es-CO" sz="2000" dirty="0" smtClean="0">
                <a:latin typeface="Arial" panose="020B0604020202020204" pitchFamily="34" charset="0"/>
                <a:ea typeface="Times New Roman" panose="02020603050405020304" pitchFamily="18" charset="0"/>
                <a:cs typeface="Times New Roman" panose="02020603050405020304" pitchFamily="18" charset="0"/>
              </a:rPr>
              <a:t>PQRSDF, </a:t>
            </a:r>
            <a:r>
              <a:rPr lang="es-CO" sz="2000" dirty="0">
                <a:latin typeface="Arial" panose="020B0604020202020204" pitchFamily="34" charset="0"/>
                <a:ea typeface="Times New Roman" panose="02020603050405020304" pitchFamily="18" charset="0"/>
                <a:cs typeface="Times New Roman" panose="02020603050405020304" pitchFamily="18" charset="0"/>
              </a:rPr>
              <a:t>registradas durante el período analizado.  Esta información constituye el soporte del presente documento y le permite a la Entidad hacer el respectivo seguimiento y posterior control a las diferentes dependencias y los requerimientos de los ciudadanos</a:t>
            </a:r>
            <a:r>
              <a:rPr lang="es-CO" sz="2000" dirty="0" smtClean="0">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8604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581775" cy="566522"/>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0" y="133098"/>
            <a:ext cx="5422900" cy="32839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rPr>
              <a:t>2.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379475" y="863041"/>
            <a:ext cx="8316192" cy="274499"/>
          </a:xfrm>
          <a:prstGeom prst="rect">
            <a:avLst/>
          </a:prstGeom>
        </p:spPr>
        <p:txBody>
          <a:bodyPr wrap="square">
            <a:spAutoFit/>
          </a:bodyPr>
          <a:lstStyle/>
          <a:p>
            <a:pPr algn="just">
              <a:lnSpc>
                <a:spcPct val="115000"/>
              </a:lnSpc>
              <a:spcAft>
                <a:spcPts val="1000"/>
              </a:spcAft>
            </a:pPr>
            <a:r>
              <a:rPr lang="es-CO" sz="1100" dirty="0" smtClean="0">
                <a:latin typeface="Arial" panose="020B0604020202020204" pitchFamily="34" charset="0"/>
                <a:ea typeface="Calibri" panose="020F0502020204030204" pitchFamily="34" charset="0"/>
                <a:cs typeface="Times New Roman" panose="02020603050405020304" pitchFamily="18" charset="0"/>
              </a:rPr>
              <a:t>Cumplimiento </a:t>
            </a:r>
            <a:r>
              <a:rPr lang="es-CO" sz="1100" dirty="0">
                <a:latin typeface="Arial" panose="020B0604020202020204" pitchFamily="34" charset="0"/>
                <a:ea typeface="Calibri" panose="020F0502020204030204" pitchFamily="34" charset="0"/>
                <a:cs typeface="Times New Roman" panose="02020603050405020304" pitchFamily="18" charset="0"/>
              </a:rPr>
              <a:t>para el tercer cuatrimestre del año 2024 del</a:t>
            </a:r>
            <a:r>
              <a:rPr lang="es-CO" sz="1100" b="1" dirty="0">
                <a:latin typeface="Arial" panose="020B0604020202020204" pitchFamily="34" charset="0"/>
                <a:ea typeface="Calibri" panose="020F0502020204030204" pitchFamily="34" charset="0"/>
                <a:cs typeface="Times New Roman" panose="02020603050405020304" pitchFamily="18" charset="0"/>
              </a:rPr>
              <a:t> 81%.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933311632"/>
              </p:ext>
            </p:extLst>
          </p:nvPr>
        </p:nvGraphicFramePr>
        <p:xfrm>
          <a:off x="455676" y="1884288"/>
          <a:ext cx="8239991" cy="2529840"/>
        </p:xfrm>
        <a:graphic>
          <a:graphicData uri="http://schemas.openxmlformats.org/drawingml/2006/table">
            <a:tbl>
              <a:tblPr firstRow="1" bandRow="1">
                <a:tableStyleId>{93296810-A885-4BE3-A3E7-6D5BEEA58F35}</a:tableStyleId>
              </a:tblPr>
              <a:tblGrid>
                <a:gridCol w="2300248">
                  <a:extLst>
                    <a:ext uri="{9D8B030D-6E8A-4147-A177-3AD203B41FA5}">
                      <a16:colId xmlns:a16="http://schemas.microsoft.com/office/drawing/2014/main" val="1081691782"/>
                    </a:ext>
                  </a:extLst>
                </a:gridCol>
                <a:gridCol w="5939743">
                  <a:extLst>
                    <a:ext uri="{9D8B030D-6E8A-4147-A177-3AD203B41FA5}">
                      <a16:colId xmlns:a16="http://schemas.microsoft.com/office/drawing/2014/main" val="3134697495"/>
                    </a:ext>
                  </a:extLst>
                </a:gridCol>
              </a:tblGrid>
              <a:tr h="1120670">
                <a:tc>
                  <a:txBody>
                    <a:bodyPr/>
                    <a:lstStyle/>
                    <a:p>
                      <a:pPr algn="just"/>
                      <a:r>
                        <a:rPr lang="es-CO" sz="1100" b="0" kern="1200" dirty="0" smtClean="0">
                          <a:solidFill>
                            <a:schemeClr val="tx1"/>
                          </a:solidFill>
                          <a:effectLst/>
                          <a:latin typeface="Arial" panose="020B0604020202020204" pitchFamily="34" charset="0"/>
                          <a:cs typeface="Arial" panose="020B0604020202020204" pitchFamily="34" charset="0"/>
                        </a:rPr>
                        <a:t>Estrategia anticorrupción y fraude en Indeportes Antioquia.</a:t>
                      </a:r>
                    </a:p>
                    <a:p>
                      <a:pPr algn="just"/>
                      <a:endParaRPr lang="es-CO" sz="1100" b="0" kern="1200" dirty="0" smtClean="0">
                        <a:solidFill>
                          <a:schemeClr val="tx1"/>
                        </a:solidFill>
                        <a:effectLst/>
                        <a:latin typeface="Arial" panose="020B0604020202020204" pitchFamily="34" charset="0"/>
                        <a:cs typeface="Arial" panose="020B0604020202020204" pitchFamily="34" charset="0"/>
                      </a:endParaRPr>
                    </a:p>
                    <a:p>
                      <a:pPr algn="just"/>
                      <a:r>
                        <a:rPr lang="es-CO" sz="1100" b="0" u="sng" kern="1200" dirty="0" smtClean="0">
                          <a:solidFill>
                            <a:schemeClr val="tx1"/>
                          </a:solidFill>
                          <a:effectLst/>
                          <a:latin typeface="Arial" panose="020B0604020202020204" pitchFamily="34" charset="0"/>
                          <a:cs typeface="Arial" panose="020B0604020202020204" pitchFamily="34" charset="0"/>
                        </a:rPr>
                        <a:t>Componente 1. Gestión del Riesgo de Corrupción:</a:t>
                      </a:r>
                      <a:r>
                        <a:rPr lang="es-CO" sz="1100" b="0" u="none" kern="1200" baseline="0" dirty="0" smtClean="0">
                          <a:solidFill>
                            <a:schemeClr val="tx1"/>
                          </a:solidFill>
                          <a:effectLst/>
                          <a:latin typeface="Arial" panose="020B0604020202020204" pitchFamily="34" charset="0"/>
                          <a:cs typeface="Arial" panose="020B0604020202020204" pitchFamily="34" charset="0"/>
                        </a:rPr>
                        <a:t> </a:t>
                      </a:r>
                      <a:r>
                        <a:rPr lang="es-CO" sz="1100" b="0" kern="1200" dirty="0" smtClean="0">
                          <a:solidFill>
                            <a:schemeClr val="tx1"/>
                          </a:solidFill>
                          <a:effectLst/>
                          <a:latin typeface="Arial" panose="020B0604020202020204" pitchFamily="34" charset="0"/>
                          <a:cs typeface="Arial" panose="020B0604020202020204" pitchFamily="34" charset="0"/>
                        </a:rPr>
                        <a:t>Porcentaje de cumplimiento: 82%</a:t>
                      </a:r>
                      <a:endParaRPr lang="es-CO" sz="11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MX" sz="1100" b="0" kern="1200" dirty="0" smtClean="0">
                          <a:solidFill>
                            <a:schemeClr val="tx1"/>
                          </a:solidFill>
                          <a:effectLst/>
                          <a:latin typeface="Arial" panose="020B0604020202020204" pitchFamily="34" charset="0"/>
                          <a:cs typeface="Arial" panose="020B0604020202020204" pitchFamily="34" charset="0"/>
                        </a:rPr>
                        <a:t>1.Socializar la versión actualizada de la Política de administración del riesgo (con la incorporación del componente riesgo fiscal). Siendo importante buscar diferentes estrategias para un óptimo conocimiento de ella por parte de todos los servidores públicos.</a:t>
                      </a:r>
                    </a:p>
                    <a:p>
                      <a:pPr marL="0" marR="0" indent="0" algn="just" defTabSz="685800" rtl="0" eaLnBrk="1" fontAlgn="auto" latinLnBrk="0" hangingPunct="1">
                        <a:lnSpc>
                          <a:spcPct val="100000"/>
                        </a:lnSpc>
                        <a:spcBef>
                          <a:spcPts val="0"/>
                        </a:spcBef>
                        <a:spcAft>
                          <a:spcPts val="0"/>
                        </a:spcAft>
                        <a:buClrTx/>
                        <a:buSzTx/>
                        <a:buFontTx/>
                        <a:buNone/>
                        <a:tabLst/>
                        <a:defRPr/>
                      </a:pPr>
                      <a:endParaRPr lang="es-MX" sz="1100" b="0" kern="1200" dirty="0" smtClean="0">
                        <a:solidFill>
                          <a:schemeClr val="tx1"/>
                        </a:solidFill>
                        <a:effectLst/>
                        <a:latin typeface="Arial" panose="020B0604020202020204" pitchFamily="34" charset="0"/>
                        <a:cs typeface="Arial" panose="020B0604020202020204" pitchFamily="34" charset="0"/>
                      </a:endParaRPr>
                    </a:p>
                    <a:p>
                      <a:pPr marL="0" marR="0" indent="0" algn="just" defTabSz="685800" rtl="0" eaLnBrk="1" fontAlgn="auto" latinLnBrk="0" hangingPunct="1">
                        <a:lnSpc>
                          <a:spcPct val="100000"/>
                        </a:lnSpc>
                        <a:spcBef>
                          <a:spcPts val="0"/>
                        </a:spcBef>
                        <a:spcAft>
                          <a:spcPts val="0"/>
                        </a:spcAft>
                        <a:buClrTx/>
                        <a:buSzTx/>
                        <a:buFontTx/>
                        <a:buNone/>
                        <a:tabLst/>
                        <a:defRPr/>
                      </a:pPr>
                      <a:r>
                        <a:rPr lang="es-MX" sz="1100" b="0" kern="1200" dirty="0" smtClean="0">
                          <a:solidFill>
                            <a:schemeClr val="tx1"/>
                          </a:solidFill>
                          <a:effectLst/>
                          <a:latin typeface="Arial" panose="020B0604020202020204" pitchFamily="34" charset="0"/>
                          <a:cs typeface="Arial" panose="020B0604020202020204" pitchFamily="34" charset="0"/>
                        </a:rPr>
                        <a:t>2. Realizar monitoreo y revisión a los riesgos de corrupción. Esta actividad se debe desarrollar por parte de la primera y segunda línea, en los tiempos establecidos por el Instituto.</a:t>
                      </a:r>
                    </a:p>
                  </a:txBody>
                  <a:tcPr anchor="ctr"/>
                </a:tc>
                <a:extLst>
                  <a:ext uri="{0D108BD9-81ED-4DB2-BD59-A6C34878D82A}">
                    <a16:rowId xmlns:a16="http://schemas.microsoft.com/office/drawing/2014/main" val="2885871506"/>
                  </a:ext>
                </a:extLst>
              </a:tr>
              <a:tr h="98952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kern="1200" dirty="0" smtClean="0">
                          <a:solidFill>
                            <a:schemeClr val="tx1"/>
                          </a:solidFill>
                          <a:effectLst/>
                          <a:latin typeface="Arial" panose="020B0604020202020204" pitchFamily="34" charset="0"/>
                          <a:cs typeface="Arial" panose="020B0604020202020204" pitchFamily="34" charset="0"/>
                        </a:rPr>
                        <a:t>Estrategia Identificación, Simplificación y Estandarización y Automatización de Trámites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kern="1200" dirty="0" smtClean="0">
                        <a:solidFill>
                          <a:schemeClr val="tx1"/>
                        </a:solidFill>
                        <a:effectLst/>
                        <a:latin typeface="Arial" panose="020B0604020202020204" pitchFamily="34" charset="0"/>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u="sng" kern="1200" dirty="0" smtClean="0">
                          <a:solidFill>
                            <a:schemeClr val="tx1"/>
                          </a:solidFill>
                          <a:effectLst/>
                          <a:latin typeface="Arial" panose="020B0604020202020204" pitchFamily="34" charset="0"/>
                          <a:cs typeface="Arial" panose="020B0604020202020204" pitchFamily="34" charset="0"/>
                        </a:rPr>
                        <a:t>Componente 2.</a:t>
                      </a:r>
                      <a:r>
                        <a:rPr lang="es-CO" sz="1100" u="sng" kern="1200" baseline="0" dirty="0" smtClean="0">
                          <a:solidFill>
                            <a:schemeClr val="tx1"/>
                          </a:solidFill>
                          <a:effectLst/>
                          <a:latin typeface="Arial" panose="020B0604020202020204" pitchFamily="34" charset="0"/>
                          <a:cs typeface="Arial" panose="020B0604020202020204" pitchFamily="34" charset="0"/>
                        </a:rPr>
                        <a:t> </a:t>
                      </a:r>
                      <a:r>
                        <a:rPr lang="es-CO" sz="1100" u="sng" kern="1200" dirty="0" smtClean="0">
                          <a:solidFill>
                            <a:schemeClr val="tx1"/>
                          </a:solidFill>
                          <a:effectLst/>
                          <a:latin typeface="Arial" panose="020B0604020202020204" pitchFamily="34" charset="0"/>
                          <a:cs typeface="Arial" panose="020B0604020202020204" pitchFamily="34" charset="0"/>
                        </a:rPr>
                        <a:t>Racionalización de Tramites:</a:t>
                      </a:r>
                      <a:r>
                        <a:rPr lang="es-CO" sz="1100" u="none" kern="1200" dirty="0" smtClean="0">
                          <a:solidFill>
                            <a:schemeClr val="tx1"/>
                          </a:solidFill>
                          <a:effectLst/>
                          <a:latin typeface="Arial" panose="020B0604020202020204" pitchFamily="34" charset="0"/>
                          <a:cs typeface="Arial" panose="020B0604020202020204" pitchFamily="34" charset="0"/>
                        </a:rPr>
                        <a:t> </a:t>
                      </a:r>
                      <a:r>
                        <a:rPr lang="es-CO" sz="1100" kern="1200" dirty="0" smtClean="0">
                          <a:solidFill>
                            <a:schemeClr val="tx1"/>
                          </a:solidFill>
                          <a:effectLst/>
                          <a:latin typeface="Arial" panose="020B0604020202020204" pitchFamily="34" charset="0"/>
                          <a:cs typeface="Arial" panose="020B0604020202020204" pitchFamily="34" charset="0"/>
                        </a:rPr>
                        <a:t>Porcentaje de cumplimiento: 85%</a:t>
                      </a:r>
                      <a:endParaRPr lang="es-CO" sz="11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100" kern="1200" dirty="0" smtClean="0">
                          <a:effectLst/>
                          <a:latin typeface="Arial" panose="020B0604020202020204" pitchFamily="34" charset="0"/>
                          <a:cs typeface="Arial" panose="020B0604020202020204" pitchFamily="34" charset="0"/>
                        </a:rPr>
                        <a:t>Revisar con las áreas misionales si se identifican nuevos trámites en la entidad. Actividad solo desarrollada de acuerdo al seguimiento con Subgerencia de Altos Logros y Deporte Asociado.</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100" kern="1200" dirty="0" smtClean="0">
                        <a:effectLst/>
                        <a:latin typeface="Arial" panose="020B0604020202020204" pitchFamily="34" charset="0"/>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100" kern="1200" dirty="0" smtClean="0">
                          <a:effectLst/>
                          <a:latin typeface="Arial" panose="020B0604020202020204" pitchFamily="34" charset="0"/>
                          <a:cs typeface="Arial" panose="020B0604020202020204" pitchFamily="34" charset="0"/>
                        </a:rPr>
                        <a:t>Responsables: Oficina Asesora de Planeación y Subgerencia de Altos Logros y Deporte Asociado, Subgerencia de Fomento y Desarrollo Deportivo, Escenarios y Equipamientos Deportivos.</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47806113"/>
                  </a:ext>
                </a:extLst>
              </a:tr>
            </a:tbl>
          </a:graphicData>
        </a:graphic>
      </p:graphicFrame>
      <p:sp>
        <p:nvSpPr>
          <p:cNvPr id="4" name="Rectángulo 3"/>
          <p:cNvSpPr/>
          <p:nvPr/>
        </p:nvSpPr>
        <p:spPr>
          <a:xfrm>
            <a:off x="6397735" y="99254"/>
            <a:ext cx="2679590" cy="674031"/>
          </a:xfrm>
          <a:prstGeom prst="rect">
            <a:avLst/>
          </a:prstGeom>
        </p:spPr>
        <p:txBody>
          <a:bodyPr wrap="square">
            <a:spAutoFit/>
          </a:bodyPr>
          <a:lstStyle/>
          <a:p>
            <a:pPr marL="0" lvl="1" algn="ctr">
              <a:lnSpc>
                <a:spcPct val="90000"/>
              </a:lnSpc>
              <a:spcBef>
                <a:spcPct val="0"/>
              </a:spcBef>
            </a:pPr>
            <a:r>
              <a:rPr lang="es-MX" sz="1400" b="1" dirty="0" smtClean="0">
                <a:solidFill>
                  <a:schemeClr val="accent6">
                    <a:lumMod val="50000"/>
                  </a:schemeClr>
                </a:solidFill>
                <a:latin typeface="Arial" panose="020B0604020202020204" pitchFamily="34" charset="0"/>
                <a:cs typeface="Arial" panose="020B0604020202020204" pitchFamily="34" charset="0"/>
              </a:rPr>
              <a:t>iii. Seguimiento </a:t>
            </a:r>
            <a:r>
              <a:rPr lang="es-MX" sz="1400" b="1" dirty="0">
                <a:solidFill>
                  <a:schemeClr val="accent6">
                    <a:lumMod val="50000"/>
                  </a:schemeClr>
                </a:solidFill>
                <a:latin typeface="Arial" panose="020B0604020202020204" pitchFamily="34" charset="0"/>
                <a:cs typeface="Arial" panose="020B0604020202020204" pitchFamily="34" charset="0"/>
              </a:rPr>
              <a:t>al Plan Anticorrupción y de Atención al Ciudadano PAAC</a:t>
            </a:r>
            <a:endParaRPr lang="es-MX"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77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464410" cy="53339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19640" y="109941"/>
            <a:ext cx="5422900" cy="35472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rPr>
              <a:t>2.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319087" y="635442"/>
            <a:ext cx="5224006" cy="304699"/>
          </a:xfrm>
          <a:prstGeom prst="rect">
            <a:avLst/>
          </a:prstGeom>
        </p:spPr>
        <p:txBody>
          <a:bodyPr wrap="square">
            <a:spAutoFit/>
          </a:bodyPr>
          <a:lstStyle/>
          <a:p>
            <a:pPr algn="just">
              <a:lnSpc>
                <a:spcPct val="115000"/>
              </a:lnSpc>
              <a:spcAft>
                <a:spcPts val="1000"/>
              </a:spcAft>
            </a:pPr>
            <a:r>
              <a:rPr lang="es-CO" sz="1200" dirty="0" smtClean="0">
                <a:latin typeface="Arial" panose="020B0604020202020204" pitchFamily="34" charset="0"/>
                <a:ea typeface="Calibri" panose="020F0502020204030204" pitchFamily="34" charset="0"/>
                <a:cs typeface="Times New Roman" panose="02020603050405020304" pitchFamily="18" charset="0"/>
              </a:rPr>
              <a:t>Cumplimiento </a:t>
            </a:r>
            <a:r>
              <a:rPr lang="es-CO" sz="1200" dirty="0">
                <a:latin typeface="Arial" panose="020B0604020202020204" pitchFamily="34" charset="0"/>
                <a:ea typeface="Calibri" panose="020F0502020204030204" pitchFamily="34" charset="0"/>
                <a:cs typeface="Times New Roman" panose="02020603050405020304" pitchFamily="18" charset="0"/>
              </a:rPr>
              <a:t>para el tercer cuatrimestre del año </a:t>
            </a:r>
            <a:r>
              <a:rPr lang="es-CO" sz="1200" dirty="0" smtClean="0">
                <a:latin typeface="Arial" panose="020B0604020202020204" pitchFamily="34" charset="0"/>
                <a:ea typeface="Calibri" panose="020F0502020204030204" pitchFamily="34" charset="0"/>
                <a:cs typeface="Times New Roman" panose="02020603050405020304" pitchFamily="18" charset="0"/>
              </a:rPr>
              <a:t>2024 </a:t>
            </a:r>
            <a:r>
              <a:rPr lang="es-CO" sz="1200" dirty="0">
                <a:latin typeface="Arial" panose="020B0604020202020204" pitchFamily="34" charset="0"/>
                <a:ea typeface="Calibri" panose="020F0502020204030204" pitchFamily="34" charset="0"/>
                <a:cs typeface="Times New Roman" panose="02020603050405020304" pitchFamily="18" charset="0"/>
              </a:rPr>
              <a:t>del</a:t>
            </a:r>
            <a:r>
              <a:rPr lang="es-CO" sz="1200" b="1" dirty="0">
                <a:latin typeface="Arial" panose="020B0604020202020204" pitchFamily="34" charset="0"/>
                <a:ea typeface="Calibri" panose="020F0502020204030204" pitchFamily="34" charset="0"/>
                <a:cs typeface="Times New Roman" panose="02020603050405020304" pitchFamily="18" charset="0"/>
              </a:rPr>
              <a:t> </a:t>
            </a:r>
            <a:r>
              <a:rPr lang="es-CO" sz="1200" b="1" dirty="0" smtClean="0">
                <a:latin typeface="Arial" panose="020B0604020202020204" pitchFamily="34" charset="0"/>
                <a:ea typeface="Calibri" panose="020F0502020204030204" pitchFamily="34" charset="0"/>
                <a:cs typeface="Times New Roman" panose="02020603050405020304" pitchFamily="18" charset="0"/>
              </a:rPr>
              <a:t>81%.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78582989"/>
              </p:ext>
            </p:extLst>
          </p:nvPr>
        </p:nvGraphicFramePr>
        <p:xfrm>
          <a:off x="383063" y="981934"/>
          <a:ext cx="8373818" cy="3543300"/>
        </p:xfrm>
        <a:graphic>
          <a:graphicData uri="http://schemas.openxmlformats.org/drawingml/2006/table">
            <a:tbl>
              <a:tblPr firstRow="1" bandRow="1">
                <a:tableStyleId>{93296810-A885-4BE3-A3E7-6D5BEEA58F35}</a:tableStyleId>
              </a:tblPr>
              <a:tblGrid>
                <a:gridCol w="2805546">
                  <a:extLst>
                    <a:ext uri="{9D8B030D-6E8A-4147-A177-3AD203B41FA5}">
                      <a16:colId xmlns:a16="http://schemas.microsoft.com/office/drawing/2014/main" val="1081691782"/>
                    </a:ext>
                  </a:extLst>
                </a:gridCol>
                <a:gridCol w="5568272">
                  <a:extLst>
                    <a:ext uri="{9D8B030D-6E8A-4147-A177-3AD203B41FA5}">
                      <a16:colId xmlns:a16="http://schemas.microsoft.com/office/drawing/2014/main" val="3134697495"/>
                    </a:ext>
                  </a:extLst>
                </a:gridCol>
              </a:tblGrid>
              <a:tr h="1159735">
                <a:tc>
                  <a:txBody>
                    <a:bodyPr/>
                    <a:lstStyle/>
                    <a:p>
                      <a:pPr marL="0" algn="just" defTabSz="685800" rtl="0" eaLnBrk="1" latinLnBrk="0" hangingPunct="1"/>
                      <a:r>
                        <a:rPr lang="es-MX" sz="1050" b="0" kern="1200" dirty="0" smtClean="0">
                          <a:solidFill>
                            <a:schemeClr val="tx1"/>
                          </a:solidFill>
                          <a:effectLst/>
                          <a:latin typeface="Arial" panose="020B0604020202020204" pitchFamily="34" charset="0"/>
                          <a:cs typeface="Arial" panose="020B0604020202020204" pitchFamily="34" charset="0"/>
                        </a:rPr>
                        <a:t>Estrategia Boletines, Plataforma Virtual de PQRS, Apertura de procesos y procedimientos con consulta abierta al público, Publicación del Plan de Acción, Plan Indicativo y su respectivo seguimiento, Difusión de Política de Cofinanciación e Informe de Gestión Anual</a:t>
                      </a:r>
                    </a:p>
                    <a:p>
                      <a:pPr marL="0" algn="just" defTabSz="685800" rtl="0" eaLnBrk="1" latinLnBrk="0" hangingPunct="1"/>
                      <a:endParaRPr lang="es-MX" sz="1050" b="0" kern="1200" dirty="0" smtClean="0">
                        <a:solidFill>
                          <a:schemeClr val="tx1"/>
                        </a:solidFill>
                        <a:effectLst/>
                        <a:latin typeface="Arial" panose="020B0604020202020204" pitchFamily="34" charset="0"/>
                        <a:cs typeface="Arial" panose="020B0604020202020204" pitchFamily="34" charset="0"/>
                      </a:endParaRPr>
                    </a:p>
                    <a:p>
                      <a:pPr marL="0" algn="just" defTabSz="685800" rtl="0" eaLnBrk="1" latinLnBrk="0" hangingPunct="1"/>
                      <a:r>
                        <a:rPr lang="es-CO" sz="1050" b="0" u="sng" kern="1200" dirty="0" smtClean="0">
                          <a:solidFill>
                            <a:schemeClr val="tx1"/>
                          </a:solidFill>
                          <a:effectLst/>
                          <a:latin typeface="Arial" panose="020B0604020202020204" pitchFamily="34" charset="0"/>
                          <a:cs typeface="Arial" panose="020B0604020202020204" pitchFamily="34" charset="0"/>
                        </a:rPr>
                        <a:t>Componente 3.</a:t>
                      </a:r>
                      <a:r>
                        <a:rPr lang="es-CO" sz="1050" b="0" u="sng" kern="1200" baseline="0" dirty="0" smtClean="0">
                          <a:solidFill>
                            <a:schemeClr val="tx1"/>
                          </a:solidFill>
                          <a:effectLst/>
                          <a:latin typeface="Arial" panose="020B0604020202020204" pitchFamily="34" charset="0"/>
                          <a:cs typeface="Arial" panose="020B0604020202020204" pitchFamily="34" charset="0"/>
                        </a:rPr>
                        <a:t> </a:t>
                      </a:r>
                      <a:r>
                        <a:rPr lang="es-CO" sz="1050" b="0" u="sng" kern="1200" dirty="0" smtClean="0">
                          <a:solidFill>
                            <a:schemeClr val="tx1"/>
                          </a:solidFill>
                          <a:effectLst/>
                          <a:latin typeface="Arial" panose="020B0604020202020204" pitchFamily="34" charset="0"/>
                          <a:cs typeface="Arial" panose="020B0604020202020204" pitchFamily="34" charset="0"/>
                        </a:rPr>
                        <a:t>Rendición de Cuentas:</a:t>
                      </a:r>
                      <a:r>
                        <a:rPr lang="es-CO" sz="1050" b="0" u="none" kern="1200" dirty="0" smtClean="0">
                          <a:solidFill>
                            <a:schemeClr val="tx1"/>
                          </a:solidFill>
                          <a:effectLst/>
                          <a:latin typeface="Arial" panose="020B0604020202020204" pitchFamily="34" charset="0"/>
                          <a:cs typeface="Arial" panose="020B0604020202020204" pitchFamily="34" charset="0"/>
                        </a:rPr>
                        <a:t> </a:t>
                      </a:r>
                      <a:r>
                        <a:rPr lang="es-CO" sz="1050" b="0" kern="1200" dirty="0" smtClean="0">
                          <a:solidFill>
                            <a:schemeClr val="tx1"/>
                          </a:solidFill>
                          <a:effectLst/>
                          <a:latin typeface="Arial" panose="020B0604020202020204" pitchFamily="34" charset="0"/>
                          <a:cs typeface="Arial" panose="020B0604020202020204" pitchFamily="34" charset="0"/>
                        </a:rPr>
                        <a:t>Porcentaje de cumplimiento: 71%</a:t>
                      </a:r>
                      <a:endParaRPr lang="es-CO" sz="1050" b="0" i="1"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dirty="0" smtClean="0">
                          <a:solidFill>
                            <a:schemeClr val="tx1"/>
                          </a:solidFill>
                          <a:latin typeface="Arial" panose="020B0604020202020204" pitchFamily="34" charset="0"/>
                          <a:cs typeface="Arial" panose="020B0604020202020204" pitchFamily="34" charset="0"/>
                        </a:rPr>
                        <a:t>Si bien la Rendición de cuentas se desarrolló, no se cuenta con evidencias de:</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dirty="0" smtClean="0">
                          <a:solidFill>
                            <a:schemeClr val="tx1"/>
                          </a:solidFill>
                          <a:latin typeface="Arial" panose="020B0604020202020204" pitchFamily="34" charset="0"/>
                          <a:cs typeface="Arial" panose="020B0604020202020204" pitchFamily="34" charset="0"/>
                        </a:rPr>
                        <a:t>1. Definición de la estrategia de rendición de cuentas con la alta dirección</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dirty="0" smtClean="0">
                          <a:solidFill>
                            <a:schemeClr val="tx1"/>
                          </a:solidFill>
                          <a:latin typeface="Arial" panose="020B0604020202020204" pitchFamily="34" charset="0"/>
                          <a:cs typeface="Arial" panose="020B0604020202020204" pitchFamily="34" charset="0"/>
                        </a:rPr>
                        <a:t>2. Conformación de la Mesa de Rendición con el consejo de participación ciudadana de Antioquia.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dirty="0" smtClean="0">
                          <a:solidFill>
                            <a:schemeClr val="tx1"/>
                          </a:solidFill>
                          <a:latin typeface="Arial" panose="020B0604020202020204" pitchFamily="34" charset="0"/>
                          <a:cs typeface="Arial" panose="020B0604020202020204" pitchFamily="34" charset="0"/>
                        </a:rPr>
                        <a:t>3. Campaña pedagógica para fomentar la participación en los procesos de rendición de cuentas dirigida a servidores y ciudadanos.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dirty="0" smtClean="0">
                          <a:solidFill>
                            <a:schemeClr val="tx1"/>
                          </a:solidFill>
                          <a:latin typeface="Arial" panose="020B0604020202020204" pitchFamily="34" charset="0"/>
                          <a:cs typeface="Arial" panose="020B0604020202020204" pitchFamily="34" charset="0"/>
                        </a:rPr>
                        <a:t>4. Diseño de piezas comunicativas didácticas para dar a conocer los informes de rendición de cuentas para población diferencial.</a:t>
                      </a:r>
                      <a:endParaRPr lang="es-CO" sz="11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84333848"/>
                  </a:ext>
                </a:extLst>
              </a:tr>
              <a:tr h="1159735">
                <a:tc>
                  <a:txBody>
                    <a:bodyPr/>
                    <a:lstStyle/>
                    <a:p>
                      <a:pPr marL="0" algn="just" defTabSz="685800" rtl="0" eaLnBrk="1" latinLnBrk="0" hangingPunct="1"/>
                      <a:r>
                        <a:rPr lang="es-CO" sz="1050" b="0" i="0" kern="1200" dirty="0" smtClean="0">
                          <a:solidFill>
                            <a:schemeClr val="tx1"/>
                          </a:solidFill>
                          <a:effectLst/>
                          <a:latin typeface="Arial" panose="020B0604020202020204" pitchFamily="34" charset="0"/>
                          <a:ea typeface="+mn-ea"/>
                          <a:cs typeface="Arial" panose="020B0604020202020204" pitchFamily="34" charset="0"/>
                        </a:rPr>
                        <a:t>Estrategias para Mejorar la Gestión al Ciudadano</a:t>
                      </a:r>
                    </a:p>
                    <a:p>
                      <a:pPr marL="0" algn="just" defTabSz="685800" rtl="0" eaLnBrk="1" latinLnBrk="0" hangingPunct="1"/>
                      <a:endParaRPr lang="es-CO" sz="1050" b="0" i="0" kern="1200" dirty="0" smtClean="0">
                        <a:solidFill>
                          <a:schemeClr val="tx1"/>
                        </a:solidFill>
                        <a:effectLst/>
                        <a:latin typeface="Arial" panose="020B0604020202020204" pitchFamily="34" charset="0"/>
                        <a:ea typeface="+mn-ea"/>
                        <a:cs typeface="Arial" panose="020B0604020202020204" pitchFamily="34" charset="0"/>
                      </a:endParaRPr>
                    </a:p>
                    <a:p>
                      <a:pPr marL="0" algn="just" defTabSz="685800" rtl="0" eaLnBrk="1" latinLnBrk="0" hangingPunct="1"/>
                      <a:r>
                        <a:rPr lang="es-CO" sz="1050" b="0" i="0" u="sng" kern="1200" dirty="0" smtClean="0">
                          <a:solidFill>
                            <a:schemeClr val="tx1"/>
                          </a:solidFill>
                          <a:effectLst/>
                          <a:latin typeface="Arial" panose="020B0604020202020204" pitchFamily="34" charset="0"/>
                          <a:ea typeface="+mn-ea"/>
                          <a:cs typeface="Arial" panose="020B0604020202020204" pitchFamily="34" charset="0"/>
                        </a:rPr>
                        <a:t>Componente 4. Mecanismos para mejorar la Atención al Ciudadano: </a:t>
                      </a:r>
                      <a:r>
                        <a:rPr lang="es-CO" sz="1050" b="0" i="0" kern="1200" dirty="0" smtClean="0">
                          <a:solidFill>
                            <a:schemeClr val="tx1"/>
                          </a:solidFill>
                          <a:effectLst/>
                          <a:latin typeface="Arial" panose="020B0604020202020204" pitchFamily="34" charset="0"/>
                          <a:ea typeface="+mn-ea"/>
                          <a:cs typeface="Arial" panose="020B0604020202020204" pitchFamily="34" charset="0"/>
                        </a:rPr>
                        <a:t>Porcentaje de cumplimiento: 79%</a:t>
                      </a: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i="0" kern="1200" dirty="0" smtClean="0">
                          <a:solidFill>
                            <a:schemeClr val="tx1"/>
                          </a:solidFill>
                          <a:effectLst/>
                          <a:latin typeface="Arial" panose="020B0604020202020204" pitchFamily="34" charset="0"/>
                          <a:ea typeface="+mn-ea"/>
                          <a:cs typeface="Arial" panose="020B0604020202020204" pitchFamily="34" charset="0"/>
                        </a:rPr>
                        <a:t>1.Promover la accesibilidad, realizar los ajustes necesarios en la infraestructura física de la entidad, instalación de tecnología que facilite la comunicación y publicación entre ellas discapacidad visual y auditiva y fortalecer las capacidades del talento humano en cuanto al conocimiento de otras lenguas.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i="0" kern="1200" dirty="0" smtClean="0">
                          <a:solidFill>
                            <a:schemeClr val="tx1"/>
                          </a:solidFill>
                          <a:effectLst/>
                          <a:latin typeface="Arial" panose="020B0604020202020204" pitchFamily="34" charset="0"/>
                          <a:ea typeface="+mn-ea"/>
                          <a:cs typeface="Arial" panose="020B0604020202020204" pitchFamily="34" charset="0"/>
                        </a:rPr>
                        <a:t>2. Generar mesa de trabajo con el área social de altos Logros y las ligas de discapacidad para generar acciones que garanticen la accesibilidad de la información de la página web oficial del instituto.</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i="0" kern="1200" dirty="0" smtClean="0">
                          <a:solidFill>
                            <a:schemeClr val="tx1"/>
                          </a:solidFill>
                          <a:effectLst/>
                          <a:latin typeface="Arial" panose="020B0604020202020204" pitchFamily="34" charset="0"/>
                          <a:ea typeface="+mn-ea"/>
                          <a:cs typeface="Arial" panose="020B0604020202020204" pitchFamily="34" charset="0"/>
                        </a:rPr>
                        <a:t>3. Sensibilizar a los servidores públicos para la participación en el curso virtual de lenguaje claro del programa nacional del servicio al ciudadano.</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050" b="0" i="0" kern="1200" dirty="0" smtClean="0">
                          <a:solidFill>
                            <a:schemeClr val="tx1"/>
                          </a:solidFill>
                          <a:effectLst/>
                          <a:latin typeface="Arial" panose="020B0604020202020204" pitchFamily="34" charset="0"/>
                          <a:ea typeface="+mn-ea"/>
                          <a:cs typeface="Arial" panose="020B0604020202020204" pitchFamily="34" charset="0"/>
                        </a:rPr>
                        <a:t>4. Determinar los estímulos o incentivos para el personal que trabaja de cara a la ciudadanía de acuerdo a la normatividad.</a:t>
                      </a:r>
                    </a:p>
                  </a:txBody>
                  <a:tcPr anchor="ctr"/>
                </a:tc>
                <a:extLst>
                  <a:ext uri="{0D108BD9-81ED-4DB2-BD59-A6C34878D82A}">
                    <a16:rowId xmlns:a16="http://schemas.microsoft.com/office/drawing/2014/main" val="2157919156"/>
                  </a:ext>
                </a:extLst>
              </a:tr>
            </a:tbl>
          </a:graphicData>
        </a:graphic>
      </p:graphicFrame>
      <p:sp>
        <p:nvSpPr>
          <p:cNvPr id="4" name="Rectángulo 3"/>
          <p:cNvSpPr/>
          <p:nvPr/>
        </p:nvSpPr>
        <p:spPr>
          <a:xfrm>
            <a:off x="6369160" y="153952"/>
            <a:ext cx="2679590" cy="674031"/>
          </a:xfrm>
          <a:prstGeom prst="rect">
            <a:avLst/>
          </a:prstGeom>
        </p:spPr>
        <p:txBody>
          <a:bodyPr wrap="square">
            <a:spAutoFit/>
          </a:bodyPr>
          <a:lstStyle/>
          <a:p>
            <a:pPr marL="0" lvl="1" algn="ctr">
              <a:lnSpc>
                <a:spcPct val="90000"/>
              </a:lnSpc>
              <a:spcBef>
                <a:spcPct val="0"/>
              </a:spcBef>
            </a:pPr>
            <a:r>
              <a:rPr lang="es-MX" sz="1400" b="1" dirty="0" smtClean="0">
                <a:solidFill>
                  <a:schemeClr val="accent6">
                    <a:lumMod val="50000"/>
                  </a:schemeClr>
                </a:solidFill>
                <a:latin typeface="Arial" panose="020B0604020202020204" pitchFamily="34" charset="0"/>
                <a:cs typeface="Arial" panose="020B0604020202020204" pitchFamily="34" charset="0"/>
              </a:rPr>
              <a:t>iii. Seguimiento </a:t>
            </a:r>
            <a:r>
              <a:rPr lang="es-MX" sz="1400" b="1" dirty="0">
                <a:solidFill>
                  <a:schemeClr val="accent6">
                    <a:lumMod val="50000"/>
                  </a:schemeClr>
                </a:solidFill>
                <a:latin typeface="Arial" panose="020B0604020202020204" pitchFamily="34" charset="0"/>
                <a:cs typeface="Arial" panose="020B0604020202020204" pitchFamily="34" charset="0"/>
              </a:rPr>
              <a:t>al Plan Anticorrupción y de Atención al Ciudadano PAAC</a:t>
            </a:r>
            <a:endParaRPr lang="es-MX"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484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400800" cy="6953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0882" y="169112"/>
            <a:ext cx="5422900" cy="39286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smtClean="0">
                <a:solidFill>
                  <a:schemeClr val="bg1"/>
                </a:solidFill>
                <a:latin typeface="Arial Black" panose="020B0A04020102020204" pitchFamily="34" charset="0"/>
              </a:rPr>
              <a:t>2.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444528" y="1011595"/>
            <a:ext cx="5224006" cy="304699"/>
          </a:xfrm>
          <a:prstGeom prst="rect">
            <a:avLst/>
          </a:prstGeom>
        </p:spPr>
        <p:txBody>
          <a:bodyPr wrap="square">
            <a:spAutoFit/>
          </a:bodyPr>
          <a:lstStyle/>
          <a:p>
            <a:pPr algn="just">
              <a:lnSpc>
                <a:spcPct val="115000"/>
              </a:lnSpc>
              <a:spcAft>
                <a:spcPts val="1000"/>
              </a:spcAft>
            </a:pPr>
            <a:r>
              <a:rPr lang="es-CO" sz="1200" dirty="0" smtClean="0">
                <a:latin typeface="Arial" panose="020B0604020202020204" pitchFamily="34" charset="0"/>
                <a:ea typeface="Calibri" panose="020F0502020204030204" pitchFamily="34" charset="0"/>
                <a:cs typeface="Times New Roman" panose="02020603050405020304" pitchFamily="18" charset="0"/>
              </a:rPr>
              <a:t>Cumplimiento </a:t>
            </a:r>
            <a:r>
              <a:rPr lang="es-CO" sz="1200" dirty="0">
                <a:latin typeface="Arial" panose="020B0604020202020204" pitchFamily="34" charset="0"/>
                <a:ea typeface="Calibri" panose="020F0502020204030204" pitchFamily="34" charset="0"/>
                <a:cs typeface="Times New Roman" panose="02020603050405020304" pitchFamily="18" charset="0"/>
              </a:rPr>
              <a:t>para el tercer cuatrimestre del año </a:t>
            </a:r>
            <a:r>
              <a:rPr lang="es-CO" sz="1200" dirty="0" smtClean="0">
                <a:latin typeface="Arial" panose="020B0604020202020204" pitchFamily="34" charset="0"/>
                <a:ea typeface="Calibri" panose="020F0502020204030204" pitchFamily="34" charset="0"/>
                <a:cs typeface="Times New Roman" panose="02020603050405020304" pitchFamily="18" charset="0"/>
              </a:rPr>
              <a:t>2024 </a:t>
            </a:r>
            <a:r>
              <a:rPr lang="es-CO" sz="1200" b="1" dirty="0">
                <a:latin typeface="Arial" panose="020B0604020202020204" pitchFamily="34" charset="0"/>
                <a:ea typeface="Calibri" panose="020F0502020204030204" pitchFamily="34" charset="0"/>
                <a:cs typeface="Times New Roman" panose="02020603050405020304" pitchFamily="18" charset="0"/>
              </a:rPr>
              <a:t>del </a:t>
            </a:r>
            <a:r>
              <a:rPr lang="es-CO" sz="1200" b="1" dirty="0" smtClean="0">
                <a:latin typeface="Arial" panose="020B0604020202020204" pitchFamily="34" charset="0"/>
                <a:ea typeface="Calibri" panose="020F0502020204030204" pitchFamily="34" charset="0"/>
                <a:cs typeface="Times New Roman" panose="02020603050405020304" pitchFamily="18" charset="0"/>
              </a:rPr>
              <a:t>81%.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404781814"/>
              </p:ext>
            </p:extLst>
          </p:nvPr>
        </p:nvGraphicFramePr>
        <p:xfrm>
          <a:off x="549479" y="1562591"/>
          <a:ext cx="8070646" cy="2680514"/>
        </p:xfrm>
        <a:graphic>
          <a:graphicData uri="http://schemas.openxmlformats.org/drawingml/2006/table">
            <a:tbl>
              <a:tblPr firstRow="1" bandRow="1">
                <a:tableStyleId>{93296810-A885-4BE3-A3E7-6D5BEEA58F35}</a:tableStyleId>
              </a:tblPr>
              <a:tblGrid>
                <a:gridCol w="2079421">
                  <a:extLst>
                    <a:ext uri="{9D8B030D-6E8A-4147-A177-3AD203B41FA5}">
                      <a16:colId xmlns:a16="http://schemas.microsoft.com/office/drawing/2014/main" val="1081691782"/>
                    </a:ext>
                  </a:extLst>
                </a:gridCol>
                <a:gridCol w="5991225">
                  <a:extLst>
                    <a:ext uri="{9D8B030D-6E8A-4147-A177-3AD203B41FA5}">
                      <a16:colId xmlns:a16="http://schemas.microsoft.com/office/drawing/2014/main" val="3134697495"/>
                    </a:ext>
                  </a:extLst>
                </a:gridCol>
              </a:tblGrid>
              <a:tr h="87600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Estrategias Actualización de la información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100" b="0" i="0" u="sng" kern="1200" dirty="0" smtClean="0">
                          <a:solidFill>
                            <a:schemeClr val="tx1"/>
                          </a:solidFill>
                          <a:effectLst/>
                          <a:latin typeface="Arial" panose="020B0604020202020204" pitchFamily="34" charset="0"/>
                          <a:ea typeface="+mn-ea"/>
                          <a:cs typeface="Arial" panose="020B0604020202020204" pitchFamily="34" charset="0"/>
                        </a:rPr>
                        <a:t>Componente 5. Mecanismos para la Transparencia y Acceso a  la Información: </a:t>
                      </a:r>
                      <a:r>
                        <a:rPr lang="es-CO" sz="1100" b="0" i="0" kern="1200" dirty="0" smtClean="0">
                          <a:solidFill>
                            <a:schemeClr val="tx1"/>
                          </a:solidFill>
                          <a:effectLst/>
                          <a:latin typeface="Arial" panose="020B0604020202020204" pitchFamily="34" charset="0"/>
                          <a:ea typeface="+mn-ea"/>
                          <a:cs typeface="Arial" panose="020B0604020202020204" pitchFamily="34" charset="0"/>
                        </a:rPr>
                        <a:t>Porcentaje de cumplimiento: 86%</a:t>
                      </a: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1. Publicar la totalidad de la información sobre contratación pública (año 2023 sin publicar).</a:t>
                      </a: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2. Publicar en la página web de la entidad formato de quejas anónima (no está funcionando).</a:t>
                      </a: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3. Revisar y actualizar: Esquema de publicación de la información.</a:t>
                      </a: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Una vez actualizados publicar en el apartado de transparencia y acceso a la información del sitio web oficial del instituto y en datos abiertos.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4. Analizar la viabilidad de contar con mecanismos de accesibilidad a la información para los diferentes grupos poblacionales.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5. Establecer herramientas de análisis de datos visión 360 que permitan articular y evidenciar las interacciones de la entidad con el ciudadano por cualquier canal.</a:t>
                      </a:r>
                      <a:endParaRPr lang="es-CO" sz="1100" b="0" i="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647806113"/>
                  </a:ext>
                </a:extLst>
              </a:tr>
              <a:tr h="108031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u="sng" kern="1200" dirty="0" smtClean="0">
                          <a:solidFill>
                            <a:schemeClr val="tx1"/>
                          </a:solidFill>
                          <a:effectLst/>
                          <a:latin typeface="Arial" panose="020B0604020202020204" pitchFamily="34" charset="0"/>
                          <a:ea typeface="+mn-ea"/>
                          <a:cs typeface="Arial" panose="020B0604020202020204" pitchFamily="34" charset="0"/>
                        </a:rPr>
                        <a:t>Componente</a:t>
                      </a:r>
                      <a:r>
                        <a:rPr lang="es-CO" sz="1100" b="0" i="0" u="sng" kern="1200" baseline="0" dirty="0" smtClean="0">
                          <a:solidFill>
                            <a:schemeClr val="tx1"/>
                          </a:solidFill>
                          <a:effectLst/>
                          <a:latin typeface="Arial" panose="020B0604020202020204" pitchFamily="34" charset="0"/>
                          <a:ea typeface="+mn-ea"/>
                          <a:cs typeface="Arial" panose="020B0604020202020204" pitchFamily="34" charset="0"/>
                        </a:rPr>
                        <a:t> </a:t>
                      </a:r>
                      <a:r>
                        <a:rPr lang="es-CO" sz="1100" b="0" i="0" u="sng" kern="1200" dirty="0" smtClean="0">
                          <a:solidFill>
                            <a:schemeClr val="tx1"/>
                          </a:solidFill>
                          <a:effectLst/>
                          <a:latin typeface="Arial" panose="020B0604020202020204" pitchFamily="34" charset="0"/>
                          <a:ea typeface="+mn-ea"/>
                          <a:cs typeface="Arial" panose="020B0604020202020204" pitchFamily="34" charset="0"/>
                        </a:rPr>
                        <a:t>6.</a:t>
                      </a:r>
                      <a:r>
                        <a:rPr lang="es-CO" sz="1100" b="0" i="0" u="sng" kern="1200" baseline="0" dirty="0" smtClean="0">
                          <a:solidFill>
                            <a:schemeClr val="tx1"/>
                          </a:solidFill>
                          <a:effectLst/>
                          <a:latin typeface="Arial" panose="020B0604020202020204" pitchFamily="34" charset="0"/>
                          <a:ea typeface="+mn-ea"/>
                          <a:cs typeface="Arial" panose="020B0604020202020204" pitchFamily="34" charset="0"/>
                        </a:rPr>
                        <a:t> </a:t>
                      </a:r>
                      <a:r>
                        <a:rPr lang="es-CO" sz="1100" b="0" i="0" u="sng" kern="1200" dirty="0" smtClean="0">
                          <a:solidFill>
                            <a:schemeClr val="tx1"/>
                          </a:solidFill>
                          <a:effectLst/>
                          <a:latin typeface="Arial" panose="020B0604020202020204" pitchFamily="34" charset="0"/>
                          <a:ea typeface="+mn-ea"/>
                          <a:cs typeface="Arial" panose="020B0604020202020204" pitchFamily="34" charset="0"/>
                        </a:rPr>
                        <a:t>Iniciativas Adicionales: </a:t>
                      </a:r>
                      <a:r>
                        <a:rPr lang="es-CO" sz="1100" b="0" i="0" kern="1200" dirty="0" smtClean="0">
                          <a:solidFill>
                            <a:schemeClr val="tx1"/>
                          </a:solidFill>
                          <a:effectLst/>
                          <a:latin typeface="Arial" panose="020B0604020202020204" pitchFamily="34" charset="0"/>
                          <a:ea typeface="+mn-ea"/>
                          <a:cs typeface="Arial" panose="020B0604020202020204" pitchFamily="34" charset="0"/>
                        </a:rPr>
                        <a:t>Porcentaje de cumplimiento: 90%</a:t>
                      </a: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Arial" panose="020B0604020202020204" pitchFamily="34" charset="0"/>
                          <a:ea typeface="+mn-ea"/>
                          <a:cs typeface="Arial" panose="020B0604020202020204" pitchFamily="34" charset="0"/>
                        </a:rPr>
                        <a:t>1. Motivar al Nivel directivo de la Entidad para que realicen el curso virtual dispuestos en la página de función pública /Eva de Inducción a los gerentes públicos de la administración colombiana.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Arial" panose="020B0604020202020204" pitchFamily="34" charset="0"/>
                          <a:ea typeface="+mn-ea"/>
                          <a:cs typeface="Arial" panose="020B0604020202020204" pitchFamily="34" charset="0"/>
                        </a:rPr>
                        <a:t>2. Análisis de la encuesta de satisfacción del plan de Bienestar de la Entidad, del primer y segundo semestre del año 2024.</a:t>
                      </a:r>
                      <a:endParaRPr lang="es-CO" sz="1100" b="0" i="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084333848"/>
                  </a:ext>
                </a:extLst>
              </a:tr>
            </a:tbl>
          </a:graphicData>
        </a:graphic>
      </p:graphicFrame>
      <p:sp>
        <p:nvSpPr>
          <p:cNvPr id="4" name="Rectángulo 3"/>
          <p:cNvSpPr/>
          <p:nvPr/>
        </p:nvSpPr>
        <p:spPr>
          <a:xfrm>
            <a:off x="6170212" y="207796"/>
            <a:ext cx="2910178" cy="674031"/>
          </a:xfrm>
          <a:prstGeom prst="rect">
            <a:avLst/>
          </a:prstGeom>
        </p:spPr>
        <p:txBody>
          <a:bodyPr wrap="square">
            <a:spAutoFit/>
          </a:bodyPr>
          <a:lstStyle/>
          <a:p>
            <a:pPr marL="0" lvl="1" algn="ctr">
              <a:lnSpc>
                <a:spcPct val="90000"/>
              </a:lnSpc>
              <a:spcBef>
                <a:spcPct val="0"/>
              </a:spcBef>
            </a:pPr>
            <a:r>
              <a:rPr lang="es-MX" sz="1400" b="1" dirty="0" smtClean="0">
                <a:solidFill>
                  <a:schemeClr val="accent6">
                    <a:lumMod val="50000"/>
                  </a:schemeClr>
                </a:solidFill>
                <a:latin typeface="Arial" panose="020B0604020202020204" pitchFamily="34" charset="0"/>
                <a:cs typeface="Arial" panose="020B0604020202020204" pitchFamily="34" charset="0"/>
              </a:rPr>
              <a:t>iii. Seguimiento </a:t>
            </a:r>
            <a:r>
              <a:rPr lang="es-MX" sz="1400" b="1" dirty="0">
                <a:solidFill>
                  <a:schemeClr val="accent6">
                    <a:lumMod val="50000"/>
                  </a:schemeClr>
                </a:solidFill>
                <a:latin typeface="Arial" panose="020B0604020202020204" pitchFamily="34" charset="0"/>
                <a:cs typeface="Arial" panose="020B0604020202020204" pitchFamily="34" charset="0"/>
              </a:rPr>
              <a:t>al Plan Anticorrupción y de Atención al Ciudadano PAAC</a:t>
            </a:r>
            <a:endParaRPr lang="es-MX"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51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9426d-bf1a-405b-8f68-2c559a1326f7">
      <Terms xmlns="http://schemas.microsoft.com/office/infopath/2007/PartnerControls"/>
    </lcf76f155ced4ddcb4097134ff3c332f>
    <TaxCatchAll xmlns="e457d1df-1db2-4b2c-9c92-ae72ac845d4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1CB13F33D978C4DB742CB7385623FD6" ma:contentTypeVersion="18" ma:contentTypeDescription="Crear nuevo documento." ma:contentTypeScope="" ma:versionID="8e549ccbfc13a610bc5d1441c52cf4ae">
  <xsd:schema xmlns:xsd="http://www.w3.org/2001/XMLSchema" xmlns:xs="http://www.w3.org/2001/XMLSchema" xmlns:p="http://schemas.microsoft.com/office/2006/metadata/properties" xmlns:ns2="c8c9426d-bf1a-405b-8f68-2c559a1326f7" xmlns:ns3="e457d1df-1db2-4b2c-9c92-ae72ac845d4f" targetNamespace="http://schemas.microsoft.com/office/2006/metadata/properties" ma:root="true" ma:fieldsID="8333b424968e2569358459d4704952f3" ns2:_="" ns3:_="">
    <xsd:import namespace="c8c9426d-bf1a-405b-8f68-2c559a1326f7"/>
    <xsd:import namespace="e457d1df-1db2-4b2c-9c92-ae72ac845d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426d-bf1a-405b-8f68-2c559a132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c57083f5-be9c-41b3-a388-000a2fa236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7d1df-1db2-4b2c-9c92-ae72ac845d4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e526fd-9f61-4eb8-b8b4-c41ef16a6750}" ma:internalName="TaxCatchAll" ma:showField="CatchAllData" ma:web="e457d1df-1db2-4b2c-9c92-ae72ac845d4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D707E-119B-40D8-899A-15935AA442EF}">
  <ds:schemaRefs>
    <ds:schemaRef ds:uri="e457d1df-1db2-4b2c-9c92-ae72ac845d4f"/>
    <ds:schemaRef ds:uri="http://purl.org/dc/elements/1.1/"/>
    <ds:schemaRef ds:uri="http://schemas.microsoft.com/office/2006/metadata/properties"/>
    <ds:schemaRef ds:uri="http://schemas.microsoft.com/office/2006/documentManagement/types"/>
    <ds:schemaRef ds:uri="c8c9426d-bf1a-405b-8f68-2c559a1326f7"/>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E636C35-49E6-45FE-8596-567363E1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426d-bf1a-405b-8f68-2c559a1326f7"/>
    <ds:schemaRef ds:uri="e457d1df-1db2-4b2c-9c92-ae72ac845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D7A81-DDC2-4BE8-8575-0C3B438B40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3008</TotalTime>
  <Words>5875</Words>
  <Application>Microsoft Office PowerPoint</Application>
  <PresentationFormat>Presentación en pantalla (16:9)</PresentationFormat>
  <Paragraphs>1489</Paragraphs>
  <Slides>46</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Arial Black</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Gestión del Deporte</dc:title>
  <dc:creator>Aracelly Arredondo Palacio</dc:creator>
  <cp:lastModifiedBy>Claudia Liliana Díaz Osorio</cp:lastModifiedBy>
  <cp:revision>224</cp:revision>
  <dcterms:created xsi:type="dcterms:W3CDTF">2024-01-03T20:23:48Z</dcterms:created>
  <dcterms:modified xsi:type="dcterms:W3CDTF">2025-04-25T21:41:14Z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0x010100E1CB13F33D978C4DB742CB7385623FD6</vt:lpwstr>
  </property>
  <property fmtid="{D5CDD505-2E9C-101B-9397-08002B2CF9AE}" pid="3" name="MediaServiceImageTags">
    <vt:lpwstr/>
  </property>
</Properties>
</file>