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323" r:id="rId5"/>
    <p:sldId id="286" r:id="rId6"/>
    <p:sldId id="291" r:id="rId7"/>
    <p:sldId id="379" r:id="rId8"/>
    <p:sldId id="381" r:id="rId9"/>
    <p:sldId id="382" r:id="rId10"/>
    <p:sldId id="384" r:id="rId11"/>
    <p:sldId id="386" r:id="rId12"/>
    <p:sldId id="412" r:id="rId13"/>
    <p:sldId id="391" r:id="rId14"/>
    <p:sldId id="396" r:id="rId15"/>
    <p:sldId id="399" r:id="rId16"/>
    <p:sldId id="400" r:id="rId17"/>
    <p:sldId id="401" r:id="rId18"/>
    <p:sldId id="294" r:id="rId19"/>
    <p:sldId id="413" r:id="rId20"/>
    <p:sldId id="408" r:id="rId21"/>
    <p:sldId id="372" r:id="rId22"/>
    <p:sldId id="410" r:id="rId23"/>
    <p:sldId id="361" r:id="rId24"/>
    <p:sldId id="270" r:id="rId25"/>
  </p:sldIdLst>
  <p:sldSz cx="9144000" cy="5143500" type="screen16x9"/>
  <p:notesSz cx="6858000" cy="9144000"/>
  <p:defaultText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6467A4C-9876-422D-B1D0-198005096AB2}">
          <p14:sldIdLst>
            <p14:sldId id="323"/>
            <p14:sldId id="286"/>
            <p14:sldId id="291"/>
            <p14:sldId id="379"/>
            <p14:sldId id="381"/>
            <p14:sldId id="382"/>
            <p14:sldId id="384"/>
            <p14:sldId id="386"/>
            <p14:sldId id="412"/>
            <p14:sldId id="391"/>
            <p14:sldId id="396"/>
            <p14:sldId id="399"/>
            <p14:sldId id="400"/>
            <p14:sldId id="401"/>
            <p14:sldId id="294"/>
            <p14:sldId id="413"/>
          </p14:sldIdLst>
        </p14:section>
        <p14:section name="Sección sin título" id="{EBA637B3-CE34-4583-9D7D-C1DE527F1D00}">
          <p14:sldIdLst>
            <p14:sldId id="408"/>
            <p14:sldId id="372"/>
            <p14:sldId id="410"/>
            <p14:sldId id="361"/>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9045"/>
    <a:srgbClr val="F4F9F1"/>
    <a:srgbClr val="94C11F"/>
    <a:srgbClr val="009045"/>
    <a:srgbClr val="69C7BE"/>
    <a:srgbClr val="1BD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51B30-9322-BCBB-91DB-6A4362FF6471}" v="2" dt="2024-01-19T20:04:44.97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35" autoAdjust="0"/>
  </p:normalViewPr>
  <p:slideViewPr>
    <p:cSldViewPr snapToGrid="0">
      <p:cViewPr varScale="1">
        <p:scale>
          <a:sx n="138" d="100"/>
          <a:sy n="138"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AA162-70E8-439B-ACA4-F74DAEE627F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ES"/>
        </a:p>
      </dgm:t>
    </dgm:pt>
    <dgm:pt modelId="{AA84C874-2092-433F-AB27-564D72FB5327}">
      <dgm:prSet phldrT="[Texto]" custT="1"/>
      <dgm:spPr/>
      <dgm:t>
        <a:bodyPr/>
        <a:lstStyle/>
        <a:p>
          <a:r>
            <a:rPr lang="es-CO" sz="1400" dirty="0" smtClean="0">
              <a:solidFill>
                <a:schemeClr val="tx1"/>
              </a:solidFill>
              <a:latin typeface="Arial" panose="020B0604020202020204" pitchFamily="34" charset="0"/>
              <a:cs typeface="Arial" panose="020B0604020202020204" pitchFamily="34" charset="0"/>
            </a:rPr>
            <a:t>ii. </a:t>
          </a:r>
          <a:r>
            <a:rPr lang="es-MX" sz="1400" dirty="0" smtClean="0">
              <a:solidFill>
                <a:schemeClr val="tx1"/>
              </a:solidFill>
              <a:latin typeface="Arial" panose="020B0604020202020204" pitchFamily="34" charset="0"/>
              <a:cs typeface="Arial" panose="020B0604020202020204" pitchFamily="34" charset="0"/>
            </a:rPr>
            <a:t>Informe de Austeridad en el Gasto Público. Corte al 30/03/2025</a:t>
          </a:r>
          <a:endParaRPr lang="es-ES" sz="1400" dirty="0">
            <a:solidFill>
              <a:schemeClr val="tx1"/>
            </a:solidFill>
          </a:endParaRPr>
        </a:p>
      </dgm:t>
    </dgm:pt>
    <dgm:pt modelId="{5082B31F-2971-467F-B52E-A72EB33866FD}" type="parTrans" cxnId="{D303B0C0-A2F8-47B3-849D-C397113D30AA}">
      <dgm:prSet/>
      <dgm:spPr/>
      <dgm:t>
        <a:bodyPr/>
        <a:lstStyle/>
        <a:p>
          <a:endParaRPr lang="es-ES" sz="1400">
            <a:solidFill>
              <a:schemeClr val="tx1"/>
            </a:solidFill>
          </a:endParaRPr>
        </a:p>
      </dgm:t>
    </dgm:pt>
    <dgm:pt modelId="{3FCD5499-413F-45D2-9AA2-7855DB60AA45}" type="sibTrans" cxnId="{D303B0C0-A2F8-47B3-849D-C397113D30AA}">
      <dgm:prSet/>
      <dgm:spPr/>
      <dgm:t>
        <a:bodyPr/>
        <a:lstStyle/>
        <a:p>
          <a:endParaRPr lang="es-ES" sz="1400">
            <a:solidFill>
              <a:schemeClr val="tx1"/>
            </a:solidFill>
          </a:endParaRPr>
        </a:p>
      </dgm:t>
    </dgm:pt>
    <dgm:pt modelId="{CB21781F-84FF-43BF-884E-0FC4280964C7}">
      <dgm:prSet phldrT="[Texto]" custT="1"/>
      <dgm:spPr/>
      <dgm:t>
        <a:bodyPr/>
        <a:lstStyle/>
        <a:p>
          <a:r>
            <a:rPr lang="es-CO" sz="1400" dirty="0" smtClean="0">
              <a:solidFill>
                <a:schemeClr val="tx1"/>
              </a:solidFill>
              <a:latin typeface="Arial" panose="020B0604020202020204" pitchFamily="34" charset="0"/>
              <a:cs typeface="Arial" panose="020B0604020202020204" pitchFamily="34" charset="0"/>
            </a:rPr>
            <a:t>iii. </a:t>
          </a:r>
          <a:r>
            <a:rPr lang="es-MX" sz="1400" dirty="0" smtClean="0">
              <a:solidFill>
                <a:schemeClr val="tx1"/>
              </a:solidFill>
              <a:latin typeface="Arial" panose="020B0604020202020204" pitchFamily="34" charset="0"/>
              <a:cs typeface="Arial" panose="020B0604020202020204" pitchFamily="34" charset="0"/>
            </a:rPr>
            <a:t>Seguimiento y evaluación al cumplimiento de la Circular conjunta No. 100-004-2024 acoso laboral.</a:t>
          </a:r>
          <a:endParaRPr lang="es-ES" sz="1400" dirty="0">
            <a:solidFill>
              <a:schemeClr val="tx1"/>
            </a:solidFill>
          </a:endParaRPr>
        </a:p>
      </dgm:t>
    </dgm:pt>
    <dgm:pt modelId="{C8371C6B-308D-4D04-8C5B-2AB25FA572BB}" type="parTrans" cxnId="{242FDAF8-14F9-47C8-B7E1-7C5D42F687F6}">
      <dgm:prSet/>
      <dgm:spPr/>
      <dgm:t>
        <a:bodyPr/>
        <a:lstStyle/>
        <a:p>
          <a:endParaRPr lang="es-ES" sz="1400">
            <a:solidFill>
              <a:schemeClr val="tx1"/>
            </a:solidFill>
          </a:endParaRPr>
        </a:p>
      </dgm:t>
    </dgm:pt>
    <dgm:pt modelId="{856AB2AB-2664-4844-A5EF-2C888237EC54}" type="sibTrans" cxnId="{242FDAF8-14F9-47C8-B7E1-7C5D42F687F6}">
      <dgm:prSet/>
      <dgm:spPr/>
      <dgm:t>
        <a:bodyPr/>
        <a:lstStyle/>
        <a:p>
          <a:endParaRPr lang="es-ES" sz="1400">
            <a:solidFill>
              <a:schemeClr val="tx1"/>
            </a:solidFill>
          </a:endParaRPr>
        </a:p>
      </dgm:t>
    </dgm:pt>
    <dgm:pt modelId="{DA195DF3-FE39-4987-BC9B-8576CD6A97C8}" type="pres">
      <dgm:prSet presAssocID="{019AA162-70E8-439B-ACA4-F74DAEE627FC}" presName="linear" presStyleCnt="0">
        <dgm:presLayoutVars>
          <dgm:dir/>
          <dgm:animLvl val="lvl"/>
          <dgm:resizeHandles val="exact"/>
        </dgm:presLayoutVars>
      </dgm:prSet>
      <dgm:spPr/>
      <dgm:t>
        <a:bodyPr/>
        <a:lstStyle/>
        <a:p>
          <a:endParaRPr lang="es-ES"/>
        </a:p>
      </dgm:t>
    </dgm:pt>
    <dgm:pt modelId="{561CB401-A40F-45FB-89E0-9CB78F64A9E4}" type="pres">
      <dgm:prSet presAssocID="{AA84C874-2092-433F-AB27-564D72FB5327}" presName="parentLin" presStyleCnt="0"/>
      <dgm:spPr/>
    </dgm:pt>
    <dgm:pt modelId="{ABBFD10C-5DEA-4851-8CA4-DEB0D90EAADB}" type="pres">
      <dgm:prSet presAssocID="{AA84C874-2092-433F-AB27-564D72FB5327}" presName="parentLeftMargin" presStyleLbl="node1" presStyleIdx="0" presStyleCnt="2"/>
      <dgm:spPr/>
      <dgm:t>
        <a:bodyPr/>
        <a:lstStyle/>
        <a:p>
          <a:endParaRPr lang="es-ES"/>
        </a:p>
      </dgm:t>
    </dgm:pt>
    <dgm:pt modelId="{80C0DDAF-11E6-4D99-900B-8556C689724A}" type="pres">
      <dgm:prSet presAssocID="{AA84C874-2092-433F-AB27-564D72FB5327}" presName="parentText" presStyleLbl="node1" presStyleIdx="0" presStyleCnt="2">
        <dgm:presLayoutVars>
          <dgm:chMax val="0"/>
          <dgm:bulletEnabled val="1"/>
        </dgm:presLayoutVars>
      </dgm:prSet>
      <dgm:spPr/>
      <dgm:t>
        <a:bodyPr/>
        <a:lstStyle/>
        <a:p>
          <a:endParaRPr lang="es-ES"/>
        </a:p>
      </dgm:t>
    </dgm:pt>
    <dgm:pt modelId="{9A4ECD52-925B-4680-8564-641CDBBD390A}" type="pres">
      <dgm:prSet presAssocID="{AA84C874-2092-433F-AB27-564D72FB5327}" presName="negativeSpace" presStyleCnt="0"/>
      <dgm:spPr/>
    </dgm:pt>
    <dgm:pt modelId="{14DFD433-EA75-4A5B-846E-3F168CD62C4B}" type="pres">
      <dgm:prSet presAssocID="{AA84C874-2092-433F-AB27-564D72FB5327}" presName="childText" presStyleLbl="conFgAcc1" presStyleIdx="0" presStyleCnt="2">
        <dgm:presLayoutVars>
          <dgm:bulletEnabled val="1"/>
        </dgm:presLayoutVars>
      </dgm:prSet>
      <dgm:spPr/>
    </dgm:pt>
    <dgm:pt modelId="{CA126B6B-204A-46D1-8BBA-E085E525DBA4}" type="pres">
      <dgm:prSet presAssocID="{3FCD5499-413F-45D2-9AA2-7855DB60AA45}" presName="spaceBetweenRectangles" presStyleCnt="0"/>
      <dgm:spPr/>
    </dgm:pt>
    <dgm:pt modelId="{9C6E9067-B071-433D-AEC9-D7B24AEFB36C}" type="pres">
      <dgm:prSet presAssocID="{CB21781F-84FF-43BF-884E-0FC4280964C7}" presName="parentLin" presStyleCnt="0"/>
      <dgm:spPr/>
    </dgm:pt>
    <dgm:pt modelId="{840DDAFA-8848-4EA9-BBFB-7EBA47FFA82A}" type="pres">
      <dgm:prSet presAssocID="{CB21781F-84FF-43BF-884E-0FC4280964C7}" presName="parentLeftMargin" presStyleLbl="node1" presStyleIdx="0" presStyleCnt="2"/>
      <dgm:spPr/>
      <dgm:t>
        <a:bodyPr/>
        <a:lstStyle/>
        <a:p>
          <a:endParaRPr lang="es-ES"/>
        </a:p>
      </dgm:t>
    </dgm:pt>
    <dgm:pt modelId="{7D5ED909-100C-473B-8446-50FFADDF9E26}" type="pres">
      <dgm:prSet presAssocID="{CB21781F-84FF-43BF-884E-0FC4280964C7}" presName="parentText" presStyleLbl="node1" presStyleIdx="1" presStyleCnt="2">
        <dgm:presLayoutVars>
          <dgm:chMax val="0"/>
          <dgm:bulletEnabled val="1"/>
        </dgm:presLayoutVars>
      </dgm:prSet>
      <dgm:spPr/>
      <dgm:t>
        <a:bodyPr/>
        <a:lstStyle/>
        <a:p>
          <a:endParaRPr lang="es-ES"/>
        </a:p>
      </dgm:t>
    </dgm:pt>
    <dgm:pt modelId="{49801246-E1C3-47A3-BE7D-562B9084C2FA}" type="pres">
      <dgm:prSet presAssocID="{CB21781F-84FF-43BF-884E-0FC4280964C7}" presName="negativeSpace" presStyleCnt="0"/>
      <dgm:spPr/>
    </dgm:pt>
    <dgm:pt modelId="{2F265736-FA1D-4E46-9F5D-B5F0DBA9CA74}" type="pres">
      <dgm:prSet presAssocID="{CB21781F-84FF-43BF-884E-0FC4280964C7}" presName="childText" presStyleLbl="conFgAcc1" presStyleIdx="1" presStyleCnt="2">
        <dgm:presLayoutVars>
          <dgm:bulletEnabled val="1"/>
        </dgm:presLayoutVars>
      </dgm:prSet>
      <dgm:spPr/>
    </dgm:pt>
  </dgm:ptLst>
  <dgm:cxnLst>
    <dgm:cxn modelId="{505FE72C-2F44-4041-800E-F24EAE79E6E5}" type="presOf" srcId="{CB21781F-84FF-43BF-884E-0FC4280964C7}" destId="{840DDAFA-8848-4EA9-BBFB-7EBA47FFA82A}" srcOrd="0" destOrd="0" presId="urn:microsoft.com/office/officeart/2005/8/layout/list1"/>
    <dgm:cxn modelId="{E525A90E-CC0B-4097-B283-D77DC33C3F7A}" type="presOf" srcId="{AA84C874-2092-433F-AB27-564D72FB5327}" destId="{ABBFD10C-5DEA-4851-8CA4-DEB0D90EAADB}" srcOrd="0" destOrd="0" presId="urn:microsoft.com/office/officeart/2005/8/layout/list1"/>
    <dgm:cxn modelId="{0B9B06B5-5850-475D-9435-12D1D7A4B114}" type="presOf" srcId="{AA84C874-2092-433F-AB27-564D72FB5327}" destId="{80C0DDAF-11E6-4D99-900B-8556C689724A}" srcOrd="1" destOrd="0" presId="urn:microsoft.com/office/officeart/2005/8/layout/list1"/>
    <dgm:cxn modelId="{D303B0C0-A2F8-47B3-849D-C397113D30AA}" srcId="{019AA162-70E8-439B-ACA4-F74DAEE627FC}" destId="{AA84C874-2092-433F-AB27-564D72FB5327}" srcOrd="0" destOrd="0" parTransId="{5082B31F-2971-467F-B52E-A72EB33866FD}" sibTransId="{3FCD5499-413F-45D2-9AA2-7855DB60AA45}"/>
    <dgm:cxn modelId="{242FDAF8-14F9-47C8-B7E1-7C5D42F687F6}" srcId="{019AA162-70E8-439B-ACA4-F74DAEE627FC}" destId="{CB21781F-84FF-43BF-884E-0FC4280964C7}" srcOrd="1" destOrd="0" parTransId="{C8371C6B-308D-4D04-8C5B-2AB25FA572BB}" sibTransId="{856AB2AB-2664-4844-A5EF-2C888237EC54}"/>
    <dgm:cxn modelId="{02DAF2A5-921E-46B1-8EAC-43FAC6C97333}" type="presOf" srcId="{CB21781F-84FF-43BF-884E-0FC4280964C7}" destId="{7D5ED909-100C-473B-8446-50FFADDF9E26}" srcOrd="1" destOrd="0" presId="urn:microsoft.com/office/officeart/2005/8/layout/list1"/>
    <dgm:cxn modelId="{EE7A8A09-E2FC-4F2C-8EFB-07DC73439290}" type="presOf" srcId="{019AA162-70E8-439B-ACA4-F74DAEE627FC}" destId="{DA195DF3-FE39-4987-BC9B-8576CD6A97C8}" srcOrd="0" destOrd="0" presId="urn:microsoft.com/office/officeart/2005/8/layout/list1"/>
    <dgm:cxn modelId="{98232E4F-C000-4D90-B264-C22001F4EBD9}" type="presParOf" srcId="{DA195DF3-FE39-4987-BC9B-8576CD6A97C8}" destId="{561CB401-A40F-45FB-89E0-9CB78F64A9E4}" srcOrd="0" destOrd="0" presId="urn:microsoft.com/office/officeart/2005/8/layout/list1"/>
    <dgm:cxn modelId="{E38464E0-5B8F-411E-B877-5A8FE2240E3E}" type="presParOf" srcId="{561CB401-A40F-45FB-89E0-9CB78F64A9E4}" destId="{ABBFD10C-5DEA-4851-8CA4-DEB0D90EAADB}" srcOrd="0" destOrd="0" presId="urn:microsoft.com/office/officeart/2005/8/layout/list1"/>
    <dgm:cxn modelId="{8FDCE9EF-B2D3-4B62-BAE7-05F06F884900}" type="presParOf" srcId="{561CB401-A40F-45FB-89E0-9CB78F64A9E4}" destId="{80C0DDAF-11E6-4D99-900B-8556C689724A}" srcOrd="1" destOrd="0" presId="urn:microsoft.com/office/officeart/2005/8/layout/list1"/>
    <dgm:cxn modelId="{23999304-6209-49F6-B05E-B4641C5AEE11}" type="presParOf" srcId="{DA195DF3-FE39-4987-BC9B-8576CD6A97C8}" destId="{9A4ECD52-925B-4680-8564-641CDBBD390A}" srcOrd="1" destOrd="0" presId="urn:microsoft.com/office/officeart/2005/8/layout/list1"/>
    <dgm:cxn modelId="{311EB645-4906-4967-BFE3-0A907517A7FD}" type="presParOf" srcId="{DA195DF3-FE39-4987-BC9B-8576CD6A97C8}" destId="{14DFD433-EA75-4A5B-846E-3F168CD62C4B}" srcOrd="2" destOrd="0" presId="urn:microsoft.com/office/officeart/2005/8/layout/list1"/>
    <dgm:cxn modelId="{07677967-4E9F-4EA7-BB36-70A2955B3B6F}" type="presParOf" srcId="{DA195DF3-FE39-4987-BC9B-8576CD6A97C8}" destId="{CA126B6B-204A-46D1-8BBA-E085E525DBA4}" srcOrd="3" destOrd="0" presId="urn:microsoft.com/office/officeart/2005/8/layout/list1"/>
    <dgm:cxn modelId="{6320875D-0823-4206-8EDC-2C6A1499B36D}" type="presParOf" srcId="{DA195DF3-FE39-4987-BC9B-8576CD6A97C8}" destId="{9C6E9067-B071-433D-AEC9-D7B24AEFB36C}" srcOrd="4" destOrd="0" presId="urn:microsoft.com/office/officeart/2005/8/layout/list1"/>
    <dgm:cxn modelId="{BFB24416-AF7F-4783-886E-F3121736AD71}" type="presParOf" srcId="{9C6E9067-B071-433D-AEC9-D7B24AEFB36C}" destId="{840DDAFA-8848-4EA9-BBFB-7EBA47FFA82A}" srcOrd="0" destOrd="0" presId="urn:microsoft.com/office/officeart/2005/8/layout/list1"/>
    <dgm:cxn modelId="{E2A9A3C0-6ACC-41B5-8506-7B27029F92D9}" type="presParOf" srcId="{9C6E9067-B071-433D-AEC9-D7B24AEFB36C}" destId="{7D5ED909-100C-473B-8446-50FFADDF9E26}" srcOrd="1" destOrd="0" presId="urn:microsoft.com/office/officeart/2005/8/layout/list1"/>
    <dgm:cxn modelId="{D7F6BE4A-8D34-4339-B431-62BC5A087F9D}" type="presParOf" srcId="{DA195DF3-FE39-4987-BC9B-8576CD6A97C8}" destId="{49801246-E1C3-47A3-BE7D-562B9084C2FA}" srcOrd="5" destOrd="0" presId="urn:microsoft.com/office/officeart/2005/8/layout/list1"/>
    <dgm:cxn modelId="{D7DA83CF-4D19-46BA-B736-39E5569EFF4A}" type="presParOf" srcId="{DA195DF3-FE39-4987-BC9B-8576CD6A97C8}" destId="{2F265736-FA1D-4E46-9F5D-B5F0DBA9CA7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FD433-EA75-4A5B-846E-3F168CD62C4B}">
      <dsp:nvSpPr>
        <dsp:cNvPr id="0" name=""/>
        <dsp:cNvSpPr/>
      </dsp:nvSpPr>
      <dsp:spPr>
        <a:xfrm>
          <a:off x="0" y="444451"/>
          <a:ext cx="7724775" cy="730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C0DDAF-11E6-4D99-900B-8556C689724A}">
      <dsp:nvSpPr>
        <dsp:cNvPr id="0" name=""/>
        <dsp:cNvSpPr/>
      </dsp:nvSpPr>
      <dsp:spPr>
        <a:xfrm>
          <a:off x="386238" y="16411"/>
          <a:ext cx="5407342" cy="856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385" tIns="0" rIns="204385"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latin typeface="Arial" panose="020B0604020202020204" pitchFamily="34" charset="0"/>
              <a:cs typeface="Arial" panose="020B0604020202020204" pitchFamily="34" charset="0"/>
            </a:rPr>
            <a:t>ii. </a:t>
          </a:r>
          <a:r>
            <a:rPr lang="es-MX" sz="1400" kern="1200" dirty="0" smtClean="0">
              <a:solidFill>
                <a:schemeClr val="tx1"/>
              </a:solidFill>
              <a:latin typeface="Arial" panose="020B0604020202020204" pitchFamily="34" charset="0"/>
              <a:cs typeface="Arial" panose="020B0604020202020204" pitchFamily="34" charset="0"/>
            </a:rPr>
            <a:t>Informe de Austeridad en el Gasto Público. Corte al 30/03/2025</a:t>
          </a:r>
          <a:endParaRPr lang="es-ES" sz="1400" kern="1200" dirty="0">
            <a:solidFill>
              <a:schemeClr val="tx1"/>
            </a:solidFill>
          </a:endParaRPr>
        </a:p>
      </dsp:txBody>
      <dsp:txXfrm>
        <a:off x="428028" y="58201"/>
        <a:ext cx="5323762" cy="772500"/>
      </dsp:txXfrm>
    </dsp:sp>
    <dsp:sp modelId="{2F265736-FA1D-4E46-9F5D-B5F0DBA9CA74}">
      <dsp:nvSpPr>
        <dsp:cNvPr id="0" name=""/>
        <dsp:cNvSpPr/>
      </dsp:nvSpPr>
      <dsp:spPr>
        <a:xfrm>
          <a:off x="0" y="1759891"/>
          <a:ext cx="7724775" cy="730800"/>
        </a:xfrm>
        <a:prstGeom prst="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5ED909-100C-473B-8446-50FFADDF9E26}">
      <dsp:nvSpPr>
        <dsp:cNvPr id="0" name=""/>
        <dsp:cNvSpPr/>
      </dsp:nvSpPr>
      <dsp:spPr>
        <a:xfrm>
          <a:off x="386238" y="1331851"/>
          <a:ext cx="5407342" cy="8560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385" tIns="0" rIns="204385" bIns="0" numCol="1" spcCol="1270" anchor="ctr" anchorCtr="0">
          <a:noAutofit/>
        </a:bodyPr>
        <a:lstStyle/>
        <a:p>
          <a:pPr lvl="0" algn="l" defTabSz="622300">
            <a:lnSpc>
              <a:spcPct val="90000"/>
            </a:lnSpc>
            <a:spcBef>
              <a:spcPct val="0"/>
            </a:spcBef>
            <a:spcAft>
              <a:spcPct val="35000"/>
            </a:spcAft>
          </a:pPr>
          <a:r>
            <a:rPr lang="es-CO" sz="1400" kern="1200" dirty="0" smtClean="0">
              <a:solidFill>
                <a:schemeClr val="tx1"/>
              </a:solidFill>
              <a:latin typeface="Arial" panose="020B0604020202020204" pitchFamily="34" charset="0"/>
              <a:cs typeface="Arial" panose="020B0604020202020204" pitchFamily="34" charset="0"/>
            </a:rPr>
            <a:t>iii. </a:t>
          </a:r>
          <a:r>
            <a:rPr lang="es-MX" sz="1400" kern="1200" dirty="0" smtClean="0">
              <a:solidFill>
                <a:schemeClr val="tx1"/>
              </a:solidFill>
              <a:latin typeface="Arial" panose="020B0604020202020204" pitchFamily="34" charset="0"/>
              <a:cs typeface="Arial" panose="020B0604020202020204" pitchFamily="34" charset="0"/>
            </a:rPr>
            <a:t>Seguimiento y evaluación al cumplimiento de la Circular conjunta No. 100-004-2024 acoso laboral.</a:t>
          </a:r>
          <a:endParaRPr lang="es-ES" sz="1400" kern="1200" dirty="0">
            <a:solidFill>
              <a:schemeClr val="tx1"/>
            </a:solidFill>
          </a:endParaRPr>
        </a:p>
      </dsp:txBody>
      <dsp:txXfrm>
        <a:off x="428028" y="1373641"/>
        <a:ext cx="5323762"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848DA-0DFE-403E-93DA-CA69EFD86AB4}" type="datetimeFigureOut">
              <a:rPr lang="es-CO" smtClean="0"/>
              <a:t>13/05/2025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8E496-AF5F-48DE-AD7C-5E1B8E8584FE}" type="slidenum">
              <a:rPr lang="es-CO" smtClean="0"/>
              <a:t>‹Nº›</a:t>
            </a:fld>
            <a:endParaRPr lang="es-CO"/>
          </a:p>
        </p:txBody>
      </p:sp>
    </p:spTree>
    <p:extLst>
      <p:ext uri="{BB962C8B-B14F-4D97-AF65-F5344CB8AC3E}">
        <p14:creationId xmlns:p14="http://schemas.microsoft.com/office/powerpoint/2010/main" val="3651478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18</a:t>
            </a:fld>
            <a:endParaRPr lang="es-CO"/>
          </a:p>
        </p:txBody>
      </p:sp>
    </p:spTree>
    <p:extLst>
      <p:ext uri="{BB962C8B-B14F-4D97-AF65-F5344CB8AC3E}">
        <p14:creationId xmlns:p14="http://schemas.microsoft.com/office/powerpoint/2010/main" val="93619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EF8E496-AF5F-48DE-AD7C-5E1B8E8584FE}" type="slidenum">
              <a:rPr lang="es-CO" smtClean="0"/>
              <a:t>19</a:t>
            </a:fld>
            <a:endParaRPr lang="es-CO"/>
          </a:p>
        </p:txBody>
      </p:sp>
    </p:spTree>
    <p:extLst>
      <p:ext uri="{BB962C8B-B14F-4D97-AF65-F5344CB8AC3E}">
        <p14:creationId xmlns:p14="http://schemas.microsoft.com/office/powerpoint/2010/main" val="380366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13/05/2025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9519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786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93229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13/05/2025</a:t>
            </a:fld>
            <a:endParaRPr lang="es-CO"/>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s-CO"/>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79721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13/05/2025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3435158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13/05/2025</a:t>
            </a:fld>
            <a:endParaRPr lang="es-CO"/>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s-CO"/>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2990494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13/05/2025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983786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8A1E746-37C7-4076-9B2B-22A21271FA70}" type="datetimeFigureOut">
              <a:rPr lang="es-CO" smtClean="0"/>
              <a:t>13/05/2025</a:t>
            </a:fld>
            <a:endParaRPr lang="es-CO"/>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s-CO"/>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7089455-91A7-423C-94DF-E5C706C59439}" type="slidenum">
              <a:rPr lang="es-CO" smtClean="0"/>
              <a:t>‹Nº›</a:t>
            </a:fld>
            <a:endParaRPr lang="es-CO"/>
          </a:p>
        </p:txBody>
      </p:sp>
    </p:spTree>
    <p:extLst>
      <p:ext uri="{BB962C8B-B14F-4D97-AF65-F5344CB8AC3E}">
        <p14:creationId xmlns:p14="http://schemas.microsoft.com/office/powerpoint/2010/main" val="418808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82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7" name="Redondear rectángulo de esquina diagonal 6"/>
          <p:cNvSpPr/>
          <p:nvPr userDrawn="1"/>
        </p:nvSpPr>
        <p:spPr>
          <a:xfrm>
            <a:off x="0" y="0"/>
            <a:ext cx="9135784" cy="5297714"/>
          </a:xfrm>
          <a:prstGeom prst="round2DiagRect">
            <a:avLst>
              <a:gd name="adj1" fmla="val 977"/>
              <a:gd name="adj2" fmla="val 0"/>
            </a:avLst>
          </a:prstGeom>
          <a:solidFill>
            <a:srgbClr val="F4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r="76384"/>
          <a:stretch/>
        </p:blipFill>
        <p:spPr>
          <a:xfrm rot="5400000">
            <a:off x="793440" y="-793441"/>
            <a:ext cx="1146629" cy="2733511"/>
          </a:xfrm>
          <a:prstGeom prst="rect">
            <a:avLst/>
          </a:prstGeom>
        </p:spPr>
      </p:pic>
      <p:pic>
        <p:nvPicPr>
          <p:cNvPr id="2" name="Imagen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2007"/>
            <a:ext cx="9637434" cy="5421057"/>
          </a:xfrm>
          <a:prstGeom prst="rect">
            <a:avLst/>
          </a:prstGeom>
        </p:spPr>
      </p:pic>
    </p:spTree>
    <p:extLst>
      <p:ext uri="{BB962C8B-B14F-4D97-AF65-F5344CB8AC3E}">
        <p14:creationId xmlns:p14="http://schemas.microsoft.com/office/powerpoint/2010/main" val="35530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10304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t="-1" r="822" b="639"/>
          <a:stretch/>
        </p:blipFill>
        <p:spPr>
          <a:xfrm>
            <a:off x="0" y="-2365"/>
            <a:ext cx="9144000" cy="5145865"/>
          </a:xfrm>
          <a:prstGeom prst="rect">
            <a:avLst/>
          </a:prstGeom>
        </p:spPr>
      </p:pic>
      <p:sp>
        <p:nvSpPr>
          <p:cNvPr id="4" name="Paralelogramo 3"/>
          <p:cNvSpPr/>
          <p:nvPr userDrawn="1"/>
        </p:nvSpPr>
        <p:spPr>
          <a:xfrm>
            <a:off x="441436" y="161716"/>
            <a:ext cx="7181849" cy="500007"/>
          </a:xfrm>
          <a:prstGeom prst="parallelogram">
            <a:avLst>
              <a:gd name="adj" fmla="val 6957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Tree>
    <p:extLst>
      <p:ext uri="{BB962C8B-B14F-4D97-AF65-F5344CB8AC3E}">
        <p14:creationId xmlns:p14="http://schemas.microsoft.com/office/powerpoint/2010/main" val="208601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68632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01100" y="3571875"/>
            <a:ext cx="342900" cy="1571625"/>
          </a:xfrm>
          <a:prstGeom prst="rect">
            <a:avLst/>
          </a:prstGeom>
        </p:spPr>
      </p:pic>
      <p:pic>
        <p:nvPicPr>
          <p:cNvPr id="8" name="Imagen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0321" y="4379053"/>
            <a:ext cx="2102229" cy="764447"/>
          </a:xfrm>
          <a:prstGeom prst="rect">
            <a:avLst/>
          </a:prstGeom>
        </p:spPr>
      </p:pic>
      <p:pic>
        <p:nvPicPr>
          <p:cNvPr id="10" name="Marcador de contenido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2157166" y="2157166"/>
            <a:ext cx="4949797" cy="635465"/>
          </a:xfrm>
          <a:prstGeom prst="rect">
            <a:avLst/>
          </a:prstGeom>
        </p:spPr>
      </p:pic>
      <p:pic>
        <p:nvPicPr>
          <p:cNvPr id="6" name="Imagen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33074" y="4501164"/>
            <a:ext cx="1582104" cy="483873"/>
          </a:xfrm>
          <a:prstGeom prst="rect">
            <a:avLst/>
          </a:prstGeom>
        </p:spPr>
      </p:pic>
    </p:spTree>
    <p:extLst>
      <p:ext uri="{BB962C8B-B14F-4D97-AF65-F5344CB8AC3E}">
        <p14:creationId xmlns:p14="http://schemas.microsoft.com/office/powerpoint/2010/main" val="381287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Marcador de contenido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08035"/>
            <a:ext cx="4949797" cy="635465"/>
          </a:xfrm>
          <a:prstGeom prst="rect">
            <a:avLst/>
          </a:prstGeom>
        </p:spPr>
      </p:pic>
      <p:pic>
        <p:nvPicPr>
          <p:cNvPr id="5" name="Imagen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662" y="1"/>
            <a:ext cx="851338" cy="542980"/>
          </a:xfrm>
          <a:prstGeom prst="rect">
            <a:avLst/>
          </a:prstGeom>
        </p:spPr>
      </p:pic>
    </p:spTree>
    <p:extLst>
      <p:ext uri="{BB962C8B-B14F-4D97-AF65-F5344CB8AC3E}">
        <p14:creationId xmlns:p14="http://schemas.microsoft.com/office/powerpoint/2010/main" val="118156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4211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9"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08614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6" r:id="rId5"/>
    <p:sldLayoutId id="2147483675" r:id="rId6"/>
    <p:sldLayoutId id="2147483663" r:id="rId7"/>
    <p:sldLayoutId id="214748367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www.derechodeautor.gov.co/es/formulario-informe-de-software-legal-entidades-publica"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9902" y="739044"/>
            <a:ext cx="7067129" cy="1560427"/>
          </a:xfrm>
          <a:prstGeom prst="rect">
            <a:avLst/>
          </a:prstGeom>
          <a:noFill/>
        </p:spPr>
        <p:txBody>
          <a:bodyPr wrap="square" rtlCol="0">
            <a:spAutoFit/>
          </a:bodyPr>
          <a:lstStyle/>
          <a:p>
            <a:pPr algn="ctr">
              <a:lnSpc>
                <a:spcPct val="90000"/>
              </a:lnSpc>
              <a:spcBef>
                <a:spcPct val="0"/>
              </a:spcBef>
            </a:pPr>
            <a:r>
              <a:rPr lang="es-MX" sz="2400" b="1" dirty="0">
                <a:solidFill>
                  <a:schemeClr val="bg1"/>
                </a:solidFill>
                <a:latin typeface="Arial Black" panose="020B0A04020102020204" pitchFamily="34" charset="0"/>
                <a:ea typeface="+mj-ea"/>
                <a:cs typeface="+mj-cs"/>
              </a:rPr>
              <a:t>Comité Institucional de Coordinación </a:t>
            </a:r>
            <a:r>
              <a:rPr lang="es-MX" sz="2400" b="1" dirty="0" smtClean="0">
                <a:solidFill>
                  <a:schemeClr val="bg1"/>
                </a:solidFill>
                <a:latin typeface="Arial Black" panose="020B0A04020102020204" pitchFamily="34" charset="0"/>
                <a:ea typeface="+mj-ea"/>
                <a:cs typeface="+mj-cs"/>
              </a:rPr>
              <a:t>de Control Interno </a:t>
            </a:r>
          </a:p>
          <a:p>
            <a:pPr algn="ctr">
              <a:lnSpc>
                <a:spcPct val="90000"/>
              </a:lnSpc>
              <a:spcBef>
                <a:spcPct val="0"/>
              </a:spcBef>
            </a:pPr>
            <a:endParaRPr lang="es-MX" sz="1400" b="1" dirty="0" smtClean="0">
              <a:solidFill>
                <a:schemeClr val="bg1"/>
              </a:solidFill>
              <a:latin typeface="Arial Black" panose="020B0A04020102020204" pitchFamily="34" charset="0"/>
              <a:ea typeface="+mj-ea"/>
              <a:cs typeface="+mj-cs"/>
            </a:endParaRPr>
          </a:p>
          <a:p>
            <a:pPr algn="ctr">
              <a:lnSpc>
                <a:spcPct val="90000"/>
              </a:lnSpc>
              <a:spcBef>
                <a:spcPct val="0"/>
              </a:spcBef>
            </a:pPr>
            <a:endParaRPr lang="es-MX" sz="2000" b="1" dirty="0" smtClean="0">
              <a:solidFill>
                <a:schemeClr val="bg1"/>
              </a:solidFill>
              <a:latin typeface="Arial Black" panose="020B0A04020102020204" pitchFamily="34" charset="0"/>
              <a:ea typeface="+mj-ea"/>
              <a:cs typeface="+mj-cs"/>
            </a:endParaRPr>
          </a:p>
          <a:p>
            <a:pPr algn="ctr">
              <a:lnSpc>
                <a:spcPct val="90000"/>
              </a:lnSpc>
              <a:spcBef>
                <a:spcPct val="0"/>
              </a:spcBef>
            </a:pPr>
            <a:r>
              <a:rPr lang="es-MX" sz="2400" b="1" dirty="0" smtClean="0">
                <a:solidFill>
                  <a:schemeClr val="bg1"/>
                </a:solidFill>
                <a:latin typeface="Arial Black" panose="020B0A04020102020204" pitchFamily="34" charset="0"/>
                <a:ea typeface="+mj-ea"/>
                <a:cs typeface="+mj-cs"/>
              </a:rPr>
              <a:t>CICCI No.2 </a:t>
            </a:r>
            <a:endParaRPr lang="es-CO" sz="2400" b="1" dirty="0">
              <a:solidFill>
                <a:schemeClr val="bg1"/>
              </a:solidFill>
              <a:latin typeface="Arial Black" panose="020B0A04020102020204" pitchFamily="34" charset="0"/>
              <a:ea typeface="+mj-ea"/>
              <a:cs typeface="+mj-cs"/>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1776" y="3123594"/>
            <a:ext cx="2435568" cy="785751"/>
          </a:xfrm>
          <a:prstGeom prst="rect">
            <a:avLst/>
          </a:prstGeom>
        </p:spPr>
      </p:pic>
      <p:sp>
        <p:nvSpPr>
          <p:cNvPr id="4" name="CuadroTexto 3"/>
          <p:cNvSpPr txBox="1"/>
          <p:nvPr/>
        </p:nvSpPr>
        <p:spPr>
          <a:xfrm>
            <a:off x="885377" y="2687587"/>
            <a:ext cx="6756177" cy="369332"/>
          </a:xfrm>
          <a:prstGeom prst="rect">
            <a:avLst/>
          </a:prstGeom>
          <a:noFill/>
        </p:spPr>
        <p:txBody>
          <a:bodyPr wrap="square" rtlCol="0">
            <a:spAutoFit/>
          </a:bodyPr>
          <a:lstStyle/>
          <a:p>
            <a:pPr algn="ctr">
              <a:lnSpc>
                <a:spcPct val="90000"/>
              </a:lnSpc>
              <a:spcBef>
                <a:spcPct val="0"/>
              </a:spcBef>
            </a:pPr>
            <a:r>
              <a:rPr lang="es-MX" sz="2000" b="1" dirty="0" smtClean="0">
                <a:solidFill>
                  <a:schemeClr val="bg1"/>
                </a:solidFill>
                <a:latin typeface="Arial Black" panose="020B0A04020102020204" pitchFamily="34" charset="0"/>
                <a:ea typeface="+mj-ea"/>
                <a:cs typeface="+mj-cs"/>
              </a:rPr>
              <a:t>Abril 29 de 2025</a:t>
            </a:r>
            <a:endParaRPr lang="es-CO" sz="2000" b="1" dirty="0">
              <a:solidFill>
                <a:schemeClr val="bg1"/>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173132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81710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 y="210698"/>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530599" y="245059"/>
            <a:ext cx="2545670" cy="480131"/>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iv. </a:t>
            </a:r>
            <a:r>
              <a:rPr lang="es-CO" sz="1400" dirty="0">
                <a:solidFill>
                  <a:schemeClr val="accent6">
                    <a:lumMod val="50000"/>
                  </a:schemeClr>
                </a:solidFill>
                <a:latin typeface="Arial" panose="020B0604020202020204" pitchFamily="34" charset="0"/>
                <a:cs typeface="Arial" panose="020B0604020202020204" pitchFamily="34" charset="0"/>
              </a:rPr>
              <a:t>Acción de verificación Vigencias expiradas.</a:t>
            </a:r>
          </a:p>
        </p:txBody>
      </p:sp>
      <p:sp>
        <p:nvSpPr>
          <p:cNvPr id="14" name="Rectángulo 13"/>
          <p:cNvSpPr/>
          <p:nvPr/>
        </p:nvSpPr>
        <p:spPr>
          <a:xfrm>
            <a:off x="504824" y="1240929"/>
            <a:ext cx="3343274" cy="307777"/>
          </a:xfrm>
          <a:prstGeom prst="rect">
            <a:avLst/>
          </a:prstGeom>
        </p:spPr>
        <p:txBody>
          <a:bodyPr wrap="square">
            <a:spAutoFit/>
          </a:bodyPr>
          <a:lstStyle/>
          <a:p>
            <a:pPr algn="just"/>
            <a:r>
              <a:rPr lang="es-ES" sz="1400" b="1" dirty="0">
                <a:latin typeface="Arial" panose="020B0604020202020204" pitchFamily="34" charset="0"/>
                <a:cs typeface="Arial" panose="020B0604020202020204" pitchFamily="34" charset="0"/>
              </a:rPr>
              <a:t>Conclusión de la revisión: </a:t>
            </a:r>
            <a:r>
              <a:rPr lang="es-CO" sz="1400" b="1" dirty="0">
                <a:latin typeface="Arial" panose="020B0604020202020204" pitchFamily="34" charset="0"/>
                <a:cs typeface="Arial" panose="020B0604020202020204" pitchFamily="34" charset="0"/>
              </a:rPr>
              <a:t> </a:t>
            </a:r>
            <a:endParaRPr lang="es-CO" sz="1400" dirty="0">
              <a:latin typeface="Arial" panose="020B0604020202020204" pitchFamily="34" charset="0"/>
              <a:cs typeface="Arial" panose="020B0604020202020204" pitchFamily="34" charset="0"/>
            </a:endParaRPr>
          </a:p>
        </p:txBody>
      </p:sp>
      <p:sp>
        <p:nvSpPr>
          <p:cNvPr id="9" name="Rectángulo 8"/>
          <p:cNvSpPr/>
          <p:nvPr/>
        </p:nvSpPr>
        <p:spPr>
          <a:xfrm>
            <a:off x="504824" y="1759402"/>
            <a:ext cx="7877176" cy="1384995"/>
          </a:xfrm>
          <a:prstGeom prst="rect">
            <a:avLst/>
          </a:prstGeom>
        </p:spPr>
        <p:txBody>
          <a:bodyPr wrap="square">
            <a:spAutoFit/>
          </a:bodyPr>
          <a:lstStyle/>
          <a:p>
            <a:pPr algn="just"/>
            <a:r>
              <a:rPr lang="es-ES" sz="1400" dirty="0">
                <a:latin typeface="Arial" panose="020B0604020202020204" pitchFamily="34" charset="0"/>
                <a:cs typeface="Arial" panose="020B0604020202020204" pitchFamily="34" charset="0"/>
              </a:rPr>
              <a:t>Producto de la verificación y seguimiento a las reservas presupuestales y cuentas por pagar constituidas para las vigencias analizadas, se pudo instituir que </a:t>
            </a:r>
            <a:r>
              <a:rPr lang="es-ES" sz="1400" b="1" u="sng" dirty="0">
                <a:latin typeface="Arial" panose="020B0604020202020204" pitchFamily="34" charset="0"/>
                <a:cs typeface="Arial" panose="020B0604020202020204" pitchFamily="34" charset="0"/>
              </a:rPr>
              <a:t>no</a:t>
            </a:r>
            <a:r>
              <a:rPr lang="es-ES" sz="1400" dirty="0">
                <a:latin typeface="Arial" panose="020B0604020202020204" pitchFamily="34" charset="0"/>
                <a:cs typeface="Arial" panose="020B0604020202020204" pitchFamily="34" charset="0"/>
              </a:rPr>
              <a:t> se establecieron hechos económicos que dieran origen la constitución de pasivos exigibles – vigencias expiradas en el instituto de deportes de Antioquia para las vigencias 2022 -2023, lo anterior de conformidad con las normas que en la materia la regulan.</a:t>
            </a:r>
            <a:endParaRPr lang="es-CO" sz="1400" dirty="0">
              <a:latin typeface="Arial" panose="020B0604020202020204" pitchFamily="34" charset="0"/>
              <a:cs typeface="Arial" panose="020B0604020202020204" pitchFamily="34" charset="0"/>
            </a:endParaRPr>
          </a:p>
          <a:p>
            <a:pPr algn="just"/>
            <a:r>
              <a:rPr lang="es-ES" sz="1400" b="1" dirty="0">
                <a:latin typeface="Arial" panose="020B0604020202020204" pitchFamily="34" charset="0"/>
                <a:cs typeface="Arial" panose="020B0604020202020204" pitchFamily="34" charset="0"/>
              </a:rPr>
              <a:t> </a:t>
            </a:r>
            <a:r>
              <a:rPr lang="es-CO" sz="1400" b="1" dirty="0">
                <a:latin typeface="Arial" panose="020B0604020202020204" pitchFamily="34" charset="0"/>
                <a:cs typeface="Arial" panose="020B0604020202020204" pitchFamily="34" charset="0"/>
              </a:rPr>
              <a:t> </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2589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48350" cy="65722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0" y="13987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5743575" y="59402"/>
            <a:ext cx="3276600" cy="674031"/>
          </a:xfrm>
          <a:prstGeom prst="rect">
            <a:avLst/>
          </a:prstGeom>
        </p:spPr>
        <p:txBody>
          <a:bodyPr wrap="square">
            <a:spAutoFit/>
          </a:bodyPr>
          <a:lstStyle/>
          <a:p>
            <a:pPr marL="0" lvl="1" algn="ctr">
              <a:lnSpc>
                <a:spcPct val="90000"/>
              </a:lnSpc>
              <a:spcBef>
                <a:spcPct val="0"/>
              </a:spcBef>
            </a:pPr>
            <a:r>
              <a:rPr lang="es-MX" sz="1400" dirty="0" smtClean="0">
                <a:solidFill>
                  <a:schemeClr val="accent6">
                    <a:lumMod val="50000"/>
                  </a:schemeClr>
                </a:solidFill>
                <a:latin typeface="Arial" panose="020B0604020202020204" pitchFamily="34" charset="0"/>
                <a:cs typeface="Arial" panose="020B0604020202020204" pitchFamily="34" charset="0"/>
              </a:rPr>
              <a:t>v. Informe </a:t>
            </a:r>
            <a:r>
              <a:rPr lang="es-MX" sz="1400" dirty="0">
                <a:solidFill>
                  <a:schemeClr val="accent6">
                    <a:lumMod val="50000"/>
                  </a:schemeClr>
                </a:solidFill>
                <a:latin typeface="Arial" panose="020B0604020202020204" pitchFamily="34" charset="0"/>
                <a:cs typeface="Arial" panose="020B0604020202020204" pitchFamily="34" charset="0"/>
              </a:rPr>
              <a:t>de Verificación del Comité de Conciliación estudios para acción de repetición</a:t>
            </a:r>
            <a:r>
              <a:rPr lang="es-CO" sz="1400" dirty="0" smtClean="0">
                <a:solidFill>
                  <a:schemeClr val="accent6">
                    <a:lumMod val="50000"/>
                  </a:schemeClr>
                </a:solidFill>
                <a:latin typeface="Arial" panose="020B0604020202020204" pitchFamily="34" charset="0"/>
                <a:cs typeface="Arial" panose="020B0604020202020204" pitchFamily="34" charset="0"/>
              </a:rPr>
              <a:t>.</a:t>
            </a:r>
            <a:endParaRPr lang="es-CO" sz="1400" dirty="0">
              <a:solidFill>
                <a:schemeClr val="accent6">
                  <a:lumMod val="50000"/>
                </a:schemeClr>
              </a:solidFill>
              <a:latin typeface="Arial" panose="020B0604020202020204" pitchFamily="34" charset="0"/>
              <a:cs typeface="Arial" panose="020B0604020202020204" pitchFamily="34" charset="0"/>
            </a:endParaRPr>
          </a:p>
        </p:txBody>
      </p:sp>
      <p:sp>
        <p:nvSpPr>
          <p:cNvPr id="9" name="Rectángulo 8"/>
          <p:cNvSpPr/>
          <p:nvPr/>
        </p:nvSpPr>
        <p:spPr>
          <a:xfrm>
            <a:off x="208192" y="1616528"/>
            <a:ext cx="8462282" cy="276999"/>
          </a:xfrm>
          <a:prstGeom prst="rect">
            <a:avLst/>
          </a:prstGeom>
        </p:spPr>
        <p:txBody>
          <a:bodyPr wrap="square">
            <a:spAutoFit/>
          </a:bodyPr>
          <a:lstStyle/>
          <a:p>
            <a:pPr algn="just"/>
            <a:r>
              <a:rPr lang="es-ES" sz="1200" b="1" dirty="0" smtClean="0">
                <a:latin typeface="Arial" panose="020B0604020202020204" pitchFamily="34" charset="0"/>
                <a:cs typeface="Arial" panose="020B0604020202020204" pitchFamily="34" charset="0"/>
              </a:rPr>
              <a:t> </a:t>
            </a:r>
            <a:r>
              <a:rPr lang="es-CO" sz="1200" b="1" dirty="0" smtClean="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3" name="Rectángulo 2"/>
          <p:cNvSpPr/>
          <p:nvPr/>
        </p:nvSpPr>
        <p:spPr>
          <a:xfrm>
            <a:off x="549862" y="861052"/>
            <a:ext cx="7927388" cy="830997"/>
          </a:xfrm>
          <a:prstGeom prst="rect">
            <a:avLst/>
          </a:prstGeom>
        </p:spPr>
        <p:txBody>
          <a:bodyPr wrap="square">
            <a:spAutoFit/>
          </a:bodyPr>
          <a:lstStyle/>
          <a:p>
            <a:pPr algn="just"/>
            <a:r>
              <a:rPr lang="es-MX" sz="1200" b="1" dirty="0" smtClean="0">
                <a:latin typeface="Arial" panose="020B0604020202020204" pitchFamily="34" charset="0"/>
                <a:cs typeface="Arial" panose="020B0604020202020204" pitchFamily="34" charset="0"/>
              </a:rPr>
              <a:t>OBJETIVO: </a:t>
            </a:r>
            <a:r>
              <a:rPr lang="es-MX" sz="1200" dirty="0" smtClean="0">
                <a:latin typeface="Arial" panose="020B0604020202020204" pitchFamily="34" charset="0"/>
                <a:cs typeface="Arial" panose="020B0604020202020204" pitchFamily="34" charset="0"/>
              </a:rPr>
              <a:t>Verificar </a:t>
            </a:r>
            <a:r>
              <a:rPr lang="es-MX" sz="1200" dirty="0">
                <a:latin typeface="Arial" panose="020B0604020202020204" pitchFamily="34" charset="0"/>
                <a:cs typeface="Arial" panose="020B0604020202020204" pitchFamily="34" charset="0"/>
              </a:rPr>
              <a:t>el cumplimiento de lo establecido en el artículo 2º de la Ley 678 de 2001 en el Comité de Conciliación en relación con la procedencia o improcedencia de la Acción de Repetición, en los casos en que se condene al Instituto de Deportes de Antioquia a efectuar pagos por motivo de fallos condenatorios de demandas o cobros coactivos y que generen un menoscabo para la </a:t>
            </a:r>
            <a:r>
              <a:rPr lang="es-MX" sz="1200" dirty="0" smtClean="0">
                <a:latin typeface="Arial" panose="020B0604020202020204" pitchFamily="34" charset="0"/>
                <a:cs typeface="Arial" panose="020B0604020202020204" pitchFamily="34" charset="0"/>
              </a:rPr>
              <a:t>entidad.</a:t>
            </a:r>
            <a:endParaRPr lang="es-CO" sz="12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635587" y="1868735"/>
            <a:ext cx="7841663" cy="1130773"/>
          </a:xfrm>
          <a:prstGeom prst="rect">
            <a:avLst/>
          </a:prstGeom>
        </p:spPr>
      </p:pic>
      <p:sp>
        <p:nvSpPr>
          <p:cNvPr id="7" name="Rectángulo 6"/>
          <p:cNvSpPr/>
          <p:nvPr/>
        </p:nvSpPr>
        <p:spPr>
          <a:xfrm>
            <a:off x="827088" y="3512302"/>
            <a:ext cx="7841664" cy="646331"/>
          </a:xfrm>
          <a:prstGeom prst="rect">
            <a:avLst/>
          </a:prstGeom>
        </p:spPr>
        <p:txBody>
          <a:bodyPr wrap="square">
            <a:spAutoFit/>
          </a:bodyPr>
          <a:lstStyle/>
          <a:p>
            <a:pPr algn="just"/>
            <a:r>
              <a:rPr lang="es-MX" sz="1200" b="1" dirty="0" smtClean="0">
                <a:latin typeface="Arial" panose="020B0604020202020204" pitchFamily="34" charset="0"/>
                <a:cs typeface="Arial" panose="020B0604020202020204" pitchFamily="34" charset="0"/>
              </a:rPr>
              <a:t>CONCLUSIONES: </a:t>
            </a:r>
            <a:r>
              <a:rPr lang="es-MX" sz="1200" dirty="0">
                <a:latin typeface="Arial" panose="020B0604020202020204" pitchFamily="34" charset="0"/>
                <a:cs typeface="Arial" panose="020B0604020202020204" pitchFamily="34" charset="0"/>
              </a:rPr>
              <a:t>El Instituto de Deportes de Antioquia viene dando cumplimiento a lo establecido en las Leyes 678 de 2001 y 2220 de 2022, que hace alusión a la procedencia o improcedencia de iniciar el trámite de la Acción de Repetición.</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000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724525" cy="6381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62618" y="81781"/>
            <a:ext cx="4838699"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5629275" y="79282"/>
            <a:ext cx="3152775" cy="674031"/>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vi. </a:t>
            </a:r>
            <a:r>
              <a:rPr lang="es-CO" sz="1400" dirty="0">
                <a:solidFill>
                  <a:schemeClr val="accent6">
                    <a:lumMod val="50000"/>
                  </a:schemeClr>
                </a:solidFill>
                <a:latin typeface="Arial" panose="020B0604020202020204" pitchFamily="34" charset="0"/>
                <a:cs typeface="Arial" panose="020B0604020202020204" pitchFamily="34" charset="0"/>
              </a:rPr>
              <a:t>Decreto 1068 de 2015 </a:t>
            </a:r>
            <a:r>
              <a:rPr lang="es-CO" sz="1400" dirty="0" smtClean="0">
                <a:solidFill>
                  <a:schemeClr val="accent6">
                    <a:lumMod val="50000"/>
                  </a:schemeClr>
                </a:solidFill>
                <a:latin typeface="Arial" panose="020B0604020202020204" pitchFamily="34" charset="0"/>
                <a:cs typeface="Arial" panose="020B0604020202020204" pitchFamily="34" charset="0"/>
              </a:rPr>
              <a:t>Art</a:t>
            </a:r>
            <a:r>
              <a:rPr lang="es-CO" sz="1400" dirty="0">
                <a:solidFill>
                  <a:schemeClr val="accent6">
                    <a:lumMod val="50000"/>
                  </a:schemeClr>
                </a:solidFill>
                <a:latin typeface="Arial" panose="020B0604020202020204" pitchFamily="34" charset="0"/>
                <a:cs typeface="Arial" panose="020B0604020202020204" pitchFamily="34" charset="0"/>
              </a:rPr>
              <a:t>. 2.6.4.4 Reporte información financiera en el CHIP.</a:t>
            </a:r>
          </a:p>
        </p:txBody>
      </p:sp>
      <p:sp>
        <p:nvSpPr>
          <p:cNvPr id="14" name="Rectángulo 13"/>
          <p:cNvSpPr/>
          <p:nvPr/>
        </p:nvSpPr>
        <p:spPr>
          <a:xfrm>
            <a:off x="609601" y="992047"/>
            <a:ext cx="7791450" cy="1015663"/>
          </a:xfrm>
          <a:prstGeom prst="rect">
            <a:avLst/>
          </a:prstGeom>
        </p:spPr>
        <p:txBody>
          <a:bodyPr wrap="square">
            <a:spAutoFit/>
          </a:bodyPr>
          <a:lstStyle/>
          <a:p>
            <a:pPr algn="just"/>
            <a:r>
              <a:rPr lang="es-ES" sz="1200" dirty="0">
                <a:latin typeface="Arial" panose="020B0604020202020204" pitchFamily="34" charset="0"/>
                <a:cs typeface="Arial" panose="020B0604020202020204" pitchFamily="34" charset="0"/>
              </a:rPr>
              <a:t>En cumplimiento de lo establecido 1068 de 2015 en su artículo 2.6.4.4 Realizar seguimiento al cumplimiento por parte del Instituto de Deportes de Antioquia de las obligaciones derivadas de la normatividad vigente, sobre la obligación de reportar la información financiera y presupuestal en el sistema Consolidador de Hacienda e Información Pública-CHIP de la Contaduría General de la Nación a los dos últimos trimestres de la vigencia 2024. </a:t>
            </a:r>
            <a:r>
              <a:rPr lang="es-ES" sz="1200" b="1" dirty="0">
                <a:latin typeface="Arial" panose="020B0604020202020204" pitchFamily="34" charset="0"/>
                <a:cs typeface="Arial" panose="020B0604020202020204" pitchFamily="34" charset="0"/>
              </a:rPr>
              <a:t>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
        <p:nvSpPr>
          <p:cNvPr id="9" name="Rectángulo 8"/>
          <p:cNvSpPr/>
          <p:nvPr/>
        </p:nvSpPr>
        <p:spPr>
          <a:xfrm>
            <a:off x="609601" y="2201315"/>
            <a:ext cx="7791450" cy="461665"/>
          </a:xfrm>
          <a:prstGeom prst="rect">
            <a:avLst/>
          </a:prstGeom>
        </p:spPr>
        <p:txBody>
          <a:bodyPr wrap="square">
            <a:spAutoFit/>
          </a:bodyPr>
          <a:lstStyle/>
          <a:p>
            <a:pPr algn="just"/>
            <a:r>
              <a:rPr lang="es-MX" sz="1200" dirty="0">
                <a:latin typeface="Arial" panose="020B0604020202020204" pitchFamily="34" charset="0"/>
                <a:cs typeface="Arial" panose="020B0604020202020204" pitchFamily="34" charset="0"/>
              </a:rPr>
              <a:t>De conformidad con las resoluciones  REG-ORG-063 de 2023 de la CGR y la RES-411 DE 2023 de la CGN la entidad debe presentar la siguiente información financiera en el aplicativo CHIP: </a:t>
            </a:r>
            <a:endParaRPr lang="es-CO" sz="1800" dirty="0">
              <a:latin typeface="Arial" panose="020B0604020202020204" pitchFamily="34" charset="0"/>
              <a:cs typeface="Arial" panose="020B0604020202020204" pitchFamily="34" charset="0"/>
            </a:endParaRPr>
          </a:p>
        </p:txBody>
      </p:sp>
      <p:sp>
        <p:nvSpPr>
          <p:cNvPr id="11" name="Rectángulo 10"/>
          <p:cNvSpPr/>
          <p:nvPr/>
        </p:nvSpPr>
        <p:spPr>
          <a:xfrm>
            <a:off x="4667250" y="2856585"/>
            <a:ext cx="3609975" cy="1569660"/>
          </a:xfrm>
          <a:prstGeom prst="rect">
            <a:avLst/>
          </a:prstGeom>
        </p:spPr>
        <p:txBody>
          <a:bodyPr wrap="square">
            <a:spAutoFit/>
          </a:bodyPr>
          <a:lstStyle/>
          <a:p>
            <a:pPr algn="just"/>
            <a:r>
              <a:rPr lang="es-MX" sz="1200" b="1" dirty="0">
                <a:latin typeface="Arial" panose="020B0604020202020204" pitchFamily="34" charset="0"/>
                <a:cs typeface="Arial" panose="020B0604020202020204" pitchFamily="34" charset="0"/>
              </a:rPr>
              <a:t>FORMULARIOS: Contables</a:t>
            </a:r>
          </a:p>
          <a:p>
            <a:pPr algn="just"/>
            <a:endParaRPr lang="es-MX"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CGN2015_001_SALDOS Y MOVIMIENTOS CONVERGENCIA </a:t>
            </a:r>
            <a:endParaRPr lang="es-CO"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CGN2015_002_OPERACIONES RECIPROCAS_CONVERGENCIA CGN2016C01_VARIACIONES_TRIMESTRALES SIGNIFICATIVAS</a:t>
            </a:r>
            <a:endParaRPr lang="es-CO" sz="1200" dirty="0">
              <a:latin typeface="Arial" panose="020B0604020202020204" pitchFamily="34" charset="0"/>
              <a:cs typeface="Arial" panose="020B0604020202020204" pitchFamily="34" charset="0"/>
            </a:endParaRPr>
          </a:p>
        </p:txBody>
      </p:sp>
      <p:sp>
        <p:nvSpPr>
          <p:cNvPr id="12" name="Rectángulo 11"/>
          <p:cNvSpPr/>
          <p:nvPr/>
        </p:nvSpPr>
        <p:spPr>
          <a:xfrm>
            <a:off x="696686" y="2856585"/>
            <a:ext cx="3970564" cy="1384995"/>
          </a:xfrm>
          <a:prstGeom prst="rect">
            <a:avLst/>
          </a:prstGeom>
        </p:spPr>
        <p:txBody>
          <a:bodyPr wrap="square">
            <a:spAutoFit/>
          </a:bodyPr>
          <a:lstStyle/>
          <a:p>
            <a:pPr algn="just"/>
            <a:r>
              <a:rPr lang="es-MX" sz="1200" b="1" dirty="0">
                <a:latin typeface="Arial" panose="020B0604020202020204" pitchFamily="34" charset="0"/>
                <a:cs typeface="Arial" panose="020B0604020202020204" pitchFamily="34" charset="0"/>
              </a:rPr>
              <a:t>FORMULARIOS: Presupuestales</a:t>
            </a:r>
          </a:p>
          <a:p>
            <a:pPr algn="just"/>
            <a:endParaRPr lang="es-MX"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A – PROGRAMACIÓN DE INGRESOS.</a:t>
            </a:r>
            <a:endParaRPr lang="es-CO"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B – EJECUCIÓN DE INGRESOS.</a:t>
            </a:r>
            <a:endParaRPr lang="es-CO"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C – PROGRAMACIÓN DE GASTOS.</a:t>
            </a:r>
            <a:endParaRPr lang="es-CO"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D – EJECUCIÓN DE GASTOS.</a:t>
            </a:r>
            <a:endParaRPr lang="es-CO"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E – SECCIONES PRESUPUESTALES </a:t>
            </a:r>
            <a:r>
              <a:rPr lang="es-ES" sz="1200" dirty="0" smtClean="0">
                <a:latin typeface="Arial" panose="020B0604020202020204" pitchFamily="34" charset="0"/>
                <a:cs typeface="Arial" panose="020B0604020202020204" pitchFamily="34" charset="0"/>
              </a:rPr>
              <a:t>ADICIONALES.</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896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29300" cy="63135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0" y="11294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3" name="Rectángulo 2"/>
          <p:cNvSpPr/>
          <p:nvPr/>
        </p:nvSpPr>
        <p:spPr>
          <a:xfrm>
            <a:off x="5829300" y="112943"/>
            <a:ext cx="3133725" cy="674031"/>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vi. </a:t>
            </a:r>
            <a:r>
              <a:rPr lang="es-CO" sz="1400" dirty="0">
                <a:solidFill>
                  <a:schemeClr val="accent6">
                    <a:lumMod val="50000"/>
                  </a:schemeClr>
                </a:solidFill>
                <a:latin typeface="Arial" panose="020B0604020202020204" pitchFamily="34" charset="0"/>
                <a:cs typeface="Arial" panose="020B0604020202020204" pitchFamily="34" charset="0"/>
              </a:rPr>
              <a:t>Decreto 1068 de 2015 </a:t>
            </a:r>
            <a:r>
              <a:rPr lang="es-CO" sz="1400" dirty="0" smtClean="0">
                <a:solidFill>
                  <a:schemeClr val="accent6">
                    <a:lumMod val="50000"/>
                  </a:schemeClr>
                </a:solidFill>
                <a:latin typeface="Arial" panose="020B0604020202020204" pitchFamily="34" charset="0"/>
                <a:cs typeface="Arial" panose="020B0604020202020204" pitchFamily="34" charset="0"/>
              </a:rPr>
              <a:t>Art</a:t>
            </a:r>
            <a:r>
              <a:rPr lang="es-CO" sz="1400" dirty="0">
                <a:solidFill>
                  <a:schemeClr val="accent6">
                    <a:lumMod val="50000"/>
                  </a:schemeClr>
                </a:solidFill>
                <a:latin typeface="Arial" panose="020B0604020202020204" pitchFamily="34" charset="0"/>
                <a:cs typeface="Arial" panose="020B0604020202020204" pitchFamily="34" charset="0"/>
              </a:rPr>
              <a:t>. 2.6.4.4 Reporte información financiera en el CHIP.</a:t>
            </a:r>
          </a:p>
        </p:txBody>
      </p:sp>
      <p:sp>
        <p:nvSpPr>
          <p:cNvPr id="4" name="Rectángulo 3"/>
          <p:cNvSpPr/>
          <p:nvPr/>
        </p:nvSpPr>
        <p:spPr>
          <a:xfrm>
            <a:off x="493117" y="916738"/>
            <a:ext cx="8090807" cy="830997"/>
          </a:xfrm>
          <a:prstGeom prst="rect">
            <a:avLst/>
          </a:prstGeom>
        </p:spPr>
        <p:txBody>
          <a:bodyPr wrap="square">
            <a:spAutoFit/>
          </a:bodyPr>
          <a:lstStyle/>
          <a:p>
            <a:pPr algn="just"/>
            <a:r>
              <a:rPr lang="es-ES" sz="1200" dirty="0">
                <a:latin typeface="Arial" panose="020B0604020202020204" pitchFamily="34" charset="0"/>
                <a:cs typeface="Arial" panose="020B0604020202020204" pitchFamily="34" charset="0"/>
              </a:rPr>
              <a:t>Luego de realizado pruebas de auditoria para la verificación de la razonabilidad de la información y del cumplimiento por parte del instituto de deportes de rendir la información financiera de la entidad para los periodos analizados, se puede concluir que indeportes Antioquia rindió los respectivos formularios en los tiempos establecidos en el aplicativo CHIP de la Contaduría General de la Nación CGN, como se puede observar en las siguientes evidencias.</a:t>
            </a:r>
            <a:endParaRPr lang="es-CO" sz="1200" dirty="0">
              <a:latin typeface="Arial" panose="020B0604020202020204" pitchFamily="34" charset="0"/>
              <a:cs typeface="Arial" panose="020B0604020202020204" pitchFamily="34" charset="0"/>
            </a:endParaRPr>
          </a:p>
        </p:txBody>
      </p:sp>
      <p:pic>
        <p:nvPicPr>
          <p:cNvPr id="11" name="Imagen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116" y="2261205"/>
            <a:ext cx="3621683" cy="2141220"/>
          </a:xfrm>
          <a:prstGeom prst="rect">
            <a:avLst/>
          </a:prstGeom>
          <a:noFill/>
          <a:ln>
            <a:noFill/>
          </a:ln>
        </p:spPr>
      </p:pic>
      <p:pic>
        <p:nvPicPr>
          <p:cNvPr id="12" name="Imagen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021" y="2261205"/>
            <a:ext cx="3790180" cy="2141220"/>
          </a:xfrm>
          <a:prstGeom prst="rect">
            <a:avLst/>
          </a:prstGeom>
          <a:noFill/>
          <a:ln>
            <a:noFill/>
          </a:ln>
        </p:spPr>
      </p:pic>
      <p:sp>
        <p:nvSpPr>
          <p:cNvPr id="13" name="Rectángulo 12"/>
          <p:cNvSpPr/>
          <p:nvPr/>
        </p:nvSpPr>
        <p:spPr>
          <a:xfrm>
            <a:off x="493116" y="1785772"/>
            <a:ext cx="2660072" cy="276999"/>
          </a:xfrm>
          <a:prstGeom prst="rect">
            <a:avLst/>
          </a:prstGeom>
        </p:spPr>
        <p:txBody>
          <a:bodyPr wrap="square">
            <a:spAutoFit/>
          </a:bodyPr>
          <a:lstStyle/>
          <a:p>
            <a:pPr algn="just"/>
            <a:r>
              <a:rPr lang="es-ES" sz="1200" b="1" dirty="0">
                <a:latin typeface="Arial" panose="020B0604020202020204" pitchFamily="34" charset="0"/>
                <a:cs typeface="Arial" panose="020B0604020202020204" pitchFamily="34" charset="0"/>
              </a:rPr>
              <a:t>Reportes Presupuestales</a:t>
            </a:r>
            <a:r>
              <a:rPr lang="es-ES" sz="1200" dirty="0">
                <a:latin typeface="Arial" panose="020B0604020202020204" pitchFamily="34" charset="0"/>
                <a:cs typeface="Arial" panose="020B0604020202020204" pitchFamily="34" charset="0"/>
              </a:rPr>
              <a:t>.</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646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2"/>
            <a:ext cx="5895975" cy="702980"/>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00027" y="91604"/>
            <a:ext cx="5076824"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5810251" y="91604"/>
            <a:ext cx="3133724" cy="674031"/>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vi. </a:t>
            </a:r>
            <a:r>
              <a:rPr lang="es-CO" sz="1400" dirty="0">
                <a:solidFill>
                  <a:schemeClr val="accent6">
                    <a:lumMod val="50000"/>
                  </a:schemeClr>
                </a:solidFill>
                <a:latin typeface="Arial" panose="020B0604020202020204" pitchFamily="34" charset="0"/>
                <a:cs typeface="Arial" panose="020B0604020202020204" pitchFamily="34" charset="0"/>
              </a:rPr>
              <a:t>Decreto 1068 de 2015 </a:t>
            </a:r>
            <a:r>
              <a:rPr lang="es-CO" sz="1400" dirty="0" smtClean="0">
                <a:solidFill>
                  <a:schemeClr val="accent6">
                    <a:lumMod val="50000"/>
                  </a:schemeClr>
                </a:solidFill>
                <a:latin typeface="Arial" panose="020B0604020202020204" pitchFamily="34" charset="0"/>
                <a:cs typeface="Arial" panose="020B0604020202020204" pitchFamily="34" charset="0"/>
              </a:rPr>
              <a:t>Art</a:t>
            </a:r>
            <a:r>
              <a:rPr lang="es-CO" sz="1400" dirty="0">
                <a:solidFill>
                  <a:schemeClr val="accent6">
                    <a:lumMod val="50000"/>
                  </a:schemeClr>
                </a:solidFill>
                <a:latin typeface="Arial" panose="020B0604020202020204" pitchFamily="34" charset="0"/>
                <a:cs typeface="Arial" panose="020B0604020202020204" pitchFamily="34" charset="0"/>
              </a:rPr>
              <a:t>. 2.6.4.4 Reporte información financiera en el CHIP.</a:t>
            </a:r>
          </a:p>
        </p:txBody>
      </p:sp>
      <p:sp>
        <p:nvSpPr>
          <p:cNvPr id="7" name="Rectángulo 6"/>
          <p:cNvSpPr/>
          <p:nvPr/>
        </p:nvSpPr>
        <p:spPr>
          <a:xfrm>
            <a:off x="664139" y="836879"/>
            <a:ext cx="1774845" cy="276999"/>
          </a:xfrm>
          <a:prstGeom prst="rect">
            <a:avLst/>
          </a:prstGeom>
        </p:spPr>
        <p:txBody>
          <a:bodyPr wrap="none">
            <a:spAutoFit/>
          </a:bodyPr>
          <a:lstStyle/>
          <a:p>
            <a:pPr algn="ctr"/>
            <a:r>
              <a:rPr lang="es-ES" sz="1200" b="1" dirty="0">
                <a:latin typeface="Arial" panose="020B0604020202020204" pitchFamily="34" charset="0"/>
                <a:cs typeface="Arial" panose="020B0604020202020204" pitchFamily="34" charset="0"/>
              </a:rPr>
              <a:t>Reportes Contables: </a:t>
            </a:r>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pic>
        <p:nvPicPr>
          <p:cNvPr id="9" name="Imagen 8"/>
          <p:cNvPicPr/>
          <p:nvPr/>
        </p:nvPicPr>
        <p:blipFill rotWithShape="1">
          <a:blip r:embed="rId2"/>
          <a:srcRect l="28383" t="12686" r="28409" b="26336"/>
          <a:stretch/>
        </p:blipFill>
        <p:spPr bwMode="auto">
          <a:xfrm>
            <a:off x="838200" y="1276350"/>
            <a:ext cx="6943725" cy="3152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541037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01980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427854" y="78754"/>
            <a:ext cx="5164091" cy="4304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es-MX" sz="2000" b="1" dirty="0" smtClean="0">
              <a:solidFill>
                <a:schemeClr val="bg1"/>
              </a:solidFill>
              <a:latin typeface="Arial Black" panose="020B0A04020102020204" pitchFamily="34" charset="0"/>
              <a:cs typeface="Arial" panose="020B0604020202020204" pitchFamily="34" charset="0"/>
            </a:endParaRPr>
          </a:p>
          <a:p>
            <a:pPr algn="l"/>
            <a:endParaRPr lang="es-MX" sz="2000" b="1" dirty="0">
              <a:solidFill>
                <a:schemeClr val="bg1"/>
              </a:solidFill>
              <a:latin typeface="Arial Black" panose="020B0A04020102020204" pitchFamily="34" charset="0"/>
              <a:cs typeface="Arial" panose="020B0604020202020204" pitchFamily="34" charset="0"/>
            </a:endParaRPr>
          </a:p>
          <a:p>
            <a:pPr algn="l"/>
            <a:endParaRPr lang="es-MX" sz="2000" b="1" dirty="0" smtClean="0">
              <a:solidFill>
                <a:schemeClr val="bg1"/>
              </a:solidFill>
              <a:latin typeface="Arial Black" panose="020B0A04020102020204" pitchFamily="34" charset="0"/>
              <a:cs typeface="Arial" panose="020B0604020202020204" pitchFamily="34" charset="0"/>
            </a:endParaRPr>
          </a:p>
          <a:p>
            <a:pPr algn="l"/>
            <a:endParaRPr lang="es-MX" sz="2000" b="1" dirty="0" smtClean="0">
              <a:solidFill>
                <a:schemeClr val="bg1"/>
              </a:solidFill>
              <a:latin typeface="Arial Black" panose="020B0A04020102020204" pitchFamily="34" charset="0"/>
              <a:cs typeface="Arial" panose="020B0604020202020204" pitchFamily="34" charset="0"/>
            </a:endParaRPr>
          </a:p>
          <a:p>
            <a:pPr algn="l"/>
            <a:endParaRPr lang="es-MX" sz="2000" b="1" dirty="0">
              <a:solidFill>
                <a:schemeClr val="bg1"/>
              </a:solidFill>
              <a:latin typeface="Arial Black" panose="020B0A04020102020204" pitchFamily="34" charset="0"/>
              <a:cs typeface="Arial" panose="020B0604020202020204" pitchFamily="34" charset="0"/>
            </a:endParaRPr>
          </a:p>
          <a:p>
            <a:pPr algn="l"/>
            <a:endParaRPr lang="es-MX" sz="2000" b="1" dirty="0" smtClean="0">
              <a:solidFill>
                <a:schemeClr val="bg1"/>
              </a:solidFill>
              <a:latin typeface="Arial Black" panose="020B0A04020102020204" pitchFamily="34" charset="0"/>
              <a:cs typeface="Arial" panose="020B0604020202020204" pitchFamily="34" charset="0"/>
            </a:endParaRPr>
          </a:p>
          <a:p>
            <a:pPr algn="l"/>
            <a:endParaRPr lang="es-MX" sz="2000" b="1" dirty="0">
              <a:solidFill>
                <a:schemeClr val="bg1"/>
              </a:solidFill>
              <a:latin typeface="Arial Black" panose="020B0A04020102020204" pitchFamily="34" charset="0"/>
              <a:cs typeface="Arial" panose="020B0604020202020204" pitchFamily="34" charset="0"/>
            </a:endParaRPr>
          </a:p>
          <a:p>
            <a:pPr algn="l"/>
            <a:endParaRPr lang="es-MX" sz="2000" b="1" dirty="0" smtClean="0">
              <a:solidFill>
                <a:schemeClr val="bg1"/>
              </a:solidFill>
              <a:latin typeface="Arial Black" panose="020B0A04020102020204" pitchFamily="34" charset="0"/>
              <a:cs typeface="Arial" panose="020B0604020202020204" pitchFamily="34" charset="0"/>
            </a:endParaRPr>
          </a:p>
          <a:p>
            <a:pPr algn="l"/>
            <a:endParaRPr lang="es-MX" sz="2000" b="1" dirty="0">
              <a:solidFill>
                <a:schemeClr val="bg1"/>
              </a:solidFill>
              <a:latin typeface="Arial Black" panose="020B0A04020102020204" pitchFamily="34" charset="0"/>
              <a:cs typeface="Arial" panose="020B0604020202020204" pitchFamily="34" charset="0"/>
            </a:endParaRPr>
          </a:p>
          <a:p>
            <a:pPr algn="l"/>
            <a:endParaRPr lang="es-MX" sz="2000" b="1" dirty="0" smtClean="0">
              <a:solidFill>
                <a:schemeClr val="bg1"/>
              </a:solidFill>
              <a:latin typeface="Arial Black" panose="020B0A04020102020204" pitchFamily="34" charset="0"/>
              <a:cs typeface="Arial" panose="020B0604020202020204" pitchFamily="34" charset="0"/>
            </a:endParaRPr>
          </a:p>
          <a:p>
            <a:pPr marL="0" lvl="1">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2</a:t>
            </a:r>
            <a:r>
              <a:rPr lang="es-MX" sz="2000" b="1" dirty="0" smtClean="0">
                <a:solidFill>
                  <a:schemeClr val="bg1"/>
                </a:solidFill>
                <a:latin typeface="Arial Black" panose="020B0A04020102020204" pitchFamily="34" charset="0"/>
                <a:cs typeface="Arial" panose="020B0604020202020204" pitchFamily="34" charset="0"/>
              </a:rPr>
              <a:t>. Informes en ejecución.</a:t>
            </a:r>
          </a:p>
        </p:txBody>
      </p:sp>
      <p:sp>
        <p:nvSpPr>
          <p:cNvPr id="4" name="Rectángulo 3"/>
          <p:cNvSpPr/>
          <p:nvPr/>
        </p:nvSpPr>
        <p:spPr>
          <a:xfrm>
            <a:off x="5943600" y="105541"/>
            <a:ext cx="3050199" cy="674031"/>
          </a:xfrm>
          <a:prstGeom prst="rect">
            <a:avLst/>
          </a:prstGeom>
        </p:spPr>
        <p:txBody>
          <a:bodyPr wrap="square">
            <a:spAutoFit/>
          </a:bodyPr>
          <a:lstStyle/>
          <a:p>
            <a:pPr marL="0" lvl="1" algn="ctr">
              <a:lnSpc>
                <a:spcPct val="90000"/>
              </a:lnSpc>
              <a:spcBef>
                <a:spcPct val="0"/>
              </a:spcBef>
            </a:pPr>
            <a:r>
              <a:rPr lang="es-CO" sz="1400" dirty="0">
                <a:solidFill>
                  <a:schemeClr val="accent6">
                    <a:lumMod val="50000"/>
                  </a:schemeClr>
                </a:solidFill>
                <a:latin typeface="Arial" panose="020B0604020202020204" pitchFamily="34" charset="0"/>
                <a:cs typeface="Arial" panose="020B0604020202020204" pitchFamily="34" charset="0"/>
              </a:rPr>
              <a:t>i. </a:t>
            </a:r>
            <a:r>
              <a:rPr lang="es-CO" sz="1400" dirty="0" smtClean="0">
                <a:solidFill>
                  <a:schemeClr val="accent6">
                    <a:lumMod val="50000"/>
                  </a:schemeClr>
                </a:solidFill>
                <a:latin typeface="Arial" panose="020B0604020202020204" pitchFamily="34" charset="0"/>
                <a:cs typeface="Arial" panose="020B0604020202020204" pitchFamily="34" charset="0"/>
              </a:rPr>
              <a:t>Contrato </a:t>
            </a:r>
            <a:r>
              <a:rPr lang="es-CO" sz="1400" dirty="0">
                <a:solidFill>
                  <a:schemeClr val="accent6">
                    <a:lumMod val="50000"/>
                  </a:schemeClr>
                </a:solidFill>
                <a:latin typeface="Arial" panose="020B0604020202020204" pitchFamily="34" charset="0"/>
                <a:cs typeface="Arial" panose="020B0604020202020204" pitchFamily="34" charset="0"/>
              </a:rPr>
              <a:t>No. 437 de 2023. Placa </a:t>
            </a:r>
            <a:r>
              <a:rPr lang="es-CO" sz="1400" dirty="0" smtClean="0">
                <a:solidFill>
                  <a:schemeClr val="accent6">
                    <a:lumMod val="50000"/>
                  </a:schemeClr>
                </a:solidFill>
                <a:latin typeface="Arial" panose="020B0604020202020204" pitchFamily="34" charset="0"/>
                <a:cs typeface="Arial" panose="020B0604020202020204" pitchFamily="34" charset="0"/>
              </a:rPr>
              <a:t>polideportiva - </a:t>
            </a:r>
            <a:r>
              <a:rPr lang="es-CO" sz="1400" dirty="0">
                <a:solidFill>
                  <a:schemeClr val="accent6">
                    <a:lumMod val="50000"/>
                  </a:schemeClr>
                </a:solidFill>
                <a:latin typeface="Arial" panose="020B0604020202020204" pitchFamily="34" charset="0"/>
                <a:cs typeface="Arial" panose="020B0604020202020204" pitchFamily="34" charset="0"/>
              </a:rPr>
              <a:t>Parque Principal del Municipio de San </a:t>
            </a:r>
            <a:r>
              <a:rPr lang="es-CO" sz="1400" dirty="0" smtClean="0">
                <a:solidFill>
                  <a:schemeClr val="accent6">
                    <a:lumMod val="50000"/>
                  </a:schemeClr>
                </a:solidFill>
                <a:latin typeface="Arial" panose="020B0604020202020204" pitchFamily="34" charset="0"/>
                <a:cs typeface="Arial" panose="020B0604020202020204" pitchFamily="34" charset="0"/>
              </a:rPr>
              <a:t>Francisco.</a:t>
            </a:r>
            <a:endParaRPr lang="es-MX" sz="1400" dirty="0">
              <a:solidFill>
                <a:schemeClr val="accent6">
                  <a:lumMod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542154" y="1215237"/>
            <a:ext cx="7934325" cy="2743315"/>
          </a:xfrm>
          <a:prstGeom prst="rect">
            <a:avLst/>
          </a:prstGeom>
        </p:spPr>
        <p:txBody>
          <a:bodyPr wrap="square">
            <a:spAutoFit/>
          </a:bodyPr>
          <a:lstStyle/>
          <a:p>
            <a:pPr marL="285750" indent="-285750" algn="just" fontAlgn="base">
              <a:lnSpc>
                <a:spcPct val="115000"/>
              </a:lnSpc>
              <a:spcAft>
                <a:spcPts val="800"/>
              </a:spcAft>
              <a:buFont typeface="Arial" panose="020B0604020202020204" pitchFamily="34" charset="0"/>
              <a:buChar char="•"/>
            </a:pPr>
            <a:r>
              <a:rPr lang="es-CO" sz="1300" dirty="0">
                <a:latin typeface="Arial" panose="020B0604020202020204" pitchFamily="34" charset="0"/>
                <a:ea typeface="Times New Roman" panose="02020603050405020304" pitchFamily="18" charset="0"/>
                <a:cs typeface="Arial" panose="020B0604020202020204" pitchFamily="34" charset="0"/>
              </a:rPr>
              <a:t>La Oficina de Control Interno se encuentra actualmente desarrollando la auditoría al proceso denominado </a:t>
            </a:r>
            <a:r>
              <a:rPr lang="es-CO" sz="1300" b="1" dirty="0">
                <a:latin typeface="Arial" panose="020B0604020202020204" pitchFamily="34" charset="0"/>
                <a:ea typeface="Times New Roman" panose="02020603050405020304" pitchFamily="18" charset="0"/>
                <a:cs typeface="Arial" panose="020B0604020202020204" pitchFamily="34" charset="0"/>
              </a:rPr>
              <a:t>"Asesoría para la construcción de escenarios deportivos"</a:t>
            </a:r>
            <a:r>
              <a:rPr lang="es-CO" sz="1300" dirty="0">
                <a:latin typeface="Arial" panose="020B0604020202020204" pitchFamily="34" charset="0"/>
                <a:ea typeface="Times New Roman" panose="02020603050405020304" pitchFamily="18" charset="0"/>
                <a:cs typeface="Arial" panose="020B0604020202020204" pitchFamily="34" charset="0"/>
              </a:rPr>
              <a:t>, cuyo alcance está enmarcado en el Convenio Interadministrativo </a:t>
            </a:r>
            <a:r>
              <a:rPr lang="es-CO" sz="1300" dirty="0" smtClean="0">
                <a:latin typeface="Arial" panose="020B0604020202020204" pitchFamily="34" charset="0"/>
                <a:ea typeface="Times New Roman" panose="02020603050405020304" pitchFamily="18" charset="0"/>
                <a:cs typeface="Arial" panose="020B0604020202020204" pitchFamily="34" charset="0"/>
              </a:rPr>
              <a:t>N° </a:t>
            </a:r>
            <a:r>
              <a:rPr lang="es-CO" sz="1300" dirty="0">
                <a:latin typeface="Arial" panose="020B0604020202020204" pitchFamily="34" charset="0"/>
                <a:ea typeface="Times New Roman" panose="02020603050405020304" pitchFamily="18" charset="0"/>
                <a:cs typeface="Arial" panose="020B0604020202020204" pitchFamily="34" charset="0"/>
              </a:rPr>
              <a:t>437 de 2023, relacionado con la adecuación de la placa polideportiva ubicada en el parque principal del municipio de San Francisco</a:t>
            </a:r>
            <a:r>
              <a:rPr lang="es-CO" sz="1300" dirty="0" smtClean="0">
                <a:latin typeface="Arial" panose="020B0604020202020204" pitchFamily="34" charset="0"/>
                <a:ea typeface="Times New Roman" panose="02020603050405020304" pitchFamily="18" charset="0"/>
                <a:cs typeface="Arial" panose="020B0604020202020204" pitchFamily="34" charset="0"/>
              </a:rPr>
              <a:t>.</a:t>
            </a:r>
          </a:p>
          <a:p>
            <a:pPr marL="285750" indent="-285750" algn="just" fontAlgn="base">
              <a:lnSpc>
                <a:spcPct val="115000"/>
              </a:lnSpc>
              <a:spcAft>
                <a:spcPts val="800"/>
              </a:spcAft>
              <a:buFont typeface="Arial" panose="020B0604020202020204" pitchFamily="34" charset="0"/>
              <a:buChar char="•"/>
            </a:pPr>
            <a:endParaRPr lang="es-CO" sz="1300" dirty="0">
              <a:latin typeface="Arial" panose="020B0604020202020204" pitchFamily="34" charset="0"/>
              <a:ea typeface="Calibri" panose="020F0502020204030204" pitchFamily="34" charset="0"/>
              <a:cs typeface="Arial" panose="020B0604020202020204" pitchFamily="34" charset="0"/>
            </a:endParaRPr>
          </a:p>
          <a:p>
            <a:pPr marL="285750" indent="-285750" algn="just" fontAlgn="base">
              <a:lnSpc>
                <a:spcPct val="115000"/>
              </a:lnSpc>
              <a:spcAft>
                <a:spcPts val="800"/>
              </a:spcAft>
              <a:buFont typeface="Arial" panose="020B0604020202020204" pitchFamily="34" charset="0"/>
              <a:buChar char="•"/>
            </a:pPr>
            <a:r>
              <a:rPr lang="es-CO" sz="1300" dirty="0">
                <a:latin typeface="Arial" panose="020B0604020202020204" pitchFamily="34" charset="0"/>
                <a:ea typeface="Times New Roman" panose="02020603050405020304" pitchFamily="18" charset="0"/>
                <a:cs typeface="Arial" panose="020B0604020202020204" pitchFamily="34" charset="0"/>
              </a:rPr>
              <a:t>Como parte de esta auditoría, se llevó a cabo la reunión de apertura el día </a:t>
            </a:r>
            <a:r>
              <a:rPr lang="es-CO" sz="1300" b="1" dirty="0">
                <a:latin typeface="Arial" panose="020B0604020202020204" pitchFamily="34" charset="0"/>
                <a:ea typeface="Times New Roman" panose="02020603050405020304" pitchFamily="18" charset="0"/>
                <a:cs typeface="Arial" panose="020B0604020202020204" pitchFamily="34" charset="0"/>
              </a:rPr>
              <a:t>3 de marzo de 2025</a:t>
            </a:r>
            <a:r>
              <a:rPr lang="es-CO" sz="1300" dirty="0">
                <a:latin typeface="Arial" panose="020B0604020202020204" pitchFamily="34" charset="0"/>
                <a:ea typeface="Times New Roman" panose="02020603050405020304" pitchFamily="18" charset="0"/>
                <a:cs typeface="Arial" panose="020B0604020202020204" pitchFamily="34" charset="0"/>
              </a:rPr>
              <a:t>, con la participación de los actores involucrados en la ejecución del convenio. </a:t>
            </a:r>
            <a:endParaRPr lang="es-CO" sz="1300"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lgn="just" fontAlgn="base">
              <a:lnSpc>
                <a:spcPct val="115000"/>
              </a:lnSpc>
              <a:spcAft>
                <a:spcPts val="800"/>
              </a:spcAft>
              <a:buFont typeface="Arial" panose="020B0604020202020204" pitchFamily="34" charset="0"/>
              <a:buChar char="•"/>
            </a:pPr>
            <a:endParaRPr lang="es-CO" sz="13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CO" sz="1300" dirty="0">
                <a:latin typeface="Arial" panose="020B0604020202020204" pitchFamily="34" charset="0"/>
                <a:ea typeface="Times New Roman" panose="02020603050405020304" pitchFamily="18" charset="0"/>
                <a:cs typeface="Arial" panose="020B0604020202020204" pitchFamily="34" charset="0"/>
              </a:rPr>
              <a:t>El objetivo de esta auditoría es verificar el cumplimiento de los lineamientos técnicos, contractuales y financieros establecidos en el </a:t>
            </a:r>
            <a:r>
              <a:rPr lang="es-CO" sz="1300" dirty="0" smtClean="0">
                <a:latin typeface="Arial" panose="020B0604020202020204" pitchFamily="34" charset="0"/>
                <a:ea typeface="Times New Roman" panose="02020603050405020304" pitchFamily="18" charset="0"/>
                <a:cs typeface="Arial" panose="020B0604020202020204" pitchFamily="34" charset="0"/>
              </a:rPr>
              <a:t>convenio.</a:t>
            </a:r>
            <a:endParaRPr lang="es-CO"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604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5810250" cy="694088"/>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84209" y="87196"/>
            <a:ext cx="5164091" cy="4304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endParaRPr lang="es-MX" sz="2000" b="1" dirty="0">
              <a:solidFill>
                <a:schemeClr val="bg1"/>
              </a:solidFill>
              <a:latin typeface="Arial Black" panose="020B0A04020102020204" pitchFamily="34" charset="0"/>
              <a:cs typeface="Arial" panose="020B0604020202020204" pitchFamily="34" charset="0"/>
            </a:endParaRPr>
          </a:p>
          <a:p>
            <a:endParaRPr lang="es-MX" sz="2000" b="1" dirty="0" smtClean="0">
              <a:solidFill>
                <a:schemeClr val="bg1"/>
              </a:solidFill>
              <a:latin typeface="Arial Black" panose="020B0A04020102020204" pitchFamily="34" charset="0"/>
              <a:cs typeface="Arial" panose="020B0604020202020204" pitchFamily="34" charset="0"/>
            </a:endParaRPr>
          </a:p>
          <a:p>
            <a:pPr marL="0" lvl="1" algn="ctr">
              <a:lnSpc>
                <a:spcPct val="90000"/>
              </a:lnSpc>
              <a:spcBef>
                <a:spcPct val="0"/>
              </a:spcBef>
            </a:pPr>
            <a:r>
              <a:rPr lang="es-MX" sz="2000" b="1" dirty="0">
                <a:solidFill>
                  <a:schemeClr val="bg1"/>
                </a:solidFill>
                <a:latin typeface="Arial Black" panose="020B0A04020102020204" pitchFamily="34" charset="0"/>
                <a:cs typeface="Arial" panose="020B0604020202020204" pitchFamily="34" charset="0"/>
              </a:rPr>
              <a:t>2</a:t>
            </a:r>
            <a:r>
              <a:rPr lang="es-MX" sz="2000" b="1" dirty="0" smtClean="0">
                <a:solidFill>
                  <a:schemeClr val="bg1"/>
                </a:solidFill>
                <a:latin typeface="Arial Black" panose="020B0A04020102020204" pitchFamily="34" charset="0"/>
                <a:cs typeface="Arial" panose="020B0604020202020204" pitchFamily="34" charset="0"/>
              </a:rPr>
              <a:t>. Informes en ejecución</a:t>
            </a:r>
          </a:p>
        </p:txBody>
      </p:sp>
      <p:sp>
        <p:nvSpPr>
          <p:cNvPr id="4" name="Rectángulo 3"/>
          <p:cNvSpPr/>
          <p:nvPr/>
        </p:nvSpPr>
        <p:spPr>
          <a:xfrm>
            <a:off x="636900" y="1460267"/>
            <a:ext cx="7783200" cy="911019"/>
          </a:xfrm>
          <a:prstGeom prst="rect">
            <a:avLst/>
          </a:prstGeom>
        </p:spPr>
        <p:txBody>
          <a:bodyPr wrap="square">
            <a:spAutoFit/>
          </a:bodyPr>
          <a:lstStyle/>
          <a:p>
            <a:pPr algn="just" fontAlgn="ctr"/>
            <a:endParaRPr lang="es-MX" sz="1400" dirty="0">
              <a:latin typeface="Arial" panose="020B0604020202020204" pitchFamily="34" charset="0"/>
              <a:cs typeface="Arial" panose="020B0604020202020204" pitchFamily="34" charset="0"/>
            </a:endParaRPr>
          </a:p>
          <a:p>
            <a:pPr algn="just" fontAlgn="ctr"/>
            <a:endParaRPr lang="es-MX"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CO" sz="1400" dirty="0">
              <a:latin typeface="Arial" panose="020B0604020202020204" pitchFamily="34" charset="0"/>
              <a:cs typeface="Arial" panose="020B0604020202020204" pitchFamily="34" charset="0"/>
            </a:endParaRPr>
          </a:p>
          <a:p>
            <a:pPr marL="0" lvl="1" algn="just">
              <a:lnSpc>
                <a:spcPct val="90000"/>
              </a:lnSpc>
              <a:spcBef>
                <a:spcPct val="0"/>
              </a:spcBef>
            </a:pPr>
            <a:endParaRPr lang="es-MX" sz="1400" dirty="0">
              <a:latin typeface="Arial" panose="020B0604020202020204" pitchFamily="34"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3447600965"/>
              </p:ext>
            </p:extLst>
          </p:nvPr>
        </p:nvGraphicFramePr>
        <p:xfrm>
          <a:off x="695325" y="1236223"/>
          <a:ext cx="7724775" cy="2507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3353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7696200" cy="5619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a:solidFill>
                  <a:schemeClr val="bg1"/>
                </a:solidFill>
                <a:latin typeface="Arial Black" panose="020B0A04020102020204" pitchFamily="34" charset="0"/>
              </a:rPr>
              <a:t>3</a:t>
            </a:r>
            <a:r>
              <a:rPr lang="es-CO" sz="2000" b="1" dirty="0" smtClean="0">
                <a:solidFill>
                  <a:schemeClr val="bg1"/>
                </a:solidFill>
                <a:latin typeface="Arial Black" panose="020B0A04020102020204" pitchFamily="34" charset="0"/>
              </a:rPr>
              <a:t>.</a:t>
            </a:r>
            <a:r>
              <a:rPr lang="es-MX" sz="2000" b="1" dirty="0" smtClean="0">
                <a:solidFill>
                  <a:schemeClr val="bg1"/>
                </a:solidFill>
                <a:latin typeface="Arial Black" panose="020B0A04020102020204" pitchFamily="34" charset="0"/>
              </a:rPr>
              <a:t> Campaña </a:t>
            </a:r>
            <a:r>
              <a:rPr lang="es-MX" sz="2000" b="1" dirty="0">
                <a:solidFill>
                  <a:schemeClr val="bg1"/>
                </a:solidFill>
                <a:latin typeface="Arial Black" panose="020B0A04020102020204" pitchFamily="34" charset="0"/>
              </a:rPr>
              <a:t>Fomento cultura del control</a:t>
            </a:r>
            <a:r>
              <a:rPr lang="es-CO" sz="2000" b="1" dirty="0" smtClean="0">
                <a:solidFill>
                  <a:schemeClr val="bg1"/>
                </a:solidFill>
                <a:latin typeface="Arial Black" panose="020B0A04020102020204" pitchFamily="34" charset="0"/>
              </a:rPr>
              <a:t>.</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 name="Imagen 8"/>
          <p:cNvPicPr/>
          <p:nvPr/>
        </p:nvPicPr>
        <p:blipFill rotWithShape="1">
          <a:blip r:embed="rId2"/>
          <a:srcRect l="2156" r="412" b="2545"/>
          <a:stretch/>
        </p:blipFill>
        <p:spPr>
          <a:xfrm>
            <a:off x="406239" y="1514181"/>
            <a:ext cx="4219576" cy="2185279"/>
          </a:xfrm>
          <a:prstGeom prst="rect">
            <a:avLst/>
          </a:prstGeom>
        </p:spPr>
      </p:pic>
      <p:sp>
        <p:nvSpPr>
          <p:cNvPr id="5" name="Rectángulo 4"/>
          <p:cNvSpPr/>
          <p:nvPr/>
        </p:nvSpPr>
        <p:spPr>
          <a:xfrm>
            <a:off x="4705421" y="898661"/>
            <a:ext cx="3971854" cy="3416320"/>
          </a:xfrm>
          <a:prstGeom prst="rect">
            <a:avLst/>
          </a:prstGeom>
        </p:spPr>
        <p:txBody>
          <a:bodyPr wrap="square">
            <a:spAutoFit/>
          </a:bodyPr>
          <a:lstStyle/>
          <a:p>
            <a:pPr algn="just">
              <a:spcAft>
                <a:spcPts val="0"/>
              </a:spcAft>
            </a:pPr>
            <a:r>
              <a:rPr lang="es-CO" sz="1200" dirty="0">
                <a:solidFill>
                  <a:srgbClr val="000000"/>
                </a:solidFill>
                <a:latin typeface="Arial" panose="020B0604020202020204" pitchFamily="34" charset="0"/>
                <a:ea typeface="Calibri" panose="020F0502020204030204" pitchFamily="34" charset="0"/>
                <a:cs typeface="Arial" panose="020B0604020202020204" pitchFamily="34" charset="0"/>
              </a:rPr>
              <a:t>Así las cosas, en las dos primeras semanas de marzo se realizó eliminatorias por dependencias, seguidamente se realizó la semifinal </a:t>
            </a:r>
            <a:r>
              <a:rPr lang="es-CO"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con </a:t>
            </a:r>
            <a:r>
              <a:rPr lang="es-CO" sz="1200" dirty="0">
                <a:solidFill>
                  <a:srgbClr val="000000"/>
                </a:solidFill>
                <a:latin typeface="Arial" panose="020B0604020202020204" pitchFamily="34" charset="0"/>
                <a:ea typeface="Calibri" panose="020F0502020204030204" pitchFamily="34" charset="0"/>
                <a:cs typeface="Arial" panose="020B0604020202020204" pitchFamily="34" charset="0"/>
              </a:rPr>
              <a:t>12 participantes el día jueves 20 de marzo y posteriormente el día viernes 28 de marzo se escogió el primer Campeón del Juego del Parqués INDEPORTES 2025, siendo </a:t>
            </a:r>
            <a:r>
              <a:rPr lang="es-CO"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la </a:t>
            </a:r>
            <a:r>
              <a:rPr lang="es-CO" sz="1200" dirty="0">
                <a:solidFill>
                  <a:srgbClr val="000000"/>
                </a:solidFill>
                <a:latin typeface="Arial" panose="020B0604020202020204" pitchFamily="34" charset="0"/>
                <a:ea typeface="Calibri" panose="020F0502020204030204" pitchFamily="34" charset="0"/>
                <a:cs typeface="Arial" panose="020B0604020202020204" pitchFamily="34" charset="0"/>
              </a:rPr>
              <a:t>servidora María Teresa Muñoz Jaramillo, de la Oficina Asesora Jurídica</a:t>
            </a:r>
            <a:r>
              <a:rPr lang="es-CO" sz="1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algn="just">
              <a:spcAft>
                <a:spcPts val="0"/>
              </a:spcAft>
            </a:pPr>
            <a:endParaRPr lang="es-CO"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r>
              <a:rPr lang="es-CO" sz="1200" dirty="0">
                <a:latin typeface="Arial" panose="020B0604020202020204" pitchFamily="34" charset="0"/>
                <a:ea typeface="Calibri" panose="020F0502020204030204" pitchFamily="34" charset="0"/>
                <a:cs typeface="Arial" panose="020B0604020202020204" pitchFamily="34" charset="0"/>
              </a:rPr>
              <a:t>Agradeciendo a todas las áreas por su participación, a la Oficina Asesora de Planeación, por entrar a formar parte de esta actividad, a la Oficina de Talento Humano por los productos donados para ser entregados a los ganadores, a la Oficina de Comunicaciones por el acompañamiento en la actividad con todo el tema comunicacional incluyendo piezas gráficas y a FEDEAN por patrocinar con regalos para los </a:t>
            </a:r>
            <a:r>
              <a:rPr lang="es-CO" sz="1200" dirty="0" smtClean="0">
                <a:latin typeface="Arial" panose="020B0604020202020204" pitchFamily="34" charset="0"/>
                <a:ea typeface="Calibri" panose="020F0502020204030204" pitchFamily="34" charset="0"/>
                <a:cs typeface="Arial" panose="020B0604020202020204" pitchFamily="34" charset="0"/>
              </a:rPr>
              <a:t>ganadores.</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040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0"/>
            <a:ext cx="8639175" cy="622849"/>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Modificación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ángulo 3"/>
          <p:cNvSpPr/>
          <p:nvPr/>
        </p:nvSpPr>
        <p:spPr>
          <a:xfrm>
            <a:off x="325581" y="703045"/>
            <a:ext cx="7835780" cy="676339"/>
          </a:xfrm>
          <a:prstGeom prst="rect">
            <a:avLst/>
          </a:prstGeom>
        </p:spPr>
        <p:txBody>
          <a:bodyPr wrap="square">
            <a:spAutoFit/>
          </a:bodyPr>
          <a:lstStyle/>
          <a:p>
            <a:pPr marL="457200" lvl="1" algn="just" fontAlgn="base">
              <a:lnSpc>
                <a:spcPct val="115000"/>
              </a:lnSpc>
              <a:spcAft>
                <a:spcPts val="0"/>
              </a:spcAft>
            </a:pPr>
            <a:r>
              <a:rPr lang="es-CO" sz="1100" b="1" dirty="0">
                <a:latin typeface="Arial" panose="020B0604020202020204" pitchFamily="34" charset="0"/>
                <a:ea typeface="Times New Roman" panose="02020603050405020304" pitchFamily="18" charset="0"/>
                <a:cs typeface="Times New Roman" panose="02020603050405020304" pitchFamily="18" charset="0"/>
              </a:rPr>
              <a:t>Actividades </a:t>
            </a:r>
            <a:r>
              <a:rPr lang="es-CO" sz="1100" b="1" dirty="0" smtClean="0">
                <a:latin typeface="Arial" panose="020B0604020202020204" pitchFamily="34" charset="0"/>
                <a:ea typeface="Times New Roman" panose="02020603050405020304" pitchFamily="18" charset="0"/>
                <a:cs typeface="Times New Roman" panose="02020603050405020304" pitchFamily="18" charset="0"/>
              </a:rPr>
              <a:t>Indicadores: </a:t>
            </a:r>
            <a:r>
              <a:rPr lang="es-CO" sz="1100" dirty="0" smtClean="0">
                <a:latin typeface="Arial" panose="020B0604020202020204" pitchFamily="34" charset="0"/>
                <a:ea typeface="Times New Roman" panose="02020603050405020304" pitchFamily="18" charset="0"/>
              </a:rPr>
              <a:t>La </a:t>
            </a:r>
            <a:r>
              <a:rPr lang="es-CO" sz="1100" dirty="0">
                <a:latin typeface="Arial" panose="020B0604020202020204" pitchFamily="34" charset="0"/>
                <a:ea typeface="Times New Roman" panose="02020603050405020304" pitchFamily="18" charset="0"/>
              </a:rPr>
              <a:t>medición de los mismos se efectuará de forma semestral, anteriormente se tenía de forma trimestral, pero dado que la Oficina viene efectuando un seguimiento permanente en los grupos primarios, se puede expandir su medición. Igualmente, queda en consonancia con el plan de acción</a:t>
            </a:r>
            <a:endParaRPr lang="es-CO" dirty="0"/>
          </a:p>
        </p:txBody>
      </p:sp>
      <p:sp>
        <p:nvSpPr>
          <p:cNvPr id="5" name="Rectángulo 4"/>
          <p:cNvSpPr/>
          <p:nvPr/>
        </p:nvSpPr>
        <p:spPr>
          <a:xfrm>
            <a:off x="325581" y="1459965"/>
            <a:ext cx="7835780" cy="1649682"/>
          </a:xfrm>
          <a:prstGeom prst="rect">
            <a:avLst/>
          </a:prstGeom>
        </p:spPr>
        <p:txBody>
          <a:bodyPr wrap="square">
            <a:spAutoFit/>
          </a:bodyPr>
          <a:lstStyle/>
          <a:p>
            <a:pPr marL="457200" lvl="1" algn="just" fontAlgn="base">
              <a:lnSpc>
                <a:spcPct val="115000"/>
              </a:lnSpc>
              <a:spcAft>
                <a:spcPts val="0"/>
              </a:spcAft>
            </a:pPr>
            <a:r>
              <a:rPr lang="es-CO" sz="1100" b="1" dirty="0">
                <a:latin typeface="Arial" panose="020B0604020202020204" pitchFamily="34" charset="0"/>
                <a:ea typeface="Times New Roman" panose="02020603050405020304" pitchFamily="18" charset="0"/>
                <a:cs typeface="Times New Roman" panose="02020603050405020304" pitchFamily="18" charset="0"/>
              </a:rPr>
              <a:t>S</a:t>
            </a:r>
            <a:r>
              <a:rPr lang="es-CO" sz="1100" b="1" dirty="0" smtClean="0">
                <a:latin typeface="Arial" panose="020B0604020202020204" pitchFamily="34" charset="0"/>
                <a:ea typeface="Times New Roman" panose="02020603050405020304" pitchFamily="18" charset="0"/>
                <a:cs typeface="Times New Roman" panose="02020603050405020304" pitchFamily="18" charset="0"/>
              </a:rPr>
              <a:t>eguimientos </a:t>
            </a:r>
            <a:r>
              <a:rPr lang="es-CO" sz="1100" b="1" dirty="0">
                <a:latin typeface="Arial" panose="020B0604020202020204" pitchFamily="34" charset="0"/>
                <a:ea typeface="Times New Roman" panose="02020603050405020304" pitchFamily="18" charset="0"/>
                <a:cs typeface="Times New Roman" panose="02020603050405020304" pitchFamily="18" charset="0"/>
              </a:rPr>
              <a:t>cumplimiento de </a:t>
            </a:r>
            <a:r>
              <a:rPr lang="es-CO" sz="1100" b="1" dirty="0" smtClean="0">
                <a:latin typeface="Arial" panose="020B0604020202020204" pitchFamily="34" charset="0"/>
                <a:ea typeface="Times New Roman" panose="02020603050405020304" pitchFamily="18" charset="0"/>
                <a:cs typeface="Times New Roman" panose="02020603050405020304" pitchFamily="18" charset="0"/>
              </a:rPr>
              <a:t>ley: </a:t>
            </a:r>
            <a:r>
              <a:rPr lang="es-CO" sz="1100" dirty="0" smtClean="0">
                <a:latin typeface="Arial" panose="020B0604020202020204" pitchFamily="34" charset="0"/>
                <a:ea typeface="Times New Roman" panose="02020603050405020304" pitchFamily="18" charset="0"/>
                <a:cs typeface="Times New Roman" panose="02020603050405020304" pitchFamily="18" charset="0"/>
              </a:rPr>
              <a:t>Hubo </a:t>
            </a:r>
            <a:r>
              <a:rPr lang="es-CO" sz="1100" dirty="0">
                <a:latin typeface="Arial" panose="020B0604020202020204" pitchFamily="34" charset="0"/>
                <a:ea typeface="Times New Roman" panose="02020603050405020304" pitchFamily="18" charset="0"/>
                <a:cs typeface="Times New Roman" panose="02020603050405020304" pitchFamily="18" charset="0"/>
              </a:rPr>
              <a:t>necesidad de aplazar de marzo para abril los informes Verificar Comité de Conciliación estudios para acción de repetición y Seguimiento y evaluación al cumplimiento de la Circular conjunta Nro. 100-004-2024 acoso laboral, dado que la contratista abogada apenas comenzó su contrato desde el 19/03/2025 no dándole tiempo de desarrollar los </a:t>
            </a:r>
            <a:r>
              <a:rPr lang="es-CO" sz="1100" dirty="0" smtClean="0">
                <a:latin typeface="Arial" panose="020B0604020202020204" pitchFamily="34" charset="0"/>
                <a:ea typeface="Times New Roman" panose="02020603050405020304" pitchFamily="18" charset="0"/>
                <a:cs typeface="Times New Roman" panose="02020603050405020304" pitchFamily="18" charset="0"/>
              </a:rPr>
              <a:t>informes.</a:t>
            </a:r>
            <a:endParaRPr lang="es-CO" sz="1100" dirty="0">
              <a:latin typeface="Calibri" panose="020F0502020204030204" pitchFamily="34" charset="0"/>
              <a:ea typeface="Times New Roman" panose="02020603050405020304" pitchFamily="18" charset="0"/>
              <a:cs typeface="Times New Roman" panose="02020603050405020304" pitchFamily="18" charset="0"/>
            </a:endParaRPr>
          </a:p>
          <a:p>
            <a:pPr marL="457200" lvl="1" algn="just" fontAlgn="base">
              <a:lnSpc>
                <a:spcPct val="115000"/>
              </a:lnSpc>
              <a:spcAft>
                <a:spcPts val="0"/>
              </a:spcAft>
            </a:pPr>
            <a:endParaRPr lang="es-CO" sz="1100" dirty="0">
              <a:latin typeface="Calibri" panose="020F0502020204030204" pitchFamily="34" charset="0"/>
              <a:ea typeface="Times New Roman" panose="02020603050405020304" pitchFamily="18" charset="0"/>
              <a:cs typeface="Times New Roman" panose="02020603050405020304" pitchFamily="18" charset="0"/>
            </a:endParaRPr>
          </a:p>
          <a:p>
            <a:pPr marL="457200" lvl="1" algn="just" fontAlgn="base">
              <a:lnSpc>
                <a:spcPct val="115000"/>
              </a:lnSpc>
              <a:spcAft>
                <a:spcPts val="0"/>
              </a:spcAft>
            </a:pPr>
            <a:r>
              <a:rPr lang="es-CO" sz="1100" dirty="0" smtClean="0">
                <a:latin typeface="Arial" panose="020B0604020202020204" pitchFamily="34" charset="0"/>
                <a:ea typeface="Times New Roman" panose="02020603050405020304" pitchFamily="18" charset="0"/>
                <a:cs typeface="Times New Roman" panose="02020603050405020304" pitchFamily="18" charset="0"/>
              </a:rPr>
              <a:t>El </a:t>
            </a:r>
            <a:r>
              <a:rPr lang="es-CO" sz="1100" dirty="0">
                <a:latin typeface="Arial" panose="020B0604020202020204" pitchFamily="34" charset="0"/>
                <a:ea typeface="Times New Roman" panose="02020603050405020304" pitchFamily="18" charset="0"/>
                <a:cs typeface="Times New Roman" panose="02020603050405020304" pitchFamily="18" charset="0"/>
              </a:rPr>
              <a:t>diligenciamiento del FURAG se adelantó de mayo a abril, teniendo en cuenta que la fecha es determinada por función pública, y ellos la cambian de forma anual. Se tenía estipulado en el Plan Anual de </a:t>
            </a:r>
            <a:r>
              <a:rPr lang="es-CO" sz="1100" dirty="0" smtClean="0">
                <a:latin typeface="Arial" panose="020B0604020202020204" pitchFamily="34" charset="0"/>
                <a:ea typeface="Times New Roman" panose="02020603050405020304" pitchFamily="18" charset="0"/>
                <a:cs typeface="Times New Roman" panose="02020603050405020304" pitchFamily="18" charset="0"/>
              </a:rPr>
              <a:t>Auditorias PAA, </a:t>
            </a:r>
            <a:r>
              <a:rPr lang="es-CO" sz="1100" dirty="0">
                <a:latin typeface="Arial" panose="020B0604020202020204" pitchFamily="34" charset="0"/>
                <a:ea typeface="Times New Roman" panose="02020603050405020304" pitchFamily="18" charset="0"/>
                <a:cs typeface="Times New Roman" panose="02020603050405020304" pitchFamily="18" charset="0"/>
              </a:rPr>
              <a:t>versión 1, para el mes de mayo, dado que fue la fecha de diligenciamiento del cuestionario en la vigencia 2024.</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p:nvPr/>
        </p:nvPicPr>
        <p:blipFill rotWithShape="1">
          <a:blip r:embed="rId3"/>
          <a:srcRect l="843" t="4116" r="847" b="1546"/>
          <a:stretch/>
        </p:blipFill>
        <p:spPr>
          <a:xfrm>
            <a:off x="881288" y="3239780"/>
            <a:ext cx="6629400" cy="1162050"/>
          </a:xfrm>
          <a:prstGeom prst="rect">
            <a:avLst/>
          </a:prstGeom>
          <a:ln>
            <a:solidFill>
              <a:schemeClr val="bg1">
                <a:lumMod val="65000"/>
              </a:schemeClr>
            </a:solidFill>
          </a:ln>
        </p:spPr>
      </p:pic>
    </p:spTree>
    <p:extLst>
      <p:ext uri="{BB962C8B-B14F-4D97-AF65-F5344CB8AC3E}">
        <p14:creationId xmlns:p14="http://schemas.microsoft.com/office/powerpoint/2010/main" val="1253864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8502445" cy="67636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smtClean="0">
                <a:solidFill>
                  <a:schemeClr val="bg1"/>
                </a:solidFill>
                <a:latin typeface="Arial Black" panose="020B0A04020102020204" pitchFamily="34" charset="0"/>
              </a:rPr>
              <a:t>4. Modificación Plan Anual de Auditorias 2025.</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endParaRPr lang="es-CO" dirty="0"/>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tángulo 1"/>
          <p:cNvSpPr/>
          <p:nvPr/>
        </p:nvSpPr>
        <p:spPr>
          <a:xfrm>
            <a:off x="815277" y="1694178"/>
            <a:ext cx="7259811" cy="1869743"/>
          </a:xfrm>
          <a:prstGeom prst="rect">
            <a:avLst/>
          </a:prstGeom>
        </p:spPr>
        <p:txBody>
          <a:bodyPr wrap="square">
            <a:spAutoFit/>
          </a:bodyPr>
          <a:lstStyle/>
          <a:p>
            <a:pPr algn="just"/>
            <a:r>
              <a:rPr lang="es-CO" sz="1100" dirty="0" smtClean="0">
                <a:latin typeface="Arial" panose="020B0604020202020204" pitchFamily="34" charset="0"/>
                <a:ea typeface="Times New Roman" panose="02020603050405020304" pitchFamily="18" charset="0"/>
                <a:cs typeface="Arial" panose="020B0604020202020204" pitchFamily="34" charset="0"/>
              </a:rPr>
              <a:t>La </a:t>
            </a:r>
            <a:r>
              <a:rPr lang="es-CO" sz="1100" dirty="0">
                <a:latin typeface="Arial" panose="020B0604020202020204" pitchFamily="34" charset="0"/>
                <a:ea typeface="Times New Roman" panose="02020603050405020304" pitchFamily="18" charset="0"/>
                <a:cs typeface="Arial" panose="020B0604020202020204" pitchFamily="34" charset="0"/>
              </a:rPr>
              <a:t>auditoría Juegos Deportivos Institucionales, se aplaza dos meses, estaba por comenzar en el mes de abril y quedaría para junio del 2025. Lo anterior teniendo en cuenta que no ha sido posible la contratación del profesional </a:t>
            </a:r>
            <a:r>
              <a:rPr lang="es-CO" sz="1100" dirty="0" smtClean="0">
                <a:latin typeface="Arial" panose="020B0604020202020204" pitchFamily="34" charset="0"/>
                <a:ea typeface="Times New Roman" panose="02020603050405020304" pitchFamily="18" charset="0"/>
                <a:cs typeface="Arial" panose="020B0604020202020204" pitchFamily="34" charset="0"/>
              </a:rPr>
              <a:t>metodólogo -</a:t>
            </a:r>
            <a:r>
              <a:rPr lang="es-CO" sz="1100" dirty="0" smtClean="0">
                <a:latin typeface="Arial" panose="020B0604020202020204" pitchFamily="34" charset="0"/>
                <a:ea typeface="Calibri" panose="020F0502020204030204" pitchFamily="34" charset="0"/>
                <a:cs typeface="Arial" panose="020B0604020202020204" pitchFamily="34" charset="0"/>
              </a:rPr>
              <a:t> </a:t>
            </a:r>
            <a:r>
              <a:rPr lang="es-CO" sz="1100" dirty="0">
                <a:latin typeface="Arial" panose="020B0604020202020204" pitchFamily="34" charset="0"/>
                <a:ea typeface="Times New Roman" panose="02020603050405020304" pitchFamily="18" charset="0"/>
                <a:cs typeface="Arial" panose="020B0604020202020204" pitchFamily="34" charset="0"/>
              </a:rPr>
              <a:t>deportólogo, experto técnico quien liderará la auditoria. </a:t>
            </a:r>
            <a:endParaRPr lang="es-CO" sz="1100"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es-CO" sz="1100" dirty="0" smtClean="0">
              <a:latin typeface="Arial" panose="020B0604020202020204" pitchFamily="34" charset="0"/>
              <a:ea typeface="Times New Roman" panose="02020603050405020304" pitchFamily="18" charset="0"/>
              <a:cs typeface="Arial" panose="020B0604020202020204" pitchFamily="34" charset="0"/>
            </a:endParaRPr>
          </a:p>
          <a:p>
            <a:pPr algn="just"/>
            <a:r>
              <a:rPr lang="es-CO" sz="1100" dirty="0">
                <a:latin typeface="Arial" panose="020B0604020202020204" pitchFamily="34" charset="0"/>
                <a:cs typeface="Arial" panose="020B0604020202020204" pitchFamily="34" charset="0"/>
              </a:rPr>
              <a:t>Adicionalmente se hace necesario aplazar la auditoria Gestión de la plataforma TIC, para el mes de junio, ante la falta de recurso humano</a:t>
            </a:r>
            <a:r>
              <a:rPr lang="es-CO" sz="1100" dirty="0" smtClean="0">
                <a:latin typeface="Arial" panose="020B0604020202020204" pitchFamily="34" charset="0"/>
                <a:cs typeface="Arial" panose="020B0604020202020204" pitchFamily="34" charset="0"/>
              </a:rPr>
              <a:t>.</a:t>
            </a:r>
          </a:p>
          <a:p>
            <a:pPr algn="just"/>
            <a:endParaRPr lang="es-CO" sz="1100" dirty="0">
              <a:latin typeface="Arial" panose="020B0604020202020204" pitchFamily="34" charset="0"/>
              <a:cs typeface="Arial" panose="020B0604020202020204" pitchFamily="34" charset="0"/>
            </a:endParaRPr>
          </a:p>
          <a:p>
            <a:pPr algn="just"/>
            <a:endParaRPr lang="es-CO" sz="1100" dirty="0" smtClean="0">
              <a:latin typeface="Arial" panose="020B0604020202020204" pitchFamily="34" charset="0"/>
              <a:cs typeface="Arial" panose="020B0604020202020204" pitchFamily="34" charset="0"/>
            </a:endParaRPr>
          </a:p>
          <a:p>
            <a:pPr algn="just"/>
            <a:endParaRPr lang="es-CO" dirty="0"/>
          </a:p>
          <a:p>
            <a:pPr algn="just"/>
            <a:endParaRPr lang="es-CO" sz="1400" dirty="0"/>
          </a:p>
        </p:txBody>
      </p:sp>
      <p:sp>
        <p:nvSpPr>
          <p:cNvPr id="4" name="Rectángulo 3"/>
          <p:cNvSpPr/>
          <p:nvPr/>
        </p:nvSpPr>
        <p:spPr>
          <a:xfrm>
            <a:off x="1593273" y="726807"/>
            <a:ext cx="5541811" cy="304699"/>
          </a:xfrm>
          <a:prstGeom prst="rect">
            <a:avLst/>
          </a:prstGeom>
        </p:spPr>
        <p:txBody>
          <a:bodyPr wrap="square">
            <a:spAutoFit/>
          </a:bodyPr>
          <a:lstStyle/>
          <a:p>
            <a:pPr marL="457200" lvl="1" algn="just" fontAlgn="base">
              <a:lnSpc>
                <a:spcPct val="115000"/>
              </a:lnSpc>
              <a:spcAft>
                <a:spcPts val="0"/>
              </a:spcAft>
            </a:pPr>
            <a:r>
              <a:rPr lang="es-CO" sz="1200" b="1" dirty="0">
                <a:latin typeface="Arial" panose="020B0604020202020204" pitchFamily="34" charset="0"/>
                <a:ea typeface="Times New Roman" panose="02020603050405020304" pitchFamily="18" charset="0"/>
                <a:cs typeface="Times New Roman" panose="02020603050405020304" pitchFamily="18" charset="0"/>
              </a:rPr>
              <a:t>Auditorías Con Enfoque a Riesgos y Acción de Verificación</a:t>
            </a:r>
            <a:endParaRPr lang="es-CO"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p:nvPr/>
        </p:nvPicPr>
        <p:blipFill>
          <a:blip r:embed="rId3"/>
          <a:stretch>
            <a:fillRect/>
          </a:stretch>
        </p:blipFill>
        <p:spPr>
          <a:xfrm>
            <a:off x="1046018" y="2978727"/>
            <a:ext cx="6587837" cy="1156624"/>
          </a:xfrm>
          <a:prstGeom prst="rect">
            <a:avLst/>
          </a:prstGeom>
        </p:spPr>
      </p:pic>
    </p:spTree>
    <p:extLst>
      <p:ext uri="{BB962C8B-B14F-4D97-AF65-F5344CB8AC3E}">
        <p14:creationId xmlns:p14="http://schemas.microsoft.com/office/powerpoint/2010/main" val="3918390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7412182" cy="626806"/>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882732" y="108955"/>
            <a:ext cx="3646717" cy="40889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2400" b="1" dirty="0">
                <a:solidFill>
                  <a:schemeClr val="bg1"/>
                </a:solidFill>
                <a:latin typeface="Arial Black" panose="020B0A04020102020204" pitchFamily="34" charset="0"/>
              </a:rPr>
              <a:t>Temas a </a:t>
            </a:r>
            <a:r>
              <a:rPr lang="es-MX" sz="2400" b="1" dirty="0" smtClean="0">
                <a:solidFill>
                  <a:schemeClr val="bg1"/>
                </a:solidFill>
                <a:latin typeface="Arial Black" panose="020B0A04020102020204" pitchFamily="34" charset="0"/>
              </a:rPr>
              <a:t>presentar:</a:t>
            </a:r>
            <a:endParaRPr lang="es-CO" sz="2400" b="1" dirty="0">
              <a:solidFill>
                <a:schemeClr val="bg1"/>
              </a:solidFill>
              <a:latin typeface="Arial Black" panose="020B0A040201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43315351"/>
              </p:ext>
            </p:extLst>
          </p:nvPr>
        </p:nvGraphicFramePr>
        <p:xfrm>
          <a:off x="1233176" y="938212"/>
          <a:ext cx="6598972" cy="3262705"/>
        </p:xfrm>
        <a:graphic>
          <a:graphicData uri="http://schemas.openxmlformats.org/drawingml/2006/table">
            <a:tbl>
              <a:tblPr>
                <a:tableStyleId>{6E25E649-3F16-4E02-A733-19D2CDBF48F0}</a:tableStyleId>
              </a:tblPr>
              <a:tblGrid>
                <a:gridCol w="295153">
                  <a:extLst>
                    <a:ext uri="{9D8B030D-6E8A-4147-A177-3AD203B41FA5}">
                      <a16:colId xmlns:a16="http://schemas.microsoft.com/office/drawing/2014/main" val="764386636"/>
                    </a:ext>
                  </a:extLst>
                </a:gridCol>
                <a:gridCol w="6303819">
                  <a:extLst>
                    <a:ext uri="{9D8B030D-6E8A-4147-A177-3AD203B41FA5}">
                      <a16:colId xmlns:a16="http://schemas.microsoft.com/office/drawing/2014/main" val="91387204"/>
                    </a:ext>
                  </a:extLst>
                </a:gridCol>
              </a:tblGrid>
              <a:tr h="194408">
                <a:tc>
                  <a:txBody>
                    <a:bodyPr/>
                    <a:lstStyle/>
                    <a:p>
                      <a:pPr algn="just" rtl="0" fontAlgn="ctr"/>
                      <a:r>
                        <a:rPr lang="es-CO" sz="1000" u="none" strike="noStrike">
                          <a:effectLst/>
                          <a:latin typeface="Arial" panose="020B0604020202020204" pitchFamily="34" charset="0"/>
                          <a:cs typeface="Arial" panose="020B0604020202020204" pitchFamily="34" charset="0"/>
                        </a:rPr>
                        <a:t>1.</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just" rtl="0" fontAlgn="ctr"/>
                      <a:r>
                        <a:rPr lang="es-CO" sz="1000" u="none" strike="noStrike">
                          <a:effectLst/>
                          <a:latin typeface="Arial" panose="020B0604020202020204" pitchFamily="34" charset="0"/>
                          <a:cs typeface="Arial" panose="020B0604020202020204" pitchFamily="34" charset="0"/>
                        </a:rPr>
                        <a:t>Informes seguimientos de Ley.</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45520099"/>
                  </a:ext>
                </a:extLst>
              </a:tr>
              <a:tr h="294415">
                <a:tc>
                  <a:txBody>
                    <a:bodyPr/>
                    <a:lstStyle/>
                    <a:p>
                      <a:pPr algn="just" rtl="0" fontAlgn="ctr"/>
                      <a:r>
                        <a:rPr lang="es-CO" sz="1000" u="none" strike="noStrike">
                          <a:effectLst/>
                          <a:latin typeface="Arial" panose="020B0604020202020204" pitchFamily="34" charset="0"/>
                          <a:cs typeface="Arial" panose="020B0604020202020204" pitchFamily="34" charset="0"/>
                        </a:rPr>
                        <a:t>1.1.</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algn="just" rtl="0" fontAlgn="ctr"/>
                      <a:r>
                        <a:rPr lang="es-MX" sz="1000" u="none" strike="noStrike">
                          <a:effectLst/>
                          <a:latin typeface="Arial" panose="020B0604020202020204" pitchFamily="34" charset="0"/>
                          <a:cs typeface="Arial" panose="020B0604020202020204" pitchFamily="34" charset="0"/>
                        </a:rPr>
                        <a:t>Informe de Licenciamiento de Software y Derechos de Autor.</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85127974"/>
                  </a:ext>
                </a:extLst>
              </a:tr>
              <a:tr h="195184">
                <a:tc>
                  <a:txBody>
                    <a:bodyPr/>
                    <a:lstStyle/>
                    <a:p>
                      <a:pPr algn="just" rtl="0" fontAlgn="ctr"/>
                      <a:r>
                        <a:rPr lang="es-CO" sz="1000" u="none" strike="noStrike">
                          <a:effectLst/>
                          <a:latin typeface="Arial" panose="020B0604020202020204" pitchFamily="34" charset="0"/>
                          <a:cs typeface="Arial" panose="020B0604020202020204" pitchFamily="34" charset="0"/>
                        </a:rPr>
                        <a:t>1.2.</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algn="just" rtl="0" fontAlgn="ctr"/>
                      <a:r>
                        <a:rPr lang="es-MX" sz="1000" u="none" strike="noStrike">
                          <a:effectLst/>
                          <a:latin typeface="Arial" panose="020B0604020202020204" pitchFamily="34" charset="0"/>
                          <a:cs typeface="Arial" panose="020B0604020202020204" pitchFamily="34" charset="0"/>
                        </a:rPr>
                        <a:t>Seguimiento a la inscripción de trámites – SUIT</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0470108"/>
                  </a:ext>
                </a:extLst>
              </a:tr>
              <a:tr h="195748">
                <a:tc>
                  <a:txBody>
                    <a:bodyPr/>
                    <a:lstStyle/>
                    <a:p>
                      <a:pPr algn="just" rtl="0" fontAlgn="ctr"/>
                      <a:r>
                        <a:rPr lang="es-CO" sz="1000" u="none" strike="noStrike">
                          <a:effectLst/>
                          <a:latin typeface="Arial" panose="020B0604020202020204" pitchFamily="34" charset="0"/>
                          <a:cs typeface="Arial" panose="020B0604020202020204" pitchFamily="34" charset="0"/>
                        </a:rPr>
                        <a:t>1.3.</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algn="just" rtl="0" fontAlgn="ctr"/>
                      <a:r>
                        <a:rPr lang="es-CO" sz="1000" u="none" strike="noStrike">
                          <a:effectLst/>
                          <a:latin typeface="Arial" panose="020B0604020202020204" pitchFamily="34" charset="0"/>
                          <a:cs typeface="Arial" panose="020B0604020202020204" pitchFamily="34" charset="0"/>
                        </a:rPr>
                        <a:t>Arqueo de caja menor </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03985621"/>
                  </a:ext>
                </a:extLst>
              </a:tr>
              <a:tr h="294415">
                <a:tc>
                  <a:txBody>
                    <a:bodyPr/>
                    <a:lstStyle/>
                    <a:p>
                      <a:pPr algn="just" rtl="0" fontAlgn="ctr"/>
                      <a:r>
                        <a:rPr lang="es-CO" sz="1000" u="none" strike="noStrike">
                          <a:effectLst/>
                          <a:latin typeface="Arial" panose="020B0604020202020204" pitchFamily="34" charset="0"/>
                          <a:cs typeface="Arial" panose="020B0604020202020204" pitchFamily="34" charset="0"/>
                        </a:rPr>
                        <a:t>1.4.</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algn="just" rtl="0" fontAlgn="ctr"/>
                      <a:r>
                        <a:rPr lang="es-MX" sz="1000" u="none" strike="noStrike" dirty="0">
                          <a:effectLst/>
                          <a:latin typeface="Arial" panose="020B0604020202020204" pitchFamily="34" charset="0"/>
                          <a:cs typeface="Arial" panose="020B0604020202020204" pitchFamily="34" charset="0"/>
                        </a:rPr>
                        <a:t>Acción de verificación a las reservas expiradas – pasivos exigibles.</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73208844"/>
                  </a:ext>
                </a:extLst>
              </a:tr>
              <a:tr h="294415">
                <a:tc>
                  <a:txBody>
                    <a:bodyPr/>
                    <a:lstStyle/>
                    <a:p>
                      <a:pPr algn="just" rtl="0" fontAlgn="ctr"/>
                      <a:r>
                        <a:rPr lang="es-CO" sz="1000" u="none" strike="noStrike">
                          <a:effectLst/>
                          <a:latin typeface="Arial" panose="020B0604020202020204" pitchFamily="34" charset="0"/>
                          <a:cs typeface="Arial" panose="020B0604020202020204" pitchFamily="34" charset="0"/>
                        </a:rPr>
                        <a:t>1.5.</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algn="just" rtl="0" fontAlgn="ctr"/>
                      <a:r>
                        <a:rPr lang="es-MX" sz="1000" u="none" strike="noStrike">
                          <a:effectLst/>
                          <a:latin typeface="Arial" panose="020B0604020202020204" pitchFamily="34" charset="0"/>
                          <a:cs typeface="Arial" panose="020B0604020202020204" pitchFamily="34" charset="0"/>
                        </a:rPr>
                        <a:t>Informe de Verificación del Comité de Conciliación estudios para acción de repetición.</a:t>
                      </a:r>
                      <a:endParaRPr lang="es-MX"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0654876"/>
                  </a:ext>
                </a:extLst>
              </a:tr>
              <a:tr h="202270">
                <a:tc>
                  <a:txBody>
                    <a:bodyPr/>
                    <a:lstStyle/>
                    <a:p>
                      <a:pPr algn="just" rtl="0" fontAlgn="ctr"/>
                      <a:r>
                        <a:rPr lang="es-CO" sz="1000" u="none" strike="noStrike" dirty="0" smtClean="0">
                          <a:effectLst/>
                          <a:latin typeface="Arial" panose="020B0604020202020204" pitchFamily="34" charset="0"/>
                          <a:cs typeface="Arial" panose="020B0604020202020204" pitchFamily="34" charset="0"/>
                        </a:rPr>
                        <a:t>1.6.</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algn="just" rtl="0" fontAlgn="ctr"/>
                      <a:r>
                        <a:rPr lang="es-CO" sz="1000" u="none" strike="noStrike" dirty="0">
                          <a:effectLst/>
                          <a:latin typeface="Arial" panose="020B0604020202020204" pitchFamily="34" charset="0"/>
                          <a:cs typeface="Arial" panose="020B0604020202020204" pitchFamily="34" charset="0"/>
                        </a:rPr>
                        <a:t>Seguimiento semestral </a:t>
                      </a:r>
                      <a:r>
                        <a:rPr lang="es-CO" sz="1000" u="none" strike="noStrike" dirty="0" smtClean="0">
                          <a:effectLst/>
                          <a:latin typeface="Arial" panose="020B0604020202020204" pitchFamily="34" charset="0"/>
                          <a:cs typeface="Arial" panose="020B0604020202020204" pitchFamily="34" charset="0"/>
                        </a:rPr>
                        <a:t>CHIP. </a:t>
                      </a:r>
                      <a:r>
                        <a:rPr lang="es-CO" sz="1000" u="none" strike="noStrike" dirty="0">
                          <a:effectLst/>
                          <a:latin typeface="Arial" panose="020B0604020202020204" pitchFamily="34" charset="0"/>
                          <a:cs typeface="Arial" panose="020B0604020202020204" pitchFamily="34" charset="0"/>
                        </a:rPr>
                        <a:t>Decreto 1068/2015. Artículo 2.6.4.4.  </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12722566"/>
                  </a:ext>
                </a:extLst>
              </a:tr>
              <a:tr h="213791">
                <a:tc>
                  <a:txBody>
                    <a:bodyPr/>
                    <a:lstStyle/>
                    <a:p>
                      <a:pPr algn="just" rtl="0" fontAlgn="ctr"/>
                      <a:r>
                        <a:rPr lang="es-CO" sz="1000" u="none" strike="noStrike">
                          <a:effectLst/>
                          <a:latin typeface="Arial" panose="020B0604020202020204" pitchFamily="34" charset="0"/>
                          <a:cs typeface="Arial" panose="020B0604020202020204" pitchFamily="34" charset="0"/>
                        </a:rPr>
                        <a:t>2.</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algn="just" rtl="0" fontAlgn="ctr"/>
                      <a:r>
                        <a:rPr lang="es-MX" sz="1000" u="none" strike="noStrike" dirty="0">
                          <a:effectLst/>
                          <a:latin typeface="Arial" panose="020B0604020202020204" pitchFamily="34" charset="0"/>
                          <a:cs typeface="Arial" panose="020B0604020202020204" pitchFamily="34" charset="0"/>
                        </a:rPr>
                        <a:t>Informes </a:t>
                      </a:r>
                      <a:r>
                        <a:rPr lang="es-MX" sz="1000" u="none" strike="noStrike" dirty="0" smtClean="0">
                          <a:effectLst/>
                          <a:latin typeface="Arial" panose="020B0604020202020204" pitchFamily="34" charset="0"/>
                          <a:cs typeface="Arial" panose="020B0604020202020204" pitchFamily="34" charset="0"/>
                        </a:rPr>
                        <a:t>en </a:t>
                      </a:r>
                      <a:r>
                        <a:rPr lang="es-MX" sz="1000" u="none" strike="noStrike" dirty="0">
                          <a:effectLst/>
                          <a:latin typeface="Arial" panose="020B0604020202020204" pitchFamily="34" charset="0"/>
                          <a:cs typeface="Arial" panose="020B0604020202020204" pitchFamily="34" charset="0"/>
                        </a:rPr>
                        <a:t>ejecución</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830118858"/>
                  </a:ext>
                </a:extLst>
              </a:tr>
              <a:tr h="294415">
                <a:tc>
                  <a:txBody>
                    <a:bodyPr/>
                    <a:lstStyle/>
                    <a:p>
                      <a:pPr algn="just" rtl="0" fontAlgn="ctr"/>
                      <a:r>
                        <a:rPr lang="es-CO" sz="1000" u="none" strike="noStrike">
                          <a:effectLst/>
                          <a:latin typeface="Arial" panose="020B0604020202020204" pitchFamily="34" charset="0"/>
                          <a:cs typeface="Arial" panose="020B0604020202020204" pitchFamily="34" charset="0"/>
                        </a:rPr>
                        <a:t>2.1.</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algn="just" rtl="0" fontAlgn="ctr"/>
                      <a:r>
                        <a:rPr lang="es-CO" sz="1000" u="none" strike="noStrike" dirty="0">
                          <a:effectLst/>
                          <a:latin typeface="Arial" panose="020B0604020202020204" pitchFamily="34" charset="0"/>
                          <a:cs typeface="Arial" panose="020B0604020202020204" pitchFamily="34" charset="0"/>
                        </a:rPr>
                        <a:t>Contrato No. 437 de 2023. Placa polideportiva- Parque Principal del Municipio de San Francisco</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18992861"/>
                  </a:ext>
                </a:extLst>
              </a:tr>
              <a:tr h="152255">
                <a:tc>
                  <a:txBody>
                    <a:bodyPr/>
                    <a:lstStyle/>
                    <a:p>
                      <a:pPr algn="just" rtl="0" fontAlgn="ctr"/>
                      <a:r>
                        <a:rPr lang="es-CO" sz="1000" u="none" strike="noStrike">
                          <a:effectLst/>
                          <a:latin typeface="Arial" panose="020B0604020202020204" pitchFamily="34" charset="0"/>
                          <a:cs typeface="Arial" panose="020B0604020202020204" pitchFamily="34" charset="0"/>
                        </a:rPr>
                        <a:t>2.2.</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algn="just" rtl="0" fontAlgn="ctr"/>
                      <a:r>
                        <a:rPr lang="es-MX" sz="1000" u="none" strike="noStrike" dirty="0">
                          <a:effectLst/>
                          <a:latin typeface="Arial" panose="020B0604020202020204" pitchFamily="34" charset="0"/>
                          <a:cs typeface="Arial" panose="020B0604020202020204" pitchFamily="34" charset="0"/>
                        </a:rPr>
                        <a:t>Informe de Austeridad en el Gasto. Corte al 30/03/2025</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11981655"/>
                  </a:ext>
                </a:extLst>
              </a:tr>
              <a:tr h="247695">
                <a:tc>
                  <a:txBody>
                    <a:bodyPr/>
                    <a:lstStyle/>
                    <a:p>
                      <a:pPr algn="just" rtl="0" fontAlgn="ctr"/>
                      <a:r>
                        <a:rPr lang="es-CO" sz="1000" b="0" i="0" u="none" strike="noStrike" dirty="0" smtClean="0">
                          <a:solidFill>
                            <a:srgbClr val="000000"/>
                          </a:solidFill>
                          <a:effectLst/>
                          <a:latin typeface="Arial" panose="020B0604020202020204" pitchFamily="34" charset="0"/>
                          <a:cs typeface="Arial" panose="020B0604020202020204" pitchFamily="34" charset="0"/>
                        </a:rPr>
                        <a:t>2.3</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just" defTabSz="685800" rtl="0" eaLnBrk="1" fontAlgn="ctr" latinLnBrk="0" hangingPunct="1">
                        <a:lnSpc>
                          <a:spcPct val="100000"/>
                        </a:lnSpc>
                        <a:spcBef>
                          <a:spcPts val="0"/>
                        </a:spcBef>
                        <a:spcAft>
                          <a:spcPts val="0"/>
                        </a:spcAft>
                        <a:buClrTx/>
                        <a:buSzTx/>
                        <a:buFontTx/>
                        <a:buNone/>
                        <a:tabLst/>
                        <a:defRPr/>
                      </a:pPr>
                      <a:r>
                        <a:rPr lang="es-MX" sz="1000" u="none" strike="noStrike" dirty="0" smtClean="0">
                          <a:effectLst/>
                          <a:latin typeface="Arial" panose="020B0604020202020204" pitchFamily="34" charset="0"/>
                          <a:cs typeface="Arial" panose="020B0604020202020204" pitchFamily="34" charset="0"/>
                        </a:rPr>
                        <a:t>Seguimiento y evaluación al cumplimiento de la Circular conjunta Nro. 100-004-2024 acoso laboral.</a:t>
                      </a:r>
                      <a:endParaRPr lang="es-MX" sz="1000" b="0" i="0" u="none" strike="noStrike" dirty="0" smtClean="0">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20129977"/>
                  </a:ext>
                </a:extLst>
              </a:tr>
              <a:tr h="246151">
                <a:tc>
                  <a:txBody>
                    <a:bodyPr/>
                    <a:lstStyle/>
                    <a:p>
                      <a:pPr algn="just" rtl="0" fontAlgn="ctr"/>
                      <a:r>
                        <a:rPr lang="es-CO" sz="1000" u="none" strike="noStrike">
                          <a:effectLst/>
                          <a:latin typeface="Arial" panose="020B0604020202020204" pitchFamily="34" charset="0"/>
                          <a:cs typeface="Arial" panose="020B0604020202020204" pitchFamily="34" charset="0"/>
                        </a:rPr>
                        <a:t>3.</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algn="just" rtl="0" fontAlgn="ctr"/>
                      <a:r>
                        <a:rPr lang="es-MX" sz="1000" u="none" strike="noStrike" dirty="0">
                          <a:effectLst/>
                          <a:latin typeface="Arial" panose="020B0604020202020204" pitchFamily="34" charset="0"/>
                          <a:cs typeface="Arial" panose="020B0604020202020204" pitchFamily="34" charset="0"/>
                        </a:rPr>
                        <a:t>Actividad Fomento de la Cultura del Control “Controlo, Mejoro y Lo logro – El Juego del Parqués”</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85215340"/>
                  </a:ext>
                </a:extLst>
              </a:tr>
              <a:tr h="224014">
                <a:tc>
                  <a:txBody>
                    <a:bodyPr/>
                    <a:lstStyle/>
                    <a:p>
                      <a:pPr algn="just" rtl="0" fontAlgn="ctr"/>
                      <a:r>
                        <a:rPr lang="es-CO" sz="1000" u="none" strike="noStrike">
                          <a:effectLst/>
                          <a:latin typeface="Arial" panose="020B0604020202020204" pitchFamily="34" charset="0"/>
                          <a:cs typeface="Arial" panose="020B0604020202020204" pitchFamily="34" charset="0"/>
                        </a:rPr>
                        <a:t>4.</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tc>
                  <a:txBody>
                    <a:bodyPr/>
                    <a:lstStyle/>
                    <a:p>
                      <a:pPr algn="just" rtl="0" fontAlgn="ctr"/>
                      <a:r>
                        <a:rPr lang="es-MX" sz="1000" u="none" strike="noStrike" dirty="0">
                          <a:effectLst/>
                          <a:latin typeface="Arial" panose="020B0604020202020204" pitchFamily="34" charset="0"/>
                          <a:cs typeface="Arial" panose="020B0604020202020204" pitchFamily="34" charset="0"/>
                        </a:rPr>
                        <a:t>Modificación al Plan Anual de Auditorias </a:t>
                      </a:r>
                      <a:endParaRPr lang="es-MX" sz="1000" b="0" i="0" u="none" strike="noStrike" dirty="0">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38532069"/>
                  </a:ext>
                </a:extLst>
              </a:tr>
              <a:tr h="205642">
                <a:tc>
                  <a:txBody>
                    <a:bodyPr/>
                    <a:lstStyle/>
                    <a:p>
                      <a:pPr algn="just" rtl="0" fontAlgn="ctr"/>
                      <a:r>
                        <a:rPr lang="es-CO" sz="1000" u="none" strike="noStrike">
                          <a:effectLst/>
                          <a:latin typeface="Arial" panose="020B0604020202020204" pitchFamily="34" charset="0"/>
                          <a:cs typeface="Arial" panose="020B0604020202020204" pitchFamily="34" charset="0"/>
                        </a:rPr>
                        <a:t>5.</a:t>
                      </a:r>
                      <a:endParaRPr lang="es-CO" sz="1000" b="0" i="0" u="none" strike="noStrike">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just" rtl="0" fontAlgn="ctr"/>
                      <a:r>
                        <a:rPr lang="es-CO" sz="1000" u="none" strike="noStrike" dirty="0">
                          <a:effectLst/>
                          <a:latin typeface="Arial" panose="020B0604020202020204" pitchFamily="34" charset="0"/>
                          <a:cs typeface="Arial" panose="020B0604020202020204" pitchFamily="34" charset="0"/>
                        </a:rPr>
                        <a:t>Proposiciones y varios</a:t>
                      </a:r>
                      <a:endParaRPr lang="es-CO" sz="1000" b="0" i="0" u="none" strike="noStrike" dirty="0">
                        <a:solidFill>
                          <a:srgbClr val="000000"/>
                        </a:solidFill>
                        <a:effectLst/>
                        <a:latin typeface="Arial" panose="020B0604020202020204" pitchFamily="34" charset="0"/>
                        <a:cs typeface="Arial" panose="020B0604020202020204" pitchFamily="34" charset="0"/>
                      </a:endParaRPr>
                    </a:p>
                  </a:txBody>
                  <a:tcPr marL="7742" marR="7742" marT="7742" marB="0" anchor="ctr">
                    <a:lnL>
                      <a:noFill/>
                    </a:lnL>
                    <a:lnR>
                      <a:noFill/>
                    </a:lnR>
                    <a:lnT>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54831305"/>
                  </a:ext>
                </a:extLst>
              </a:tr>
            </a:tbl>
          </a:graphicData>
        </a:graphic>
      </p:graphicFrame>
    </p:spTree>
    <p:extLst>
      <p:ext uri="{BB962C8B-B14F-4D97-AF65-F5344CB8AC3E}">
        <p14:creationId xmlns:p14="http://schemas.microsoft.com/office/powerpoint/2010/main" val="3453814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0"/>
            <a:ext cx="7696200" cy="728213"/>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lvl="1" algn="ctr">
              <a:lnSpc>
                <a:spcPct val="90000"/>
              </a:lnSpc>
              <a:spcBef>
                <a:spcPct val="0"/>
              </a:spcBef>
            </a:pPr>
            <a:r>
              <a:rPr lang="es-CO" sz="2000" b="1" dirty="0">
                <a:solidFill>
                  <a:schemeClr val="bg1"/>
                </a:solidFill>
                <a:latin typeface="Arial Black" panose="020B0A04020102020204" pitchFamily="34" charset="0"/>
              </a:rPr>
              <a:t>5</a:t>
            </a:r>
            <a:r>
              <a:rPr lang="es-CO" sz="2000" b="1" dirty="0" smtClean="0">
                <a:solidFill>
                  <a:schemeClr val="bg1"/>
                </a:solidFill>
                <a:latin typeface="Arial Black" panose="020B0A04020102020204" pitchFamily="34" charset="0"/>
              </a:rPr>
              <a:t>.</a:t>
            </a:r>
            <a:r>
              <a:rPr lang="es-MX" sz="2000" b="1" dirty="0" smtClean="0">
                <a:solidFill>
                  <a:schemeClr val="bg1"/>
                </a:solidFill>
                <a:latin typeface="Arial Black" panose="020B0A04020102020204" pitchFamily="34" charset="0"/>
              </a:rPr>
              <a:t> Proposiciones y varios</a:t>
            </a:r>
            <a:r>
              <a:rPr lang="es-CO" sz="2000" b="1" dirty="0" smtClean="0">
                <a:solidFill>
                  <a:schemeClr val="bg1"/>
                </a:solidFill>
                <a:latin typeface="Arial Black" panose="020B0A04020102020204" pitchFamily="34" charset="0"/>
              </a:rPr>
              <a:t>.</a:t>
            </a:r>
          </a:p>
        </p:txBody>
      </p:sp>
      <p:sp>
        <p:nvSpPr>
          <p:cNvPr id="10" name="Título 1"/>
          <p:cNvSpPr txBox="1">
            <a:spLocks/>
          </p:cNvSpPr>
          <p:nvPr/>
        </p:nvSpPr>
        <p:spPr>
          <a:xfrm>
            <a:off x="647697" y="246956"/>
            <a:ext cx="5422900" cy="57537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pPr marL="0" lvl="1" algn="ctr">
              <a:lnSpc>
                <a:spcPct val="90000"/>
              </a:lnSpc>
              <a:spcBef>
                <a:spcPct val="0"/>
              </a:spcBef>
            </a:pPr>
            <a:r>
              <a:rPr lang="es-CO" b="1" dirty="0" smtClean="0"/>
              <a:t> </a:t>
            </a:r>
            <a:endParaRPr lang="es-CO" dirty="0"/>
          </a:p>
          <a:p>
            <a:pPr marL="0" lvl="1" algn="ctr">
              <a:lnSpc>
                <a:spcPct val="90000"/>
              </a:lnSpc>
              <a:spcBef>
                <a:spcPct val="0"/>
              </a:spcBef>
            </a:pPr>
            <a:endParaRPr lang="es-MX" sz="2000" b="1" dirty="0" smtClean="0">
              <a:solidFill>
                <a:schemeClr val="bg1"/>
              </a:solidFill>
              <a:latin typeface="Arial Black" panose="020B0A04020102020204" pitchFamily="34" charset="0"/>
            </a:endParaRPr>
          </a:p>
        </p:txBody>
      </p:sp>
      <p:sp>
        <p:nvSpPr>
          <p:cNvPr id="3" name="Rectángulo 2"/>
          <p:cNvSpPr/>
          <p:nvPr/>
        </p:nvSpPr>
        <p:spPr>
          <a:xfrm>
            <a:off x="133488" y="1041215"/>
            <a:ext cx="8623393" cy="338554"/>
          </a:xfrm>
          <a:prstGeom prst="rect">
            <a:avLst/>
          </a:prstGeom>
        </p:spPr>
        <p:txBody>
          <a:bodyPr wrap="square">
            <a:spAutoFit/>
          </a:bodyPr>
          <a:lstStyle/>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a:p>
            <a:pPr algn="just">
              <a:spcAft>
                <a:spcPts val="0"/>
              </a:spcAft>
            </a:pPr>
            <a:endParaRPr lang="es-CO"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ángulo 3"/>
          <p:cNvSpPr/>
          <p:nvPr/>
        </p:nvSpPr>
        <p:spPr>
          <a:xfrm>
            <a:off x="277091" y="1759526"/>
            <a:ext cx="8589818" cy="861774"/>
          </a:xfrm>
          <a:prstGeom prst="rect">
            <a:avLst/>
          </a:prstGeom>
        </p:spPr>
        <p:txBody>
          <a:bodyPr wrap="square">
            <a:spAutoFit/>
          </a:bodyPr>
          <a:lstStyle/>
          <a:p>
            <a:pPr fontAlgn="base"/>
            <a:r>
              <a:rPr lang="es-CO" sz="1400" b="1" dirty="0"/>
              <a:t> </a:t>
            </a:r>
            <a:endParaRPr lang="es-CO" sz="3600" dirty="0">
              <a:latin typeface="Arial" panose="020B0604020202020204" pitchFamily="34" charset="0"/>
              <a:cs typeface="Arial" panose="020B0604020202020204" pitchFamily="34" charset="0"/>
            </a:endParaRPr>
          </a:p>
          <a:p>
            <a:pPr lvl="1" fontAlgn="base"/>
            <a:endParaRPr lang="es-CO" sz="3600" dirty="0">
              <a:latin typeface="Arial" panose="020B0604020202020204" pitchFamily="34" charset="0"/>
              <a:cs typeface="Arial" panose="020B0604020202020204" pitchFamily="34" charset="0"/>
            </a:endParaRPr>
          </a:p>
        </p:txBody>
      </p:sp>
      <p:grpSp>
        <p:nvGrpSpPr>
          <p:cNvPr id="6" name="Grupo 5"/>
          <p:cNvGrpSpPr/>
          <p:nvPr/>
        </p:nvGrpSpPr>
        <p:grpSpPr>
          <a:xfrm>
            <a:off x="502896" y="1379768"/>
            <a:ext cx="8138208" cy="2557944"/>
            <a:chOff x="962890" y="2499649"/>
            <a:chExt cx="6354589" cy="682560"/>
          </a:xfrm>
        </p:grpSpPr>
        <p:sp>
          <p:nvSpPr>
            <p:cNvPr id="9" name="Rectángulo 8"/>
            <p:cNvSpPr/>
            <p:nvPr/>
          </p:nvSpPr>
          <p:spPr>
            <a:xfrm>
              <a:off x="962890" y="2617730"/>
              <a:ext cx="6096000" cy="2016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orma libre 10"/>
            <p:cNvSpPr/>
            <p:nvPr/>
          </p:nvSpPr>
          <p:spPr>
            <a:xfrm>
              <a:off x="1267690" y="2499649"/>
              <a:ext cx="5997788" cy="236160"/>
            </a:xfrm>
            <a:custGeom>
              <a:avLst/>
              <a:gdLst>
                <a:gd name="connsiteX0" fmla="*/ 0 w 4267200"/>
                <a:gd name="connsiteY0" fmla="*/ 39361 h 236160"/>
                <a:gd name="connsiteX1" fmla="*/ 39361 w 4267200"/>
                <a:gd name="connsiteY1" fmla="*/ 0 h 236160"/>
                <a:gd name="connsiteX2" fmla="*/ 4227839 w 4267200"/>
                <a:gd name="connsiteY2" fmla="*/ 0 h 236160"/>
                <a:gd name="connsiteX3" fmla="*/ 4267200 w 4267200"/>
                <a:gd name="connsiteY3" fmla="*/ 39361 h 236160"/>
                <a:gd name="connsiteX4" fmla="*/ 4267200 w 4267200"/>
                <a:gd name="connsiteY4" fmla="*/ 196799 h 236160"/>
                <a:gd name="connsiteX5" fmla="*/ 4227839 w 4267200"/>
                <a:gd name="connsiteY5" fmla="*/ 236160 h 236160"/>
                <a:gd name="connsiteX6" fmla="*/ 39361 w 4267200"/>
                <a:gd name="connsiteY6" fmla="*/ 236160 h 236160"/>
                <a:gd name="connsiteX7" fmla="*/ 0 w 4267200"/>
                <a:gd name="connsiteY7" fmla="*/ 196799 h 236160"/>
                <a:gd name="connsiteX8" fmla="*/ 0 w 4267200"/>
                <a:gd name="connsiteY8" fmla="*/ 39361 h 23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36160">
                  <a:moveTo>
                    <a:pt x="0" y="39361"/>
                  </a:moveTo>
                  <a:cubicBezTo>
                    <a:pt x="0" y="17623"/>
                    <a:pt x="17623" y="0"/>
                    <a:pt x="39361" y="0"/>
                  </a:cubicBezTo>
                  <a:lnTo>
                    <a:pt x="4227839" y="0"/>
                  </a:lnTo>
                  <a:cubicBezTo>
                    <a:pt x="4249577" y="0"/>
                    <a:pt x="4267200" y="17623"/>
                    <a:pt x="4267200" y="39361"/>
                  </a:cubicBezTo>
                  <a:lnTo>
                    <a:pt x="4267200" y="196799"/>
                  </a:lnTo>
                  <a:cubicBezTo>
                    <a:pt x="4267200" y="218537"/>
                    <a:pt x="4249577" y="236160"/>
                    <a:pt x="4227839" y="236160"/>
                  </a:cubicBezTo>
                  <a:lnTo>
                    <a:pt x="39361" y="236160"/>
                  </a:lnTo>
                  <a:cubicBezTo>
                    <a:pt x="17623" y="236160"/>
                    <a:pt x="0" y="218537"/>
                    <a:pt x="0" y="196799"/>
                  </a:cubicBezTo>
                  <a:lnTo>
                    <a:pt x="0" y="3936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2818" tIns="11528" rIns="172818" bIns="11528" numCol="1" spcCol="1270" anchor="ctr" anchorCtr="0">
              <a:noAutofit/>
            </a:bodyPr>
            <a:lstStyle/>
            <a:p>
              <a:pPr lvl="0" algn="just" defTabSz="355600">
                <a:lnSpc>
                  <a:spcPct val="90000"/>
                </a:lnSpc>
                <a:spcBef>
                  <a:spcPct val="0"/>
                </a:spcBef>
                <a:spcAft>
                  <a:spcPct val="35000"/>
                </a:spcAft>
              </a:pPr>
              <a:r>
                <a:rPr lang="es-MX" sz="1400" dirty="0" smtClean="0">
                  <a:solidFill>
                    <a:schemeClr val="tx1"/>
                  </a:solidFill>
                  <a:latin typeface="Arial" panose="020B0604020202020204" pitchFamily="34" charset="0"/>
                  <a:cs typeface="Arial" panose="020B0604020202020204" pitchFamily="34" charset="0"/>
                </a:rPr>
                <a:t>Implementar </a:t>
              </a:r>
              <a:r>
                <a:rPr lang="es-MX" sz="1400" dirty="0">
                  <a:solidFill>
                    <a:schemeClr val="tx1"/>
                  </a:solidFill>
                  <a:latin typeface="Arial" panose="020B0604020202020204" pitchFamily="34" charset="0"/>
                  <a:cs typeface="Arial" panose="020B0604020202020204" pitchFamily="34" charset="0"/>
                </a:rPr>
                <a:t>acciones que lleven al conocimiento de toda la Entidad de la elaboración y tratamiento de planes de mejoramiento</a:t>
              </a:r>
              <a:r>
                <a:rPr lang="es-MX" sz="1400" dirty="0" smtClean="0">
                  <a:solidFill>
                    <a:schemeClr val="tx1"/>
                  </a:solidFill>
                  <a:latin typeface="Arial" panose="020B0604020202020204" pitchFamily="34" charset="0"/>
                  <a:cs typeface="Arial" panose="020B0604020202020204" pitchFamily="34" charset="0"/>
                </a:rPr>
                <a:t>.</a:t>
              </a:r>
            </a:p>
            <a:p>
              <a:pPr lvl="0" algn="just" defTabSz="355600">
                <a:lnSpc>
                  <a:spcPct val="90000"/>
                </a:lnSpc>
                <a:spcBef>
                  <a:spcPct val="0"/>
                </a:spcBef>
                <a:spcAft>
                  <a:spcPct val="35000"/>
                </a:spcAft>
              </a:pPr>
              <a:r>
                <a:rPr lang="es-MX" sz="1400" dirty="0" smtClean="0">
                  <a:solidFill>
                    <a:schemeClr val="tx1"/>
                  </a:solidFill>
                  <a:latin typeface="Arial" panose="020B0604020202020204" pitchFamily="34" charset="0"/>
                  <a:cs typeface="Arial" panose="020B0604020202020204" pitchFamily="34" charset="0"/>
                </a:rPr>
                <a:t>Oficina Asesora de Planeación</a:t>
              </a:r>
              <a:endParaRPr lang="es-ES" sz="1400" kern="1200" dirty="0"/>
            </a:p>
          </p:txBody>
        </p:sp>
        <p:sp>
          <p:nvSpPr>
            <p:cNvPr id="12" name="Rectángulo 11"/>
            <p:cNvSpPr/>
            <p:nvPr/>
          </p:nvSpPr>
          <p:spPr>
            <a:xfrm>
              <a:off x="962890" y="2980609"/>
              <a:ext cx="6096000" cy="201600"/>
            </a:xfrm>
            <a:prstGeom prst="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orma libre 12"/>
            <p:cNvSpPr/>
            <p:nvPr/>
          </p:nvSpPr>
          <p:spPr>
            <a:xfrm>
              <a:off x="1267690" y="2804315"/>
              <a:ext cx="6049789" cy="343815"/>
            </a:xfrm>
            <a:custGeom>
              <a:avLst/>
              <a:gdLst>
                <a:gd name="connsiteX0" fmla="*/ 0 w 4267200"/>
                <a:gd name="connsiteY0" fmla="*/ 39361 h 236160"/>
                <a:gd name="connsiteX1" fmla="*/ 39361 w 4267200"/>
                <a:gd name="connsiteY1" fmla="*/ 0 h 236160"/>
                <a:gd name="connsiteX2" fmla="*/ 4227839 w 4267200"/>
                <a:gd name="connsiteY2" fmla="*/ 0 h 236160"/>
                <a:gd name="connsiteX3" fmla="*/ 4267200 w 4267200"/>
                <a:gd name="connsiteY3" fmla="*/ 39361 h 236160"/>
                <a:gd name="connsiteX4" fmla="*/ 4267200 w 4267200"/>
                <a:gd name="connsiteY4" fmla="*/ 196799 h 236160"/>
                <a:gd name="connsiteX5" fmla="*/ 4227839 w 4267200"/>
                <a:gd name="connsiteY5" fmla="*/ 236160 h 236160"/>
                <a:gd name="connsiteX6" fmla="*/ 39361 w 4267200"/>
                <a:gd name="connsiteY6" fmla="*/ 236160 h 236160"/>
                <a:gd name="connsiteX7" fmla="*/ 0 w 4267200"/>
                <a:gd name="connsiteY7" fmla="*/ 196799 h 236160"/>
                <a:gd name="connsiteX8" fmla="*/ 0 w 4267200"/>
                <a:gd name="connsiteY8" fmla="*/ 39361 h 23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36160">
                  <a:moveTo>
                    <a:pt x="0" y="39361"/>
                  </a:moveTo>
                  <a:cubicBezTo>
                    <a:pt x="0" y="17623"/>
                    <a:pt x="17623" y="0"/>
                    <a:pt x="39361" y="0"/>
                  </a:cubicBezTo>
                  <a:lnTo>
                    <a:pt x="4227839" y="0"/>
                  </a:lnTo>
                  <a:cubicBezTo>
                    <a:pt x="4249577" y="0"/>
                    <a:pt x="4267200" y="17623"/>
                    <a:pt x="4267200" y="39361"/>
                  </a:cubicBezTo>
                  <a:lnTo>
                    <a:pt x="4267200" y="196799"/>
                  </a:lnTo>
                  <a:cubicBezTo>
                    <a:pt x="4267200" y="218537"/>
                    <a:pt x="4249577" y="236160"/>
                    <a:pt x="4227839" y="236160"/>
                  </a:cubicBezTo>
                  <a:lnTo>
                    <a:pt x="39361" y="236160"/>
                  </a:lnTo>
                  <a:cubicBezTo>
                    <a:pt x="17623" y="236160"/>
                    <a:pt x="0" y="218537"/>
                    <a:pt x="0" y="196799"/>
                  </a:cubicBezTo>
                  <a:lnTo>
                    <a:pt x="0" y="39361"/>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172818" tIns="11528" rIns="172818" bIns="11528" numCol="1" spcCol="1270" anchor="ctr" anchorCtr="0">
              <a:noAutofit/>
            </a:bodyPr>
            <a:lstStyle/>
            <a:p>
              <a:pPr lvl="0" algn="just" defTabSz="355600">
                <a:lnSpc>
                  <a:spcPct val="90000"/>
                </a:lnSpc>
                <a:spcBef>
                  <a:spcPct val="0"/>
                </a:spcBef>
                <a:spcAft>
                  <a:spcPct val="35000"/>
                </a:spcAft>
              </a:pPr>
              <a:r>
                <a:rPr lang="es-MX" sz="1400" dirty="0" smtClean="0">
                  <a:solidFill>
                    <a:schemeClr val="tx1"/>
                  </a:solidFill>
                  <a:latin typeface="Arial" panose="020B0604020202020204" pitchFamily="34" charset="0"/>
                  <a:cs typeface="Arial" panose="020B0604020202020204" pitchFamily="34" charset="0"/>
                </a:rPr>
                <a:t>Promover </a:t>
              </a:r>
              <a:r>
                <a:rPr lang="es-MX" sz="1400" dirty="0">
                  <a:solidFill>
                    <a:schemeClr val="tx1"/>
                  </a:solidFill>
                  <a:latin typeface="Arial" panose="020B0604020202020204" pitchFamily="34" charset="0"/>
                  <a:cs typeface="Arial" panose="020B0604020202020204" pitchFamily="34" charset="0"/>
                </a:rPr>
                <a:t>la accesibilidad, realizar los ajustes necesarios en la infraestructura física de la entidad, instalación de tecnología que facilite la comunicación y publicación entre ellas discapacidad visual y auditiva y fortalecer las capacidades del talento humano en cuanto al conocimiento de otras lenguas</a:t>
              </a:r>
              <a:r>
                <a:rPr lang="es-CO" sz="1400" kern="1200" dirty="0" smtClean="0">
                  <a:solidFill>
                    <a:schemeClr val="tx1"/>
                  </a:solidFill>
                  <a:latin typeface="Arial" panose="020B0604020202020204" pitchFamily="34" charset="0"/>
                  <a:cs typeface="Arial" panose="020B0604020202020204" pitchFamily="34" charset="0"/>
                </a:rPr>
                <a:t>.</a:t>
              </a:r>
            </a:p>
            <a:p>
              <a:pPr lvl="0" algn="just" defTabSz="355600">
                <a:lnSpc>
                  <a:spcPct val="90000"/>
                </a:lnSpc>
                <a:spcBef>
                  <a:spcPct val="0"/>
                </a:spcBef>
                <a:spcAft>
                  <a:spcPct val="35000"/>
                </a:spcAft>
              </a:pPr>
              <a:r>
                <a:rPr lang="es-CO" sz="1400" smtClean="0">
                  <a:solidFill>
                    <a:schemeClr val="tx1"/>
                  </a:solidFill>
                  <a:latin typeface="Arial" panose="020B0604020202020204" pitchFamily="34" charset="0"/>
                  <a:cs typeface="Arial" panose="020B0604020202020204" pitchFamily="34" charset="0"/>
                </a:rPr>
                <a:t>Oficina </a:t>
              </a:r>
              <a:r>
                <a:rPr lang="es-CO" sz="1400" dirty="0" smtClean="0">
                  <a:solidFill>
                    <a:schemeClr val="tx1"/>
                  </a:solidFill>
                  <a:latin typeface="Arial" panose="020B0604020202020204" pitchFamily="34" charset="0"/>
                  <a:cs typeface="Arial" panose="020B0604020202020204" pitchFamily="34" charset="0"/>
                </a:rPr>
                <a:t>de Sistemas</a:t>
              </a:r>
              <a:endParaRPr lang="es-ES" sz="1400" kern="1200" dirty="0"/>
            </a:p>
          </p:txBody>
        </p:sp>
      </p:grpSp>
    </p:spTree>
    <p:extLst>
      <p:ext uri="{BB962C8B-B14F-4D97-AF65-F5344CB8AC3E}">
        <p14:creationId xmlns:p14="http://schemas.microsoft.com/office/powerpoint/2010/main" val="2840989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06035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73342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25411" y="168859"/>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737993" y="166096"/>
            <a:ext cx="3149698" cy="480131"/>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i. </a:t>
            </a:r>
            <a:r>
              <a:rPr lang="es-MX" sz="1400" dirty="0">
                <a:solidFill>
                  <a:schemeClr val="accent6">
                    <a:lumMod val="50000"/>
                  </a:schemeClr>
                </a:solidFill>
                <a:latin typeface="Arial" panose="020B0604020202020204" pitchFamily="34" charset="0"/>
                <a:cs typeface="Arial" panose="020B0604020202020204" pitchFamily="34" charset="0"/>
              </a:rPr>
              <a:t>Informe de Licenciamiento de Software y Derechos de Autor</a:t>
            </a:r>
            <a:endParaRPr lang="es-CO" sz="1400" dirty="0">
              <a:solidFill>
                <a:schemeClr val="accent6">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800100" y="1039159"/>
            <a:ext cx="7562850" cy="1600438"/>
          </a:xfrm>
          <a:prstGeom prst="rect">
            <a:avLst/>
          </a:prstGeom>
        </p:spPr>
        <p:txBody>
          <a:bodyPr wrap="square">
            <a:spAutoFit/>
          </a:bodyPr>
          <a:lstStyle/>
          <a:p>
            <a:pPr algn="just"/>
            <a:r>
              <a:rPr lang="es-CO" sz="1400" dirty="0">
                <a:latin typeface="Arial" panose="020B0604020202020204" pitchFamily="34" charset="0"/>
                <a:ea typeface="Times New Roman" panose="02020603050405020304" pitchFamily="18" charset="0"/>
              </a:rPr>
              <a:t>De conformidad con lo ordenado por las Directivas Presidenciales 01 de 1999 y 02 de 2002, el Consejo Asesor del Gobierno Nacional en materia de Control Interno de las Entidades del Orden Nacional y Territorial, expido la Circular 04 del 22 de Diciembre de 2006, mediante la cual solicito a los Representantes legales y Jefes de las Oficinas de Control Interno de las Entidades u Organismos públicos del orden nacional y territorial, la información relacionada con la “Verificación, recomendaciones, seguimiento y resultados sobre el cumplimiento de las normas en materia de derecho de autor sobre </a:t>
            </a:r>
            <a:r>
              <a:rPr lang="es-CO" sz="1400" dirty="0" smtClean="0">
                <a:latin typeface="Arial" panose="020B0604020202020204" pitchFamily="34" charset="0"/>
                <a:ea typeface="Times New Roman" panose="02020603050405020304" pitchFamily="18" charset="0"/>
              </a:rPr>
              <a:t>Software.</a:t>
            </a:r>
            <a:endParaRPr lang="es-CO" dirty="0"/>
          </a:p>
        </p:txBody>
      </p:sp>
      <p:sp>
        <p:nvSpPr>
          <p:cNvPr id="6" name="Rectángulo 5"/>
          <p:cNvSpPr/>
          <p:nvPr/>
        </p:nvSpPr>
        <p:spPr>
          <a:xfrm>
            <a:off x="800100" y="2945331"/>
            <a:ext cx="7562850" cy="954107"/>
          </a:xfrm>
          <a:prstGeom prst="rect">
            <a:avLst/>
          </a:prstGeom>
        </p:spPr>
        <p:txBody>
          <a:bodyPr wrap="square">
            <a:spAutoFit/>
          </a:bodyPr>
          <a:lstStyle/>
          <a:p>
            <a:pPr algn="just"/>
            <a:r>
              <a:rPr lang="es-CO" sz="1400" dirty="0">
                <a:latin typeface="Arial" panose="020B0604020202020204" pitchFamily="34" charset="0"/>
                <a:ea typeface="Times New Roman" panose="02020603050405020304" pitchFamily="18" charset="0"/>
              </a:rPr>
              <a:t>S</a:t>
            </a:r>
            <a:r>
              <a:rPr lang="es-CO" sz="1400" dirty="0" smtClean="0">
                <a:latin typeface="Arial" panose="020B0604020202020204" pitchFamily="34" charset="0"/>
                <a:ea typeface="Times New Roman" panose="02020603050405020304" pitchFamily="18" charset="0"/>
              </a:rPr>
              <a:t>e </a:t>
            </a:r>
            <a:r>
              <a:rPr lang="es-CO" sz="1400" dirty="0">
                <a:latin typeface="Arial" panose="020B0604020202020204" pitchFamily="34" charset="0"/>
                <a:ea typeface="Times New Roman" panose="02020603050405020304" pitchFamily="18" charset="0"/>
              </a:rPr>
              <a:t>diligenció el cuestionario en la página web de la Dirección Nacional de Derecho de Autor (DNDA). </a:t>
            </a:r>
            <a:endParaRPr lang="es-CO" sz="1400" dirty="0" smtClean="0">
              <a:latin typeface="Arial" panose="020B0604020202020204" pitchFamily="34" charset="0"/>
              <a:ea typeface="Times New Roman" panose="02020603050405020304" pitchFamily="18" charset="0"/>
            </a:endParaRPr>
          </a:p>
          <a:p>
            <a:pPr algn="just"/>
            <a:endParaRPr lang="es-CO" sz="14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a:endParaRPr>
          </a:p>
          <a:p>
            <a:pPr algn="just"/>
            <a:r>
              <a:rPr lang="es-CO" sz="1400" u="sng" dirty="0" smtClean="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a:rPr>
              <a:t>https</a:t>
            </a:r>
            <a:r>
              <a:rPr lang="es-CO" sz="14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2"/>
              </a:rPr>
              <a:t>://www.derechodeautor.gov.co/es/formulario-informe-de-software-legal-entidades-publica</a:t>
            </a:r>
            <a:endParaRPr lang="es-CO" dirty="0"/>
          </a:p>
        </p:txBody>
      </p:sp>
    </p:spTree>
    <p:extLst>
      <p:ext uri="{BB962C8B-B14F-4D97-AF65-F5344CB8AC3E}">
        <p14:creationId xmlns:p14="http://schemas.microsoft.com/office/powerpoint/2010/main" val="645157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381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50330" y="121234"/>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6" name="Rectángulo 5"/>
          <p:cNvSpPr/>
          <p:nvPr/>
        </p:nvSpPr>
        <p:spPr>
          <a:xfrm>
            <a:off x="5737993" y="166096"/>
            <a:ext cx="3149698" cy="480131"/>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i. </a:t>
            </a:r>
            <a:r>
              <a:rPr lang="es-MX" sz="1400" dirty="0">
                <a:solidFill>
                  <a:schemeClr val="accent6">
                    <a:lumMod val="50000"/>
                  </a:schemeClr>
                </a:solidFill>
                <a:latin typeface="Arial" panose="020B0604020202020204" pitchFamily="34" charset="0"/>
                <a:cs typeface="Arial" panose="020B0604020202020204" pitchFamily="34" charset="0"/>
              </a:rPr>
              <a:t>Informe de Licenciamiento de Software y Derechos de Autor</a:t>
            </a:r>
            <a:endParaRPr lang="es-CO" sz="1400" dirty="0">
              <a:solidFill>
                <a:schemeClr val="accent6">
                  <a:lumMod val="50000"/>
                </a:schemeClr>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885631" y="1123520"/>
            <a:ext cx="7477320" cy="3035904"/>
          </a:xfrm>
          <a:prstGeom prst="rect">
            <a:avLst/>
          </a:prstGeom>
        </p:spPr>
      </p:pic>
    </p:spTree>
    <p:extLst>
      <p:ext uri="{BB962C8B-B14F-4D97-AF65-F5344CB8AC3E}">
        <p14:creationId xmlns:p14="http://schemas.microsoft.com/office/powerpoint/2010/main" val="3648125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762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25411" y="135143"/>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814193" y="79021"/>
            <a:ext cx="3149698" cy="480131"/>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ii. </a:t>
            </a:r>
            <a:r>
              <a:rPr lang="es-MX" sz="1400" dirty="0" smtClean="0">
                <a:solidFill>
                  <a:schemeClr val="accent6">
                    <a:lumMod val="50000"/>
                  </a:schemeClr>
                </a:solidFill>
                <a:latin typeface="Arial" panose="020B0604020202020204" pitchFamily="34" charset="0"/>
                <a:cs typeface="Arial" panose="020B0604020202020204" pitchFamily="34" charset="0"/>
              </a:rPr>
              <a:t>Seguimiento </a:t>
            </a:r>
            <a:r>
              <a:rPr lang="es-MX" sz="1400" dirty="0">
                <a:solidFill>
                  <a:schemeClr val="accent6">
                    <a:lumMod val="50000"/>
                  </a:schemeClr>
                </a:solidFill>
                <a:latin typeface="Arial" panose="020B0604020202020204" pitchFamily="34" charset="0"/>
                <a:cs typeface="Arial" panose="020B0604020202020204" pitchFamily="34" charset="0"/>
              </a:rPr>
              <a:t>a la inscripción de trámites – SUIT</a:t>
            </a:r>
            <a:endParaRPr lang="es-CO" sz="1400" dirty="0">
              <a:solidFill>
                <a:schemeClr val="accent6">
                  <a:lumMod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769794" y="898255"/>
            <a:ext cx="7526481" cy="3543278"/>
          </a:xfrm>
          <a:prstGeom prst="rect">
            <a:avLst/>
          </a:prstGeom>
        </p:spPr>
        <p:txBody>
          <a:bodyPr wrap="square">
            <a:spAutoFit/>
          </a:bodyPr>
          <a:lstStyle/>
          <a:p>
            <a:pPr algn="just" fontAlgn="base">
              <a:lnSpc>
                <a:spcPct val="115000"/>
              </a:lnSpc>
              <a:spcAft>
                <a:spcPts val="0"/>
              </a:spcAft>
            </a:pPr>
            <a:r>
              <a:rPr lang="es-CO" sz="1300" dirty="0" smtClean="0">
                <a:latin typeface="Arial" panose="020B0604020202020204" pitchFamily="34" charset="0"/>
                <a:ea typeface="Times New Roman" panose="02020603050405020304" pitchFamily="18" charset="0"/>
                <a:cs typeface="Arial" panose="020B0604020202020204" pitchFamily="34" charset="0"/>
              </a:rPr>
              <a:t>Análisis </a:t>
            </a:r>
            <a:r>
              <a:rPr lang="es-CO" sz="1300" dirty="0">
                <a:latin typeface="Arial" panose="020B0604020202020204" pitchFamily="34" charset="0"/>
                <a:ea typeface="Times New Roman" panose="02020603050405020304" pitchFamily="18" charset="0"/>
                <a:cs typeface="Arial" panose="020B0604020202020204" pitchFamily="34" charset="0"/>
              </a:rPr>
              <a:t>efectuado por parte de la Oficina de Control Interno al Seguimiento anual al Sistema Único de Información de Trámites – SUIT vigencia 2024, con relación a los trámites que Indeportes Antioquia tienen inscritos en el </a:t>
            </a:r>
            <a:r>
              <a:rPr lang="es-CO" sz="1300" dirty="0" smtClean="0">
                <a:latin typeface="Arial" panose="020B0604020202020204" pitchFamily="34" charset="0"/>
                <a:ea typeface="Times New Roman" panose="02020603050405020304" pitchFamily="18" charset="0"/>
                <a:cs typeface="Arial" panose="020B0604020202020204" pitchFamily="34" charset="0"/>
              </a:rPr>
              <a:t>SUIT, en </a:t>
            </a:r>
            <a:r>
              <a:rPr lang="es-CO" sz="1300" dirty="0">
                <a:latin typeface="Arial" panose="020B0604020202020204" pitchFamily="34" charset="0"/>
                <a:ea typeface="Times New Roman" panose="02020603050405020304" pitchFamily="18" charset="0"/>
                <a:cs typeface="Arial" panose="020B0604020202020204" pitchFamily="34" charset="0"/>
              </a:rPr>
              <a:t>cumplimiento a las funciones asignadas por la Ley 87 de 1993 y la Circular Conjunta 004 de 2009 de la Procuraduría General de la Nación y el Departamento Administrativo de la Función Pública - DAFP, la cual exige verificación del cumplimiento del numeral 3 del artículo 1 de la Ley 962 de 2005 que reza:</a:t>
            </a:r>
            <a:endParaRPr lang="es-CO" sz="1300" dirty="0">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0"/>
              </a:spcAft>
            </a:pPr>
            <a:r>
              <a:rPr lang="es-CO" sz="1300" dirty="0">
                <a:latin typeface="Arial" panose="020B0604020202020204" pitchFamily="34" charset="0"/>
                <a:ea typeface="Times New Roman" panose="02020603050405020304" pitchFamily="18" charset="0"/>
                <a:cs typeface="Arial" panose="020B0604020202020204" pitchFamily="34" charset="0"/>
              </a:rPr>
              <a:t> </a:t>
            </a:r>
            <a:endParaRPr lang="es-CO" sz="1300" dirty="0">
              <a:latin typeface="Arial" panose="020B0604020202020204" pitchFamily="34" charset="0"/>
              <a:ea typeface="Calibri" panose="020F0502020204030204" pitchFamily="34" charset="0"/>
              <a:cs typeface="Arial" panose="020B0604020202020204" pitchFamily="34" charset="0"/>
            </a:endParaRPr>
          </a:p>
          <a:p>
            <a:pPr algn="just" fontAlgn="base">
              <a:lnSpc>
                <a:spcPct val="115000"/>
              </a:lnSpc>
              <a:spcAft>
                <a:spcPts val="0"/>
              </a:spcAft>
            </a:pPr>
            <a:r>
              <a:rPr lang="es-CO" sz="1300" dirty="0">
                <a:latin typeface="Arial" panose="020B0604020202020204" pitchFamily="34" charset="0"/>
                <a:ea typeface="Times New Roman" panose="02020603050405020304" pitchFamily="18" charset="0"/>
                <a:cs typeface="Arial" panose="020B0604020202020204" pitchFamily="34" charset="0"/>
              </a:rPr>
              <a:t>“</a:t>
            </a:r>
            <a:r>
              <a:rPr lang="es-CO" sz="1200" i="1" dirty="0">
                <a:latin typeface="Arial" panose="020B0604020202020204" pitchFamily="34" charset="0"/>
                <a:ea typeface="Times New Roman" panose="02020603050405020304" pitchFamily="18" charset="0"/>
                <a:cs typeface="Arial" panose="020B0604020202020204" pitchFamily="34" charset="0"/>
              </a:rPr>
              <a:t>Información y publicidad. Sin perjuicio de las exigencias generales de publicidad de los actos administrativos, todo requisito, para que sea exigible al administrado, deberá encontrarse inscrito en el Sistema Único de Información de Trámites, SUIT, cuyo funcionamiento coordinará el Departamento Administrativo de la Función Pública; entidad que verificará para efectos de la inscripción que cuente con el respectivo soporte legal. Toda entidad y organismo de la Administración Pública tiene la obligación de informar sobre los requisitos que se exijan ante la misma, sin que para su suministro pueda exigirle la presencia física al administrado. Igualmente deberá informar la norma legal que lo sustenta, así como la fecha de su publicación oficial y su inscripción en el Sistema Único de Información de Trámites, SUIT</a:t>
            </a:r>
            <a:r>
              <a:rPr lang="es-CO" sz="1300" dirty="0">
                <a:latin typeface="Arial" panose="020B0604020202020204" pitchFamily="34" charset="0"/>
                <a:ea typeface="Times New Roman" panose="02020603050405020304" pitchFamily="18" charset="0"/>
                <a:cs typeface="Arial" panose="020B0604020202020204" pitchFamily="34" charset="0"/>
              </a:rPr>
              <a:t>.” </a:t>
            </a:r>
            <a:endParaRPr lang="es-CO" sz="13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1139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5962650" cy="6381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50330" y="121234"/>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5852293" y="121234"/>
            <a:ext cx="3149698" cy="480131"/>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ii. </a:t>
            </a:r>
            <a:r>
              <a:rPr lang="es-MX" sz="1400" dirty="0" smtClean="0">
                <a:solidFill>
                  <a:schemeClr val="accent6">
                    <a:lumMod val="50000"/>
                  </a:schemeClr>
                </a:solidFill>
                <a:latin typeface="Arial" panose="020B0604020202020204" pitchFamily="34" charset="0"/>
                <a:cs typeface="Arial" panose="020B0604020202020204" pitchFamily="34" charset="0"/>
              </a:rPr>
              <a:t>Seguimiento </a:t>
            </a:r>
            <a:r>
              <a:rPr lang="es-MX" sz="1400" dirty="0">
                <a:solidFill>
                  <a:schemeClr val="accent6">
                    <a:lumMod val="50000"/>
                  </a:schemeClr>
                </a:solidFill>
                <a:latin typeface="Arial" panose="020B0604020202020204" pitchFamily="34" charset="0"/>
                <a:cs typeface="Arial" panose="020B0604020202020204" pitchFamily="34" charset="0"/>
              </a:rPr>
              <a:t>a la inscripción de trámites – SUIT</a:t>
            </a:r>
            <a:endParaRPr lang="es-CO" sz="1400" dirty="0">
              <a:solidFill>
                <a:schemeClr val="accent6">
                  <a:lumMod val="50000"/>
                </a:schemeClr>
              </a:solidFill>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a:stretch>
            <a:fillRect/>
          </a:stretch>
        </p:blipFill>
        <p:spPr>
          <a:xfrm>
            <a:off x="818062" y="1219200"/>
            <a:ext cx="7266065" cy="2625117"/>
          </a:xfrm>
          <a:prstGeom prst="rect">
            <a:avLst/>
          </a:prstGeom>
        </p:spPr>
      </p:pic>
    </p:spTree>
    <p:extLst>
      <p:ext uri="{BB962C8B-B14F-4D97-AF65-F5344CB8AC3E}">
        <p14:creationId xmlns:p14="http://schemas.microsoft.com/office/powerpoint/2010/main" val="3274119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1" y="1"/>
            <a:ext cx="6696074" cy="638174"/>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50330" y="121234"/>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smtClean="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a:t>
            </a:r>
            <a:r>
              <a:rPr lang="es-MX" sz="2000" b="1" dirty="0" smtClean="0">
                <a:solidFill>
                  <a:schemeClr val="bg1"/>
                </a:solidFill>
                <a:latin typeface="Arial Black" panose="020B0A04020102020204" pitchFamily="34" charset="0"/>
              </a:rPr>
              <a:t>. Informes </a:t>
            </a:r>
            <a:r>
              <a:rPr lang="es-MX" sz="2000" b="1" dirty="0">
                <a:solidFill>
                  <a:schemeClr val="bg1"/>
                </a:solidFill>
                <a:latin typeface="Arial Black" panose="020B0A04020102020204" pitchFamily="34" charset="0"/>
              </a:rPr>
              <a:t>seguimientos de </a:t>
            </a:r>
            <a:r>
              <a:rPr lang="es-MX" sz="2000" b="1" dirty="0" smtClean="0">
                <a:solidFill>
                  <a:schemeClr val="bg1"/>
                </a:solidFill>
                <a:latin typeface="Arial Black" panose="020B0A04020102020204" pitchFamily="34" charset="0"/>
              </a:rPr>
              <a:t>Ley. </a:t>
            </a:r>
          </a:p>
        </p:txBody>
      </p:sp>
      <p:sp>
        <p:nvSpPr>
          <p:cNvPr id="2" name="Rectángulo 1"/>
          <p:cNvSpPr/>
          <p:nvPr/>
        </p:nvSpPr>
        <p:spPr>
          <a:xfrm>
            <a:off x="6696075" y="166268"/>
            <a:ext cx="2191616" cy="286232"/>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iii. </a:t>
            </a:r>
            <a:r>
              <a:rPr lang="es-CO" dirty="0">
                <a:latin typeface="Arial" panose="020B0604020202020204" pitchFamily="34" charset="0"/>
                <a:cs typeface="Arial" panose="020B0604020202020204" pitchFamily="34" charset="0"/>
              </a:rPr>
              <a:t>Arqueo de caja </a:t>
            </a:r>
            <a:r>
              <a:rPr lang="es-CO" dirty="0" smtClean="0">
                <a:latin typeface="Arial" panose="020B0604020202020204" pitchFamily="34" charset="0"/>
                <a:cs typeface="Arial" panose="020B0604020202020204" pitchFamily="34" charset="0"/>
              </a:rPr>
              <a:t>menor</a:t>
            </a:r>
            <a:endParaRPr lang="es-CO" sz="1400" dirty="0">
              <a:solidFill>
                <a:schemeClr val="accent6">
                  <a:lumMod val="50000"/>
                </a:schemeClr>
              </a:solidFill>
              <a:latin typeface="Arial" panose="020B0604020202020204" pitchFamily="34" charset="0"/>
              <a:cs typeface="Arial" panose="020B0604020202020204" pitchFamily="34" charset="0"/>
            </a:endParaRPr>
          </a:p>
        </p:txBody>
      </p:sp>
      <p:sp>
        <p:nvSpPr>
          <p:cNvPr id="4" name="Rectángulo 3"/>
          <p:cNvSpPr/>
          <p:nvPr/>
        </p:nvSpPr>
        <p:spPr>
          <a:xfrm>
            <a:off x="4272585" y="802592"/>
            <a:ext cx="4174020" cy="461665"/>
          </a:xfrm>
          <a:prstGeom prst="rect">
            <a:avLst/>
          </a:prstGeom>
        </p:spPr>
        <p:txBody>
          <a:bodyPr wrap="square">
            <a:spAutoFit/>
          </a:bodyPr>
          <a:lstStyle/>
          <a:p>
            <a:pPr algn="r">
              <a:spcAft>
                <a:spcPts val="0"/>
              </a:spcAft>
            </a:pPr>
            <a:r>
              <a:rPr lang="es-CO" sz="1200" dirty="0">
                <a:solidFill>
                  <a:srgbClr val="000000"/>
                </a:solidFill>
                <a:latin typeface="Arial" panose="020B0604020202020204" pitchFamily="34" charset="0"/>
                <a:ea typeface="Calibri" panose="020F0502020204030204" pitchFamily="34" charset="0"/>
              </a:rPr>
              <a:t>Fecha del último arqueo: diciembre 4 de 2024</a:t>
            </a:r>
          </a:p>
          <a:p>
            <a:pPr algn="r">
              <a:spcAft>
                <a:spcPts val="0"/>
              </a:spcAft>
            </a:pPr>
            <a:r>
              <a:rPr lang="es-CO" sz="1200" dirty="0">
                <a:solidFill>
                  <a:srgbClr val="000000"/>
                </a:solidFill>
                <a:latin typeface="Arial" panose="020B0604020202020204" pitchFamily="34" charset="0"/>
                <a:ea typeface="Calibri" panose="020F0502020204030204" pitchFamily="34" charset="0"/>
              </a:rPr>
              <a:t>Fecha del Arqueo: marzo 10 de 2025</a:t>
            </a:r>
            <a:endParaRPr lang="es-CO" sz="1200" dirty="0">
              <a:solidFill>
                <a:srgbClr val="000000"/>
              </a:solidFill>
              <a:effectLst/>
              <a:latin typeface="Arial" panose="020B0604020202020204" pitchFamily="34" charset="0"/>
              <a:ea typeface="Calibri" panose="020F0502020204030204" pitchFamily="34" charset="0"/>
            </a:endParaRPr>
          </a:p>
        </p:txBody>
      </p:sp>
      <p:sp>
        <p:nvSpPr>
          <p:cNvPr id="3" name="Rectángulo 2"/>
          <p:cNvSpPr/>
          <p:nvPr/>
        </p:nvSpPr>
        <p:spPr>
          <a:xfrm>
            <a:off x="578955" y="1097558"/>
            <a:ext cx="7867650" cy="3416320"/>
          </a:xfrm>
          <a:prstGeom prst="rect">
            <a:avLst/>
          </a:prstGeom>
        </p:spPr>
        <p:txBody>
          <a:bodyPr wrap="square">
            <a:spAutoFit/>
          </a:bodyPr>
          <a:lstStyle/>
          <a:p>
            <a:pPr algn="just"/>
            <a:r>
              <a:rPr lang="es-CO" sz="1200" b="1" dirty="0">
                <a:solidFill>
                  <a:srgbClr val="000000"/>
                </a:solidFill>
                <a:latin typeface="Arial" panose="020B0604020202020204" pitchFamily="34" charset="0"/>
              </a:rPr>
              <a:t>CONCLUSIONES: </a:t>
            </a:r>
            <a:endParaRPr lang="es-CO" sz="1200" b="1" dirty="0" smtClean="0">
              <a:solidFill>
                <a:srgbClr val="000000"/>
              </a:solidFill>
              <a:latin typeface="Arial" panose="020B0604020202020204" pitchFamily="34" charset="0"/>
            </a:endParaRPr>
          </a:p>
          <a:p>
            <a:pPr algn="just"/>
            <a:endParaRPr lang="es-CO" sz="1200" dirty="0">
              <a:solidFill>
                <a:srgbClr val="000000"/>
              </a:solidFill>
              <a:latin typeface="Arial" panose="020B0604020202020204" pitchFamily="34" charset="0"/>
            </a:endParaRPr>
          </a:p>
          <a:p>
            <a:pPr marL="171450" indent="-171450" algn="just">
              <a:buFont typeface="Arial" panose="020B0604020202020204" pitchFamily="34" charset="0"/>
              <a:buChar char="•"/>
            </a:pPr>
            <a:r>
              <a:rPr lang="es-MX" sz="1200" dirty="0" smtClean="0">
                <a:solidFill>
                  <a:srgbClr val="000000"/>
                </a:solidFill>
                <a:latin typeface="Arial" panose="020B0604020202020204" pitchFamily="34" charset="0"/>
              </a:rPr>
              <a:t>La </a:t>
            </a:r>
            <a:r>
              <a:rPr lang="es-MX" sz="1200" dirty="0">
                <a:solidFill>
                  <a:srgbClr val="000000"/>
                </a:solidFill>
                <a:latin typeface="Arial" panose="020B0604020202020204" pitchFamily="34" charset="0"/>
              </a:rPr>
              <a:t>caja se encuentra al día, cumpliendo con los lineamientos de la Entidad establecidos en las Resoluciones S108 de 28 de enero de 2013 modificada por la S00352 de 11/03/2015; la Resolución 202025000043 de 21/01/2025 y S 2025000046 del 23/01/2025. </a:t>
            </a:r>
          </a:p>
          <a:p>
            <a:pPr algn="just"/>
            <a:endParaRPr lang="es-CO" sz="1200" dirty="0">
              <a:solidFill>
                <a:srgbClr val="000000"/>
              </a:solidFill>
              <a:latin typeface="Arial" panose="020B0604020202020204" pitchFamily="34" charset="0"/>
            </a:endParaRPr>
          </a:p>
          <a:p>
            <a:pPr marL="171450" indent="-171450" algn="just">
              <a:buFont typeface="Arial" panose="020B0604020202020204" pitchFamily="34" charset="0"/>
              <a:buChar char="•"/>
            </a:pPr>
            <a:r>
              <a:rPr lang="es-MX" sz="1200" dirty="0" smtClean="0">
                <a:solidFill>
                  <a:srgbClr val="000000"/>
                </a:solidFill>
                <a:latin typeface="Arial" panose="020B0604020202020204" pitchFamily="34" charset="0"/>
              </a:rPr>
              <a:t>El </a:t>
            </a:r>
            <a:r>
              <a:rPr lang="es-MX" sz="1200" dirty="0">
                <a:solidFill>
                  <a:srgbClr val="000000"/>
                </a:solidFill>
                <a:latin typeface="Arial" panose="020B0604020202020204" pitchFamily="34" charset="0"/>
              </a:rPr>
              <a:t>gasto más alto ejecutado según soportes fue por concepto de compra de ventiladores para la oficina de sistemas por valor de $479.800 correspondiente al rubro otros bienes transportables (excepto productos metálicos, maquinaria y equipo). Caja menor materiales y suministros, lo anterior como contingencia por el daño del aire acondicionado. </a:t>
            </a:r>
          </a:p>
          <a:p>
            <a:pPr algn="just"/>
            <a:endParaRPr lang="es-CO" sz="1200" dirty="0">
              <a:solidFill>
                <a:srgbClr val="000000"/>
              </a:solidFill>
              <a:latin typeface="Arial" panose="020B0604020202020204" pitchFamily="34" charset="0"/>
            </a:endParaRPr>
          </a:p>
          <a:p>
            <a:pPr marL="171450" indent="-171450" algn="just">
              <a:buFont typeface="Arial" panose="020B0604020202020204" pitchFamily="34" charset="0"/>
              <a:buChar char="•"/>
            </a:pPr>
            <a:r>
              <a:rPr lang="es-MX" sz="1200" dirty="0" smtClean="0">
                <a:solidFill>
                  <a:srgbClr val="000000"/>
                </a:solidFill>
                <a:latin typeface="Arial" panose="020B0604020202020204" pitchFamily="34" charset="0"/>
              </a:rPr>
              <a:t>El </a:t>
            </a:r>
            <a:r>
              <a:rPr lang="es-MX" sz="1200" dirty="0">
                <a:solidFill>
                  <a:srgbClr val="000000"/>
                </a:solidFill>
                <a:latin typeface="Arial" panose="020B0604020202020204" pitchFamily="34" charset="0"/>
              </a:rPr>
              <a:t>rubro que más demando de bienes y servicios durante el periodo verificado (enero-febrero) fue el 1.00.0000.00.0-205616.2.1.2.02.02.006.02. (28) Caja menor - servicios de alojamiento; servicios de suministro de comidas y bebidas; servicios de transporte; y servicios de distribución de electricidad, gas y agua con un valor de $908.200. </a:t>
            </a:r>
          </a:p>
          <a:p>
            <a:pPr algn="just"/>
            <a:endParaRPr lang="es-CO" sz="1200" dirty="0">
              <a:solidFill>
                <a:srgbClr val="000000"/>
              </a:solidFill>
              <a:latin typeface="Arial" panose="020B0604020202020204" pitchFamily="34" charset="0"/>
            </a:endParaRPr>
          </a:p>
          <a:p>
            <a:pPr marL="171450" indent="-171450" algn="just">
              <a:buFont typeface="Arial" panose="020B0604020202020204" pitchFamily="34" charset="0"/>
              <a:buChar char="•"/>
            </a:pPr>
            <a:r>
              <a:rPr lang="es-MX" sz="1200" dirty="0" smtClean="0">
                <a:solidFill>
                  <a:srgbClr val="000000"/>
                </a:solidFill>
                <a:latin typeface="Arial" panose="020B0604020202020204" pitchFamily="34" charset="0"/>
              </a:rPr>
              <a:t>Todos </a:t>
            </a:r>
            <a:r>
              <a:rPr lang="es-MX" sz="1200" dirty="0">
                <a:solidFill>
                  <a:srgbClr val="000000"/>
                </a:solidFill>
                <a:latin typeface="Arial" panose="020B0604020202020204" pitchFamily="34" charset="0"/>
              </a:rPr>
              <a:t>los documentos que soportan los gastos relacionados cumplen con los requisitos de ley y las Resoluciones internas S2025000043 de 2025 y S2025000046 de 2025. </a:t>
            </a:r>
          </a:p>
        </p:txBody>
      </p:sp>
    </p:spTree>
    <p:extLst>
      <p:ext uri="{BB962C8B-B14F-4D97-AF65-F5344CB8AC3E}">
        <p14:creationId xmlns:p14="http://schemas.microsoft.com/office/powerpoint/2010/main" val="3362400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493860" cy="647699"/>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225880" y="125996"/>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493860" y="125996"/>
            <a:ext cx="2297715" cy="480131"/>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iv. Acción </a:t>
            </a:r>
            <a:r>
              <a:rPr lang="es-CO" sz="1400" dirty="0">
                <a:solidFill>
                  <a:schemeClr val="accent6">
                    <a:lumMod val="50000"/>
                  </a:schemeClr>
                </a:solidFill>
                <a:latin typeface="Arial" panose="020B0604020202020204" pitchFamily="34" charset="0"/>
                <a:cs typeface="Arial" panose="020B0604020202020204" pitchFamily="34" charset="0"/>
              </a:rPr>
              <a:t>de verificación Vigencias expiradas.</a:t>
            </a:r>
          </a:p>
        </p:txBody>
      </p:sp>
      <p:sp>
        <p:nvSpPr>
          <p:cNvPr id="14" name="Rectángulo 13"/>
          <p:cNvSpPr/>
          <p:nvPr/>
        </p:nvSpPr>
        <p:spPr>
          <a:xfrm>
            <a:off x="635456" y="892758"/>
            <a:ext cx="7822744" cy="3600986"/>
          </a:xfrm>
          <a:prstGeom prst="rect">
            <a:avLst/>
          </a:prstGeom>
        </p:spPr>
        <p:txBody>
          <a:bodyPr wrap="square">
            <a:spAutoFit/>
          </a:bodyPr>
          <a:lstStyle/>
          <a:p>
            <a:pPr algn="just"/>
            <a:r>
              <a:rPr lang="es-CO" sz="1200" b="1" dirty="0" smtClean="0">
                <a:latin typeface="Arial" panose="020B0604020202020204" pitchFamily="34" charset="0"/>
                <a:cs typeface="Arial" panose="020B0604020202020204" pitchFamily="34" charset="0"/>
              </a:rPr>
              <a:t>¿Qué </a:t>
            </a:r>
            <a:r>
              <a:rPr lang="es-CO" sz="1200" b="1" dirty="0">
                <a:latin typeface="Arial" panose="020B0604020202020204" pitchFamily="34" charset="0"/>
                <a:cs typeface="Arial" panose="020B0604020202020204" pitchFamily="34" charset="0"/>
              </a:rPr>
              <a:t>son las vigencias expiradas</a:t>
            </a:r>
            <a:r>
              <a:rPr lang="es-CO" sz="1200" b="1" dirty="0" smtClean="0">
                <a:latin typeface="Arial" panose="020B0604020202020204" pitchFamily="34" charset="0"/>
                <a:cs typeface="Arial" panose="020B0604020202020204" pitchFamily="34" charset="0"/>
              </a:rPr>
              <a:t>?</a:t>
            </a:r>
          </a:p>
          <a:p>
            <a:pPr algn="just"/>
            <a:endParaRPr lang="es-CO" sz="1200" b="1" dirty="0" smtClean="0">
              <a:latin typeface="Arial" panose="020B0604020202020204" pitchFamily="34" charset="0"/>
              <a:cs typeface="Arial" panose="020B0604020202020204" pitchFamily="34" charset="0"/>
            </a:endParaRPr>
          </a:p>
          <a:p>
            <a:pPr algn="just"/>
            <a:endParaRPr lang="es-CO" sz="1200" b="1"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S</a:t>
            </a:r>
            <a:r>
              <a:rPr lang="es-ES" sz="1200" dirty="0" smtClean="0">
                <a:latin typeface="Arial" panose="020B0604020202020204" pitchFamily="34" charset="0"/>
                <a:cs typeface="Arial" panose="020B0604020202020204" pitchFamily="34" charset="0"/>
              </a:rPr>
              <a:t>e </a:t>
            </a:r>
            <a:r>
              <a:rPr lang="es-ES" sz="1200" dirty="0">
                <a:latin typeface="Arial" panose="020B0604020202020204" pitchFamily="34" charset="0"/>
                <a:cs typeface="Arial" panose="020B0604020202020204" pitchFamily="34" charset="0"/>
              </a:rPr>
              <a:t>establece como una herramienta que permite garantizar el pago de las obligaciones legalmente adquiridas en vigencias anteriores, pero no pagadas, con recursos de la vigencia en curso. El trámite para el pago de Pasivos Exigibles - Vigencias Expiradas es de carácter excepcional, en el entendido que los supervisores de los contratos en cumplimiento de sus funciones deben ejercer el control y vigilancia sobre la ejecución contractual, dirigida a verificar las condiciones pactadas en los mismos de acuerdo con la normatividad vigente</a:t>
            </a:r>
            <a:r>
              <a:rPr lang="es-ES" sz="1200" dirty="0" smtClean="0">
                <a:latin typeface="Arial" panose="020B0604020202020204" pitchFamily="34" charset="0"/>
                <a:cs typeface="Arial" panose="020B0604020202020204" pitchFamily="34" charset="0"/>
              </a:rPr>
              <a:t>.</a:t>
            </a:r>
          </a:p>
          <a:p>
            <a:pPr algn="just"/>
            <a:endParaRPr lang="es-ES" sz="1200" dirty="0">
              <a:latin typeface="Arial" panose="020B0604020202020204" pitchFamily="34" charset="0"/>
              <a:cs typeface="Arial" panose="020B0604020202020204" pitchFamily="34" charset="0"/>
            </a:endParaRPr>
          </a:p>
          <a:p>
            <a:pPr algn="just"/>
            <a:endParaRPr lang="es-ES" sz="1200" b="1"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La Vigencia Expirada es un traslado presupuestal que se hace para responder a los compromisos u obligaciones adquiridos por la entidad en una vigencia anterior, con el lleno de los requisitos legales, para la cual no se hubiere constituido la reserva presupuestal o la cuenta por pagar correspondiente, o cuando a pesar de haberse constituido, su pago no se hubiese realizado. Es así como se contracreditan recursos de libre afectación para acreditarlos a un nuevo rubro presupuestal identificado con la leyenda: “Pasivos exigibles - Vigencias expiradas”. Esa operación presupuestal se adelanta mediante resolución del jefe del órgano respectivo o, en el caso de los establecimientos públicos, a través de resolución o acuerdo de las juntas o consejos directivos, o por resolución del representante legal cuando ellos no existan.</a:t>
            </a:r>
            <a:endParaRPr lang="es-CO" sz="1200" b="1" dirty="0">
              <a:latin typeface="Arial" panose="020B0604020202020204" pitchFamily="34" charset="0"/>
              <a:cs typeface="Arial" panose="020B0604020202020204" pitchFamily="34" charset="0"/>
            </a:endParaRPr>
          </a:p>
          <a:p>
            <a:pPr algn="just"/>
            <a:r>
              <a:rPr lang="es-CO" sz="1200" b="1"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901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elogramo 7"/>
          <p:cNvSpPr/>
          <p:nvPr/>
        </p:nvSpPr>
        <p:spPr>
          <a:xfrm>
            <a:off x="0" y="1"/>
            <a:ext cx="6718294" cy="725189"/>
          </a:xfrm>
          <a:prstGeom prst="parallelogram">
            <a:avLst>
              <a:gd name="adj" fmla="val 66354"/>
            </a:avLst>
          </a:prstGeom>
          <a:solidFill>
            <a:srgbClr val="0090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CO" sz="1013"/>
          </a:p>
        </p:txBody>
      </p:sp>
      <p:sp>
        <p:nvSpPr>
          <p:cNvPr id="10" name="Título 1"/>
          <p:cNvSpPr txBox="1">
            <a:spLocks/>
          </p:cNvSpPr>
          <p:nvPr/>
        </p:nvSpPr>
        <p:spPr>
          <a:xfrm>
            <a:off x="159205" y="164741"/>
            <a:ext cx="5375083" cy="39570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endParaRPr lang="es-MX" sz="2000" b="1" dirty="0">
              <a:solidFill>
                <a:schemeClr val="bg1"/>
              </a:solidFill>
              <a:latin typeface="Arial Black" panose="020B0A04020102020204" pitchFamily="34" charset="0"/>
            </a:endParaRPr>
          </a:p>
          <a:p>
            <a:r>
              <a:rPr lang="es-MX" sz="2000" b="1" dirty="0">
                <a:solidFill>
                  <a:schemeClr val="bg1"/>
                </a:solidFill>
                <a:latin typeface="Arial Black" panose="020B0A04020102020204" pitchFamily="34" charset="0"/>
              </a:rPr>
              <a:t>1. Informes Seguimientos de Ley. </a:t>
            </a:r>
          </a:p>
        </p:txBody>
      </p:sp>
      <p:sp>
        <p:nvSpPr>
          <p:cNvPr id="2" name="Rectángulo 1"/>
          <p:cNvSpPr/>
          <p:nvPr/>
        </p:nvSpPr>
        <p:spPr>
          <a:xfrm>
            <a:off x="6608160" y="200250"/>
            <a:ext cx="2254682" cy="480131"/>
          </a:xfrm>
          <a:prstGeom prst="rect">
            <a:avLst/>
          </a:prstGeom>
        </p:spPr>
        <p:txBody>
          <a:bodyPr wrap="square">
            <a:spAutoFit/>
          </a:bodyPr>
          <a:lstStyle/>
          <a:p>
            <a:pPr marL="0" lvl="1" algn="ctr">
              <a:lnSpc>
                <a:spcPct val="90000"/>
              </a:lnSpc>
              <a:spcBef>
                <a:spcPct val="0"/>
              </a:spcBef>
            </a:pPr>
            <a:r>
              <a:rPr lang="es-CO" sz="1400" dirty="0" smtClean="0">
                <a:solidFill>
                  <a:schemeClr val="accent6">
                    <a:lumMod val="50000"/>
                  </a:schemeClr>
                </a:solidFill>
                <a:latin typeface="Arial" panose="020B0604020202020204" pitchFamily="34" charset="0"/>
                <a:cs typeface="Arial" panose="020B0604020202020204" pitchFamily="34" charset="0"/>
              </a:rPr>
              <a:t>iv. Acción </a:t>
            </a:r>
            <a:r>
              <a:rPr lang="es-CO" sz="1400" dirty="0">
                <a:solidFill>
                  <a:schemeClr val="accent6">
                    <a:lumMod val="50000"/>
                  </a:schemeClr>
                </a:solidFill>
                <a:latin typeface="Arial" panose="020B0604020202020204" pitchFamily="34" charset="0"/>
                <a:cs typeface="Arial" panose="020B0604020202020204" pitchFamily="34" charset="0"/>
              </a:rPr>
              <a:t>de verificación Vigencias expiradas.</a:t>
            </a:r>
          </a:p>
        </p:txBody>
      </p:sp>
      <p:sp>
        <p:nvSpPr>
          <p:cNvPr id="13" name="Rectángulo 12"/>
          <p:cNvSpPr/>
          <p:nvPr/>
        </p:nvSpPr>
        <p:spPr>
          <a:xfrm>
            <a:off x="630946" y="1188894"/>
            <a:ext cx="7884404" cy="646331"/>
          </a:xfrm>
          <a:prstGeom prst="rect">
            <a:avLst/>
          </a:prstGeom>
        </p:spPr>
        <p:txBody>
          <a:bodyPr wrap="square">
            <a:spAutoFit/>
          </a:bodyPr>
          <a:lstStyle/>
          <a:p>
            <a:pPr algn="just"/>
            <a:r>
              <a:rPr lang="es-ES" sz="1200" dirty="0">
                <a:latin typeface="Arial" panose="020B0604020202020204" pitchFamily="34" charset="0"/>
                <a:cs typeface="Arial" panose="020B0604020202020204" pitchFamily="34" charset="0"/>
              </a:rPr>
              <a:t>Para el desarrollo de la verificación de los hechos económicos que pudieran dar origen a la constitución de pasivos exigibles - vigencias expiradas, se realizo seguimiento al pago de las reservas presupuestales constituidas al igual que a las cuentas por pagar de las vigencias 2022 – </a:t>
            </a:r>
            <a:r>
              <a:rPr lang="es-ES" sz="1200" dirty="0" smtClean="0">
                <a:latin typeface="Arial" panose="020B0604020202020204" pitchFamily="34" charset="0"/>
                <a:cs typeface="Arial" panose="020B0604020202020204" pitchFamily="34" charset="0"/>
              </a:rPr>
              <a:t>2023.</a:t>
            </a:r>
            <a:endParaRPr lang="es-CO" sz="1200" dirty="0">
              <a:latin typeface="Arial" panose="020B0604020202020204" pitchFamily="34" charset="0"/>
              <a:cs typeface="Arial" panose="020B0604020202020204" pitchFamily="34" charset="0"/>
            </a:endParaRPr>
          </a:p>
        </p:txBody>
      </p:sp>
      <p:sp>
        <p:nvSpPr>
          <p:cNvPr id="7" name="Rectángulo 6"/>
          <p:cNvSpPr/>
          <p:nvPr/>
        </p:nvSpPr>
        <p:spPr>
          <a:xfrm>
            <a:off x="630946" y="2095550"/>
            <a:ext cx="7884404" cy="2308324"/>
          </a:xfrm>
          <a:prstGeom prst="rect">
            <a:avLst/>
          </a:prstGeom>
        </p:spPr>
        <p:txBody>
          <a:bodyPr wrap="square">
            <a:spAutoFit/>
          </a:bodyPr>
          <a:lstStyle/>
          <a:p>
            <a:pPr algn="just"/>
            <a:r>
              <a:rPr lang="es-ES" sz="1200" dirty="0">
                <a:latin typeface="Arial" panose="020B0604020202020204" pitchFamily="34" charset="0"/>
                <a:cs typeface="Arial" panose="020B0604020202020204" pitchFamily="34" charset="0"/>
              </a:rPr>
              <a:t>Para el desarrollo de la verificación de los hechos económicos que pudieran dar origen a la constitución de pasivos exigibles - vigencias expiradas, se realizo seguimiento al pago de las reservas presupuestales legalmente constituidas bajo los actos administrativos con radicados S2022000915 -30/12/2022; S2024000023 05/01/2024  para la vigencias 2022 - 2023, al igual que a las cuentas por pagar de las vigencias 2022 – 2023 con radicados S2023000026  12/01/2023; S2024000051  23/01/2024  se constato que fueron pagadas en su totalidad  en las vigencias siguientes</a:t>
            </a:r>
            <a:r>
              <a:rPr lang="es-ES" sz="1200" dirty="0" smtClean="0">
                <a:latin typeface="Arial" panose="020B0604020202020204" pitchFamily="34" charset="0"/>
                <a:cs typeface="Arial" panose="020B0604020202020204" pitchFamily="34" charset="0"/>
              </a:rPr>
              <a:t>.</a:t>
            </a:r>
          </a:p>
          <a:p>
            <a:pPr algn="just"/>
            <a:endParaRPr lang="es-ES" sz="1200" dirty="0">
              <a:latin typeface="Arial" panose="020B0604020202020204" pitchFamily="34" charset="0"/>
              <a:cs typeface="Arial" panose="020B0604020202020204" pitchFamily="34" charset="0"/>
            </a:endParaRPr>
          </a:p>
          <a:p>
            <a:pPr algn="just"/>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También se pudo observar que la entidad a través del gerente, </a:t>
            </a:r>
            <a:r>
              <a:rPr lang="es-ES" sz="1200" dirty="0" smtClean="0">
                <a:latin typeface="Arial" panose="020B0604020202020204" pitchFamily="34" charset="0"/>
                <a:cs typeface="Arial" panose="020B0604020202020204" pitchFamily="34" charset="0"/>
              </a:rPr>
              <a:t>certificó </a:t>
            </a:r>
            <a:r>
              <a:rPr lang="es-ES" sz="1200" dirty="0">
                <a:latin typeface="Arial" panose="020B0604020202020204" pitchFamily="34" charset="0"/>
                <a:cs typeface="Arial" panose="020B0604020202020204" pitchFamily="34" charset="0"/>
              </a:rPr>
              <a:t>mediante los oficios con radicados 202303000648 del 18/01/2023; 202403000745 del 09/02/2024 y 202503000664 del 11/02/2025 dirigidos a la Contraloría General de Antioquia que en el instituto de deportes de Antioquia no se constituyeron vigencias expiradas.</a:t>
            </a:r>
            <a:endParaRPr lang="es-CO"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035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1CB13F33D978C4DB742CB7385623FD6" ma:contentTypeVersion="18" ma:contentTypeDescription="Crear nuevo documento." ma:contentTypeScope="" ma:versionID="8e549ccbfc13a610bc5d1441c52cf4ae">
  <xsd:schema xmlns:xsd="http://www.w3.org/2001/XMLSchema" xmlns:xs="http://www.w3.org/2001/XMLSchema" xmlns:p="http://schemas.microsoft.com/office/2006/metadata/properties" xmlns:ns2="c8c9426d-bf1a-405b-8f68-2c559a1326f7" xmlns:ns3="e457d1df-1db2-4b2c-9c92-ae72ac845d4f" targetNamespace="http://schemas.microsoft.com/office/2006/metadata/properties" ma:root="true" ma:fieldsID="8333b424968e2569358459d4704952f3" ns2:_="" ns3:_="">
    <xsd:import namespace="c8c9426d-bf1a-405b-8f68-2c559a1326f7"/>
    <xsd:import namespace="e457d1df-1db2-4b2c-9c92-ae72ac845d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426d-bf1a-405b-8f68-2c559a1326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c57083f5-be9c-41b3-a388-000a2fa236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7d1df-1db2-4b2c-9c92-ae72ac845d4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1e526fd-9f61-4eb8-b8b4-c41ef16a6750}" ma:internalName="TaxCatchAll" ma:showField="CatchAllData" ma:web="e457d1df-1db2-4b2c-9c92-ae72ac845d4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c9426d-bf1a-405b-8f68-2c559a1326f7">
      <Terms xmlns="http://schemas.microsoft.com/office/infopath/2007/PartnerControls"/>
    </lcf76f155ced4ddcb4097134ff3c332f>
    <TaxCatchAll xmlns="e457d1df-1db2-4b2c-9c92-ae72ac845d4f" xsi:nil="true"/>
  </documentManagement>
</p:properties>
</file>

<file path=customXml/itemProps1.xml><?xml version="1.0" encoding="utf-8"?>
<ds:datastoreItem xmlns:ds="http://schemas.openxmlformats.org/officeDocument/2006/customXml" ds:itemID="{8D0D7A81-DDC2-4BE8-8575-0C3B438B4029}">
  <ds:schemaRefs>
    <ds:schemaRef ds:uri="http://schemas.microsoft.com/sharepoint/v3/contenttype/forms"/>
  </ds:schemaRefs>
</ds:datastoreItem>
</file>

<file path=customXml/itemProps2.xml><?xml version="1.0" encoding="utf-8"?>
<ds:datastoreItem xmlns:ds="http://schemas.openxmlformats.org/officeDocument/2006/customXml" ds:itemID="{4E636C35-49E6-45FE-8596-567363E1A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426d-bf1a-405b-8f68-2c559a1326f7"/>
    <ds:schemaRef ds:uri="e457d1df-1db2-4b2c-9c92-ae72ac845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4D707E-119B-40D8-899A-15935AA442EF}">
  <ds:schemaRefs>
    <ds:schemaRef ds:uri="http://purl.org/dc/terms/"/>
    <ds:schemaRef ds:uri="c8c9426d-bf1a-405b-8f68-2c559a1326f7"/>
    <ds:schemaRef ds:uri="e457d1df-1db2-4b2c-9c92-ae72ac845d4f"/>
    <ds:schemaRef ds:uri="http://purl.org/dc/dcmitype/"/>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3668</TotalTime>
  <Words>2245</Words>
  <Application>Microsoft Office PowerPoint</Application>
  <PresentationFormat>Presentación en pantalla (16:9)</PresentationFormat>
  <Paragraphs>338</Paragraphs>
  <Slides>21</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Arial Black</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Gestión del Deporte</dc:title>
  <dc:creator>Aracelly Arredondo Palacio</dc:creator>
  <cp:lastModifiedBy>Claudia Liliana Díaz Osorio</cp:lastModifiedBy>
  <cp:revision>275</cp:revision>
  <dcterms:created xsi:type="dcterms:W3CDTF">2024-01-03T20:23:48Z</dcterms:created>
  <dcterms:modified xsi:type="dcterms:W3CDTF">2025-05-13T19:21:43Z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0x010100E1CB13F33D978C4DB742CB7385623FD6</vt:lpwstr>
  </property>
  <property fmtid="{D5CDD505-2E9C-101B-9397-08002B2CF9AE}" pid="3" name="MediaServiceImageTags">
    <vt:lpwstr/>
  </property>
</Properties>
</file>