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323" r:id="rId5"/>
    <p:sldId id="286" r:id="rId6"/>
    <p:sldId id="291" r:id="rId7"/>
    <p:sldId id="414" r:id="rId8"/>
    <p:sldId id="415" r:id="rId9"/>
    <p:sldId id="416" r:id="rId10"/>
    <p:sldId id="418" r:id="rId11"/>
    <p:sldId id="419" r:id="rId12"/>
    <p:sldId id="420" r:id="rId13"/>
    <p:sldId id="421" r:id="rId14"/>
    <p:sldId id="422" r:id="rId15"/>
    <p:sldId id="423" r:id="rId16"/>
    <p:sldId id="424" r:id="rId17"/>
    <p:sldId id="425" r:id="rId18"/>
    <p:sldId id="380" r:id="rId19"/>
    <p:sldId id="427" r:id="rId20"/>
    <p:sldId id="428" r:id="rId21"/>
    <p:sldId id="429" r:id="rId22"/>
    <p:sldId id="444" r:id="rId23"/>
    <p:sldId id="445" r:id="rId24"/>
    <p:sldId id="432" r:id="rId25"/>
    <p:sldId id="434" r:id="rId26"/>
    <p:sldId id="435" r:id="rId27"/>
    <p:sldId id="436" r:id="rId28"/>
    <p:sldId id="437" r:id="rId29"/>
    <p:sldId id="439" r:id="rId30"/>
    <p:sldId id="443" r:id="rId31"/>
    <p:sldId id="413" r:id="rId32"/>
    <p:sldId id="446" r:id="rId33"/>
    <p:sldId id="410" r:id="rId34"/>
    <p:sldId id="361" r:id="rId35"/>
    <p:sldId id="270" r:id="rId36"/>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291"/>
            <p14:sldId id="414"/>
            <p14:sldId id="415"/>
            <p14:sldId id="416"/>
            <p14:sldId id="418"/>
            <p14:sldId id="419"/>
            <p14:sldId id="420"/>
            <p14:sldId id="421"/>
            <p14:sldId id="422"/>
            <p14:sldId id="423"/>
            <p14:sldId id="424"/>
            <p14:sldId id="425"/>
            <p14:sldId id="380"/>
            <p14:sldId id="427"/>
            <p14:sldId id="428"/>
            <p14:sldId id="429"/>
            <p14:sldId id="444"/>
            <p14:sldId id="445"/>
            <p14:sldId id="432"/>
            <p14:sldId id="434"/>
            <p14:sldId id="435"/>
            <p14:sldId id="436"/>
            <p14:sldId id="437"/>
            <p14:sldId id="439"/>
            <p14:sldId id="443"/>
            <p14:sldId id="413"/>
          </p14:sldIdLst>
        </p14:section>
        <p14:section name="Sección sin título" id="{EBA637B3-CE34-4583-9D7D-C1DE527F1D00}">
          <p14:sldIdLst>
            <p14:sldId id="446"/>
            <p14:sldId id="410"/>
            <p14:sldId id="361"/>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045"/>
    <a:srgbClr val="F4F9F1"/>
    <a:srgbClr val="94C11F"/>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35" autoAdjust="0"/>
  </p:normalViewPr>
  <p:slideViewPr>
    <p:cSldViewPr snapToGrid="0">
      <p:cViewPr varScale="1">
        <p:scale>
          <a:sx n="138" d="100"/>
          <a:sy n="138" d="100"/>
        </p:scale>
        <p:origin x="2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AA162-70E8-439B-ACA4-F74DAEE627F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S"/>
        </a:p>
      </dgm:t>
    </dgm:pt>
    <dgm:pt modelId="{AA84C874-2092-433F-AB27-564D72FB5327}">
      <dgm:prSet phldrT="[Texto]" custT="1"/>
      <dgm:spPr/>
      <dgm:t>
        <a:bodyPr/>
        <a:lstStyle/>
        <a:p>
          <a:r>
            <a:rPr lang="es-CO" sz="1400" kern="1200" dirty="0" smtClean="0">
              <a:latin typeface="Arial" panose="020B0604020202020204" pitchFamily="34" charset="0"/>
              <a:cs typeface="Arial" panose="020B0604020202020204" pitchFamily="34" charset="0"/>
            </a:rPr>
            <a:t>i. </a:t>
          </a:r>
          <a:r>
            <a:rPr lang="es-CO" sz="1400" kern="1200" dirty="0" smtClean="0">
              <a:latin typeface="+mn-lt"/>
              <a:ea typeface="+mn-ea"/>
              <a:cs typeface="+mn-cs"/>
            </a:rPr>
            <a:t>Auditoria al Contrato No. 310 de 2023. Placa polideportiva en el barrio La Ermita del Municipio de Ciudad Bolívar, Antioquia. En ejecución durante junio-julio y agosto</a:t>
          </a:r>
        </a:p>
        <a:p>
          <a:r>
            <a:rPr lang="es-CO" sz="1400" kern="1200" dirty="0" smtClean="0">
              <a:latin typeface="+mn-lt"/>
              <a:ea typeface="+mn-ea"/>
              <a:cs typeface="+mn-cs"/>
            </a:rPr>
            <a:t>De acuerdo al cronograma establecido para la auditoria, se realizo reunión de apertura y el informe preliminar se remitirá el 05/08/2025.</a:t>
          </a:r>
          <a:endParaRPr lang="es-ES" sz="1400" kern="1200" dirty="0">
            <a:latin typeface="+mn-lt"/>
            <a:ea typeface="+mn-ea"/>
            <a:cs typeface="+mn-cs"/>
          </a:endParaRPr>
        </a:p>
      </dgm:t>
    </dgm:pt>
    <dgm:pt modelId="{5082B31F-2971-467F-B52E-A72EB33866FD}" type="parTrans" cxnId="{D303B0C0-A2F8-47B3-849D-C397113D30AA}">
      <dgm:prSet/>
      <dgm:spPr/>
      <dgm:t>
        <a:bodyPr/>
        <a:lstStyle/>
        <a:p>
          <a:endParaRPr lang="es-ES" sz="1400">
            <a:solidFill>
              <a:schemeClr val="tx1"/>
            </a:solidFill>
          </a:endParaRPr>
        </a:p>
      </dgm:t>
    </dgm:pt>
    <dgm:pt modelId="{3FCD5499-413F-45D2-9AA2-7855DB60AA45}" type="sibTrans" cxnId="{D303B0C0-A2F8-47B3-849D-C397113D30AA}">
      <dgm:prSet/>
      <dgm:spPr/>
      <dgm:t>
        <a:bodyPr/>
        <a:lstStyle/>
        <a:p>
          <a:endParaRPr lang="es-ES" sz="1400">
            <a:solidFill>
              <a:schemeClr val="tx1"/>
            </a:solidFill>
          </a:endParaRPr>
        </a:p>
      </dgm:t>
    </dgm:pt>
    <dgm:pt modelId="{CB21781F-84FF-43BF-884E-0FC4280964C7}">
      <dgm:prSet phldrT="[Texto]" custT="1"/>
      <dgm:spPr/>
      <dgm:t>
        <a:bodyPr/>
        <a:lstStyle/>
        <a:p>
          <a:r>
            <a:rPr lang="es-CO" sz="1400" smtClean="0">
              <a:latin typeface="Arial" panose="020B0604020202020204" pitchFamily="34" charset="0"/>
              <a:cs typeface="Arial" panose="020B0604020202020204" pitchFamily="34" charset="0"/>
            </a:rPr>
            <a:t>ii. </a:t>
          </a:r>
          <a:r>
            <a:rPr lang="es-CO" sz="1400" smtClean="0">
              <a:latin typeface="Calibri" panose="020F0502020204030204" pitchFamily="34" charset="0"/>
              <a:ea typeface="Calibri" panose="020F0502020204030204" pitchFamily="34" charset="0"/>
              <a:cs typeface="Times New Roman" panose="02020603050405020304" pitchFamily="18" charset="0"/>
            </a:rPr>
            <a:t>Juegos Deportivos Institucionales. En ejecución durante junio-julio y agosto</a:t>
          </a:r>
          <a:r>
            <a:rPr lang="es-MX" sz="1400" smtClean="0">
              <a:latin typeface="Arial" panose="020B0604020202020204" pitchFamily="34" charset="0"/>
              <a:cs typeface="Arial" panose="020B0604020202020204" pitchFamily="34" charset="0"/>
            </a:rPr>
            <a:t>.</a:t>
          </a:r>
          <a:endParaRPr lang="es-ES" sz="1400" dirty="0"/>
        </a:p>
      </dgm:t>
    </dgm:pt>
    <dgm:pt modelId="{C8371C6B-308D-4D04-8C5B-2AB25FA572BB}" type="parTrans" cxnId="{242FDAF8-14F9-47C8-B7E1-7C5D42F687F6}">
      <dgm:prSet/>
      <dgm:spPr/>
      <dgm:t>
        <a:bodyPr/>
        <a:lstStyle/>
        <a:p>
          <a:endParaRPr lang="es-ES" sz="1400">
            <a:solidFill>
              <a:schemeClr val="tx1"/>
            </a:solidFill>
          </a:endParaRPr>
        </a:p>
      </dgm:t>
    </dgm:pt>
    <dgm:pt modelId="{856AB2AB-2664-4844-A5EF-2C888237EC54}" type="sibTrans" cxnId="{242FDAF8-14F9-47C8-B7E1-7C5D42F687F6}">
      <dgm:prSet/>
      <dgm:spPr/>
      <dgm:t>
        <a:bodyPr/>
        <a:lstStyle/>
        <a:p>
          <a:endParaRPr lang="es-ES" sz="1400">
            <a:solidFill>
              <a:schemeClr val="tx1"/>
            </a:solidFill>
          </a:endParaRPr>
        </a:p>
      </dgm:t>
    </dgm:pt>
    <dgm:pt modelId="{DA195DF3-FE39-4987-BC9B-8576CD6A97C8}" type="pres">
      <dgm:prSet presAssocID="{019AA162-70E8-439B-ACA4-F74DAEE627FC}" presName="linear" presStyleCnt="0">
        <dgm:presLayoutVars>
          <dgm:dir/>
          <dgm:animLvl val="lvl"/>
          <dgm:resizeHandles val="exact"/>
        </dgm:presLayoutVars>
      </dgm:prSet>
      <dgm:spPr/>
      <dgm:t>
        <a:bodyPr/>
        <a:lstStyle/>
        <a:p>
          <a:endParaRPr lang="es-ES"/>
        </a:p>
      </dgm:t>
    </dgm:pt>
    <dgm:pt modelId="{561CB401-A40F-45FB-89E0-9CB78F64A9E4}" type="pres">
      <dgm:prSet presAssocID="{AA84C874-2092-433F-AB27-564D72FB5327}" presName="parentLin" presStyleCnt="0"/>
      <dgm:spPr/>
      <dgm:t>
        <a:bodyPr/>
        <a:lstStyle/>
        <a:p>
          <a:endParaRPr lang="es-ES"/>
        </a:p>
      </dgm:t>
    </dgm:pt>
    <dgm:pt modelId="{ABBFD10C-5DEA-4851-8CA4-DEB0D90EAADB}" type="pres">
      <dgm:prSet presAssocID="{AA84C874-2092-433F-AB27-564D72FB5327}" presName="parentLeftMargin" presStyleLbl="node1" presStyleIdx="0" presStyleCnt="2"/>
      <dgm:spPr/>
      <dgm:t>
        <a:bodyPr/>
        <a:lstStyle/>
        <a:p>
          <a:endParaRPr lang="es-ES"/>
        </a:p>
      </dgm:t>
    </dgm:pt>
    <dgm:pt modelId="{80C0DDAF-11E6-4D99-900B-8556C689724A}" type="pres">
      <dgm:prSet presAssocID="{AA84C874-2092-433F-AB27-564D72FB5327}" presName="parentText" presStyleLbl="node1" presStyleIdx="0" presStyleCnt="2" custScaleX="134334" custScaleY="122965">
        <dgm:presLayoutVars>
          <dgm:chMax val="0"/>
          <dgm:bulletEnabled val="1"/>
        </dgm:presLayoutVars>
      </dgm:prSet>
      <dgm:spPr/>
      <dgm:t>
        <a:bodyPr/>
        <a:lstStyle/>
        <a:p>
          <a:endParaRPr lang="es-ES"/>
        </a:p>
      </dgm:t>
    </dgm:pt>
    <dgm:pt modelId="{9A4ECD52-925B-4680-8564-641CDBBD390A}" type="pres">
      <dgm:prSet presAssocID="{AA84C874-2092-433F-AB27-564D72FB5327}" presName="negativeSpace" presStyleCnt="0"/>
      <dgm:spPr/>
      <dgm:t>
        <a:bodyPr/>
        <a:lstStyle/>
        <a:p>
          <a:endParaRPr lang="es-ES"/>
        </a:p>
      </dgm:t>
    </dgm:pt>
    <dgm:pt modelId="{14DFD433-EA75-4A5B-846E-3F168CD62C4B}" type="pres">
      <dgm:prSet presAssocID="{AA84C874-2092-433F-AB27-564D72FB5327}" presName="childText" presStyleLbl="conFgAcc1" presStyleIdx="0" presStyleCnt="2">
        <dgm:presLayoutVars>
          <dgm:bulletEnabled val="1"/>
        </dgm:presLayoutVars>
      </dgm:prSet>
      <dgm:spPr/>
      <dgm:t>
        <a:bodyPr/>
        <a:lstStyle/>
        <a:p>
          <a:endParaRPr lang="es-ES"/>
        </a:p>
      </dgm:t>
    </dgm:pt>
    <dgm:pt modelId="{CA126B6B-204A-46D1-8BBA-E085E525DBA4}" type="pres">
      <dgm:prSet presAssocID="{3FCD5499-413F-45D2-9AA2-7855DB60AA45}" presName="spaceBetweenRectangles" presStyleCnt="0"/>
      <dgm:spPr/>
      <dgm:t>
        <a:bodyPr/>
        <a:lstStyle/>
        <a:p>
          <a:endParaRPr lang="es-ES"/>
        </a:p>
      </dgm:t>
    </dgm:pt>
    <dgm:pt modelId="{9C6E9067-B071-433D-AEC9-D7B24AEFB36C}" type="pres">
      <dgm:prSet presAssocID="{CB21781F-84FF-43BF-884E-0FC4280964C7}" presName="parentLin" presStyleCnt="0"/>
      <dgm:spPr/>
      <dgm:t>
        <a:bodyPr/>
        <a:lstStyle/>
        <a:p>
          <a:endParaRPr lang="es-ES"/>
        </a:p>
      </dgm:t>
    </dgm:pt>
    <dgm:pt modelId="{840DDAFA-8848-4EA9-BBFB-7EBA47FFA82A}" type="pres">
      <dgm:prSet presAssocID="{CB21781F-84FF-43BF-884E-0FC4280964C7}" presName="parentLeftMargin" presStyleLbl="node1" presStyleIdx="0" presStyleCnt="2"/>
      <dgm:spPr/>
      <dgm:t>
        <a:bodyPr/>
        <a:lstStyle/>
        <a:p>
          <a:endParaRPr lang="es-ES"/>
        </a:p>
      </dgm:t>
    </dgm:pt>
    <dgm:pt modelId="{7D5ED909-100C-473B-8446-50FFADDF9E26}" type="pres">
      <dgm:prSet presAssocID="{CB21781F-84FF-43BF-884E-0FC4280964C7}" presName="parentText" presStyleLbl="node1" presStyleIdx="1" presStyleCnt="2" custScaleX="129208" custScaleY="78475">
        <dgm:presLayoutVars>
          <dgm:chMax val="0"/>
          <dgm:bulletEnabled val="1"/>
        </dgm:presLayoutVars>
      </dgm:prSet>
      <dgm:spPr/>
      <dgm:t>
        <a:bodyPr/>
        <a:lstStyle/>
        <a:p>
          <a:endParaRPr lang="es-ES"/>
        </a:p>
      </dgm:t>
    </dgm:pt>
    <dgm:pt modelId="{49801246-E1C3-47A3-BE7D-562B9084C2FA}" type="pres">
      <dgm:prSet presAssocID="{CB21781F-84FF-43BF-884E-0FC4280964C7}" presName="negativeSpace" presStyleCnt="0"/>
      <dgm:spPr/>
      <dgm:t>
        <a:bodyPr/>
        <a:lstStyle/>
        <a:p>
          <a:endParaRPr lang="es-ES"/>
        </a:p>
      </dgm:t>
    </dgm:pt>
    <dgm:pt modelId="{2F265736-FA1D-4E46-9F5D-B5F0DBA9CA74}" type="pres">
      <dgm:prSet presAssocID="{CB21781F-84FF-43BF-884E-0FC4280964C7}" presName="childText" presStyleLbl="conFgAcc1" presStyleIdx="1" presStyleCnt="2">
        <dgm:presLayoutVars>
          <dgm:bulletEnabled val="1"/>
        </dgm:presLayoutVars>
      </dgm:prSet>
      <dgm:spPr/>
      <dgm:t>
        <a:bodyPr/>
        <a:lstStyle/>
        <a:p>
          <a:endParaRPr lang="es-ES"/>
        </a:p>
      </dgm:t>
    </dgm:pt>
  </dgm:ptLst>
  <dgm:cxnLst>
    <dgm:cxn modelId="{505FE72C-2F44-4041-800E-F24EAE79E6E5}" type="presOf" srcId="{CB21781F-84FF-43BF-884E-0FC4280964C7}" destId="{840DDAFA-8848-4EA9-BBFB-7EBA47FFA82A}" srcOrd="0" destOrd="0" presId="urn:microsoft.com/office/officeart/2005/8/layout/list1"/>
    <dgm:cxn modelId="{E525A90E-CC0B-4097-B283-D77DC33C3F7A}" type="presOf" srcId="{AA84C874-2092-433F-AB27-564D72FB5327}" destId="{ABBFD10C-5DEA-4851-8CA4-DEB0D90EAADB}" srcOrd="0" destOrd="0" presId="urn:microsoft.com/office/officeart/2005/8/layout/list1"/>
    <dgm:cxn modelId="{0B9B06B5-5850-475D-9435-12D1D7A4B114}" type="presOf" srcId="{AA84C874-2092-433F-AB27-564D72FB5327}" destId="{80C0DDAF-11E6-4D99-900B-8556C689724A}" srcOrd="1" destOrd="0" presId="urn:microsoft.com/office/officeart/2005/8/layout/list1"/>
    <dgm:cxn modelId="{D303B0C0-A2F8-47B3-849D-C397113D30AA}" srcId="{019AA162-70E8-439B-ACA4-F74DAEE627FC}" destId="{AA84C874-2092-433F-AB27-564D72FB5327}" srcOrd="0" destOrd="0" parTransId="{5082B31F-2971-467F-B52E-A72EB33866FD}" sibTransId="{3FCD5499-413F-45D2-9AA2-7855DB60AA45}"/>
    <dgm:cxn modelId="{242FDAF8-14F9-47C8-B7E1-7C5D42F687F6}" srcId="{019AA162-70E8-439B-ACA4-F74DAEE627FC}" destId="{CB21781F-84FF-43BF-884E-0FC4280964C7}" srcOrd="1" destOrd="0" parTransId="{C8371C6B-308D-4D04-8C5B-2AB25FA572BB}" sibTransId="{856AB2AB-2664-4844-A5EF-2C888237EC54}"/>
    <dgm:cxn modelId="{02DAF2A5-921E-46B1-8EAC-43FAC6C97333}" type="presOf" srcId="{CB21781F-84FF-43BF-884E-0FC4280964C7}" destId="{7D5ED909-100C-473B-8446-50FFADDF9E26}" srcOrd="1" destOrd="0" presId="urn:microsoft.com/office/officeart/2005/8/layout/list1"/>
    <dgm:cxn modelId="{EE7A8A09-E2FC-4F2C-8EFB-07DC73439290}" type="presOf" srcId="{019AA162-70E8-439B-ACA4-F74DAEE627FC}" destId="{DA195DF3-FE39-4987-BC9B-8576CD6A97C8}" srcOrd="0" destOrd="0" presId="urn:microsoft.com/office/officeart/2005/8/layout/list1"/>
    <dgm:cxn modelId="{98232E4F-C000-4D90-B264-C22001F4EBD9}" type="presParOf" srcId="{DA195DF3-FE39-4987-BC9B-8576CD6A97C8}" destId="{561CB401-A40F-45FB-89E0-9CB78F64A9E4}" srcOrd="0" destOrd="0" presId="urn:microsoft.com/office/officeart/2005/8/layout/list1"/>
    <dgm:cxn modelId="{E38464E0-5B8F-411E-B877-5A8FE2240E3E}" type="presParOf" srcId="{561CB401-A40F-45FB-89E0-9CB78F64A9E4}" destId="{ABBFD10C-5DEA-4851-8CA4-DEB0D90EAADB}" srcOrd="0" destOrd="0" presId="urn:microsoft.com/office/officeart/2005/8/layout/list1"/>
    <dgm:cxn modelId="{8FDCE9EF-B2D3-4B62-BAE7-05F06F884900}" type="presParOf" srcId="{561CB401-A40F-45FB-89E0-9CB78F64A9E4}" destId="{80C0DDAF-11E6-4D99-900B-8556C689724A}" srcOrd="1" destOrd="0" presId="urn:microsoft.com/office/officeart/2005/8/layout/list1"/>
    <dgm:cxn modelId="{23999304-6209-49F6-B05E-B4641C5AEE11}" type="presParOf" srcId="{DA195DF3-FE39-4987-BC9B-8576CD6A97C8}" destId="{9A4ECD52-925B-4680-8564-641CDBBD390A}" srcOrd="1" destOrd="0" presId="urn:microsoft.com/office/officeart/2005/8/layout/list1"/>
    <dgm:cxn modelId="{311EB645-4906-4967-BFE3-0A907517A7FD}" type="presParOf" srcId="{DA195DF3-FE39-4987-BC9B-8576CD6A97C8}" destId="{14DFD433-EA75-4A5B-846E-3F168CD62C4B}" srcOrd="2" destOrd="0" presId="urn:microsoft.com/office/officeart/2005/8/layout/list1"/>
    <dgm:cxn modelId="{07677967-4E9F-4EA7-BB36-70A2955B3B6F}" type="presParOf" srcId="{DA195DF3-FE39-4987-BC9B-8576CD6A97C8}" destId="{CA126B6B-204A-46D1-8BBA-E085E525DBA4}" srcOrd="3" destOrd="0" presId="urn:microsoft.com/office/officeart/2005/8/layout/list1"/>
    <dgm:cxn modelId="{6320875D-0823-4206-8EDC-2C6A1499B36D}" type="presParOf" srcId="{DA195DF3-FE39-4987-BC9B-8576CD6A97C8}" destId="{9C6E9067-B071-433D-AEC9-D7B24AEFB36C}" srcOrd="4" destOrd="0" presId="urn:microsoft.com/office/officeart/2005/8/layout/list1"/>
    <dgm:cxn modelId="{BFB24416-AF7F-4783-886E-F3121736AD71}" type="presParOf" srcId="{9C6E9067-B071-433D-AEC9-D7B24AEFB36C}" destId="{840DDAFA-8848-4EA9-BBFB-7EBA47FFA82A}" srcOrd="0" destOrd="0" presId="urn:microsoft.com/office/officeart/2005/8/layout/list1"/>
    <dgm:cxn modelId="{E2A9A3C0-6ACC-41B5-8506-7B27029F92D9}" type="presParOf" srcId="{9C6E9067-B071-433D-AEC9-D7B24AEFB36C}" destId="{7D5ED909-100C-473B-8446-50FFADDF9E26}" srcOrd="1" destOrd="0" presId="urn:microsoft.com/office/officeart/2005/8/layout/list1"/>
    <dgm:cxn modelId="{D7F6BE4A-8D34-4339-B431-62BC5A087F9D}" type="presParOf" srcId="{DA195DF3-FE39-4987-BC9B-8576CD6A97C8}" destId="{49801246-E1C3-47A3-BE7D-562B9084C2FA}" srcOrd="5" destOrd="0" presId="urn:microsoft.com/office/officeart/2005/8/layout/list1"/>
    <dgm:cxn modelId="{D7DA83CF-4D19-46BA-B736-39E5569EFF4A}" type="presParOf" srcId="{DA195DF3-FE39-4987-BC9B-8576CD6A97C8}" destId="{2F265736-FA1D-4E46-9F5D-B5F0DBA9CA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D433-EA75-4A5B-846E-3F168CD62C4B}">
      <dsp:nvSpPr>
        <dsp:cNvPr id="0" name=""/>
        <dsp:cNvSpPr/>
      </dsp:nvSpPr>
      <dsp:spPr>
        <a:xfrm>
          <a:off x="0" y="634885"/>
          <a:ext cx="7724775" cy="730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C0DDAF-11E6-4D99-900B-8556C689724A}">
      <dsp:nvSpPr>
        <dsp:cNvPr id="0" name=""/>
        <dsp:cNvSpPr/>
      </dsp:nvSpPr>
      <dsp:spPr>
        <a:xfrm>
          <a:off x="386238" y="10247"/>
          <a:ext cx="7263899" cy="105267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dirty="0" smtClean="0">
              <a:latin typeface="Arial" panose="020B0604020202020204" pitchFamily="34" charset="0"/>
              <a:cs typeface="Arial" panose="020B0604020202020204" pitchFamily="34" charset="0"/>
            </a:rPr>
            <a:t>i. </a:t>
          </a:r>
          <a:r>
            <a:rPr lang="es-CO" sz="1400" kern="1200" dirty="0" smtClean="0">
              <a:latin typeface="+mn-lt"/>
              <a:ea typeface="+mn-ea"/>
              <a:cs typeface="+mn-cs"/>
            </a:rPr>
            <a:t>Auditoria al Contrato No. 310 de 2023. Placa polideportiva en el barrio La Ermita del Municipio de Ciudad Bolívar, Antioquia. En ejecución durante junio-julio y agosto</a:t>
          </a:r>
        </a:p>
        <a:p>
          <a:pPr lvl="0" algn="l" defTabSz="622300">
            <a:lnSpc>
              <a:spcPct val="90000"/>
            </a:lnSpc>
            <a:spcBef>
              <a:spcPct val="0"/>
            </a:spcBef>
            <a:spcAft>
              <a:spcPct val="35000"/>
            </a:spcAft>
          </a:pPr>
          <a:r>
            <a:rPr lang="es-CO" sz="1400" kern="1200" dirty="0" smtClean="0">
              <a:latin typeface="+mn-lt"/>
              <a:ea typeface="+mn-ea"/>
              <a:cs typeface="+mn-cs"/>
            </a:rPr>
            <a:t>De acuerdo al cronograma establecido para la auditoria, se realizo reunión de apertura y el informe preliminar se remitirá el 05/08/2025.</a:t>
          </a:r>
          <a:endParaRPr lang="es-ES" sz="1400" kern="1200" dirty="0">
            <a:latin typeface="+mn-lt"/>
            <a:ea typeface="+mn-ea"/>
            <a:cs typeface="+mn-cs"/>
          </a:endParaRPr>
        </a:p>
      </dsp:txBody>
      <dsp:txXfrm>
        <a:off x="437626" y="61635"/>
        <a:ext cx="7161123" cy="949902"/>
      </dsp:txXfrm>
    </dsp:sp>
    <dsp:sp modelId="{2F265736-FA1D-4E46-9F5D-B5F0DBA9CA74}">
      <dsp:nvSpPr>
        <dsp:cNvPr id="0" name=""/>
        <dsp:cNvSpPr/>
      </dsp:nvSpPr>
      <dsp:spPr>
        <a:xfrm>
          <a:off x="0" y="1766054"/>
          <a:ext cx="7724775" cy="7308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5ED909-100C-473B-8446-50FFADDF9E26}">
      <dsp:nvSpPr>
        <dsp:cNvPr id="0" name=""/>
        <dsp:cNvSpPr/>
      </dsp:nvSpPr>
      <dsp:spPr>
        <a:xfrm>
          <a:off x="386238" y="1522285"/>
          <a:ext cx="6986719" cy="671808"/>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smtClean="0">
              <a:latin typeface="Arial" panose="020B0604020202020204" pitchFamily="34" charset="0"/>
              <a:cs typeface="Arial" panose="020B0604020202020204" pitchFamily="34" charset="0"/>
            </a:rPr>
            <a:t>ii. </a:t>
          </a:r>
          <a:r>
            <a:rPr lang="es-CO" sz="1400" kern="1200" smtClean="0">
              <a:latin typeface="Calibri" panose="020F0502020204030204" pitchFamily="34" charset="0"/>
              <a:ea typeface="Calibri" panose="020F0502020204030204" pitchFamily="34" charset="0"/>
              <a:cs typeface="Times New Roman" panose="02020603050405020304" pitchFamily="18" charset="0"/>
            </a:rPr>
            <a:t>Juegos Deportivos Institucionales. En ejecución durante junio-julio y agosto</a:t>
          </a:r>
          <a:r>
            <a:rPr lang="es-MX" sz="1400" kern="1200" smtClean="0">
              <a:latin typeface="Arial" panose="020B0604020202020204" pitchFamily="34" charset="0"/>
              <a:cs typeface="Arial" panose="020B0604020202020204" pitchFamily="34" charset="0"/>
            </a:rPr>
            <a:t>.</a:t>
          </a:r>
          <a:endParaRPr lang="es-ES" sz="1400" kern="1200" dirty="0"/>
        </a:p>
      </dsp:txBody>
      <dsp:txXfrm>
        <a:off x="419033" y="1555080"/>
        <a:ext cx="6921129" cy="6062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17/06/2025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30</a:t>
            </a:fld>
            <a:endParaRPr lang="es-CO"/>
          </a:p>
        </p:txBody>
      </p:sp>
    </p:spTree>
    <p:extLst>
      <p:ext uri="{BB962C8B-B14F-4D97-AF65-F5344CB8AC3E}">
        <p14:creationId xmlns:p14="http://schemas.microsoft.com/office/powerpoint/2010/main" val="380366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17/06/2025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560427"/>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1400" b="1" dirty="0" smtClean="0">
              <a:solidFill>
                <a:schemeClr val="bg1"/>
              </a:solidFill>
              <a:latin typeface="Arial Black" panose="020B0A04020102020204" pitchFamily="34" charset="0"/>
              <a:ea typeface="+mj-ea"/>
              <a:cs typeface="+mj-cs"/>
            </a:endParaRPr>
          </a:p>
          <a:p>
            <a:pPr algn="ctr">
              <a:lnSpc>
                <a:spcPct val="90000"/>
              </a:lnSpc>
              <a:spcBef>
                <a:spcPct val="0"/>
              </a:spcBef>
            </a:pPr>
            <a:endParaRPr lang="es-MX" sz="20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No.3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6" y="3123594"/>
            <a:ext cx="2435568" cy="785751"/>
          </a:xfrm>
          <a:prstGeom prst="rect">
            <a:avLst/>
          </a:prstGeom>
        </p:spPr>
      </p:pic>
      <p:sp>
        <p:nvSpPr>
          <p:cNvPr id="4" name="CuadroTexto 3"/>
          <p:cNvSpPr txBox="1"/>
          <p:nvPr/>
        </p:nvSpPr>
        <p:spPr>
          <a:xfrm>
            <a:off x="885377" y="2687587"/>
            <a:ext cx="6756177" cy="369332"/>
          </a:xfrm>
          <a:prstGeom prst="rect">
            <a:avLst/>
          </a:prstGeom>
          <a:noFill/>
        </p:spPr>
        <p:txBody>
          <a:bodyPr wrap="square" rtlCol="0">
            <a:spAutoFit/>
          </a:bodyPr>
          <a:lstStyle/>
          <a:p>
            <a:pPr algn="ctr">
              <a:lnSpc>
                <a:spcPct val="90000"/>
              </a:lnSpc>
              <a:spcBef>
                <a:spcPct val="0"/>
              </a:spcBef>
            </a:pPr>
            <a:r>
              <a:rPr lang="es-MX" sz="2000" b="1" dirty="0" smtClean="0">
                <a:solidFill>
                  <a:schemeClr val="bg1"/>
                </a:solidFill>
                <a:latin typeface="Arial Black" panose="020B0A04020102020204" pitchFamily="34" charset="0"/>
                <a:ea typeface="+mj-ea"/>
                <a:cs typeface="+mj-cs"/>
              </a:rPr>
              <a:t>Junio 10 de 2025</a:t>
            </a:r>
            <a:endParaRPr lang="es-CO" sz="20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14" name="Rectángulo 13"/>
          <p:cNvSpPr/>
          <p:nvPr/>
        </p:nvSpPr>
        <p:spPr>
          <a:xfrm>
            <a:off x="195944" y="896151"/>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95945" y="1229115"/>
            <a:ext cx="8633731" cy="3179600"/>
          </a:xfrm>
          <a:prstGeom prst="rect">
            <a:avLst/>
          </a:prstGeom>
          <a:noFill/>
          <a:ln>
            <a:noFill/>
          </a:ln>
        </p:spPr>
      </p:pic>
    </p:spTree>
    <p:extLst>
      <p:ext uri="{BB962C8B-B14F-4D97-AF65-F5344CB8AC3E}">
        <p14:creationId xmlns:p14="http://schemas.microsoft.com/office/powerpoint/2010/main" val="409734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14" name="Rectángulo 13"/>
          <p:cNvSpPr/>
          <p:nvPr/>
        </p:nvSpPr>
        <p:spPr>
          <a:xfrm>
            <a:off x="195944" y="831232"/>
            <a:ext cx="2951388"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endParaRPr lang="es-CO" sz="1200"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195944" y="1099278"/>
            <a:ext cx="8768441" cy="921383"/>
          </a:xfrm>
          <a:prstGeom prst="rect">
            <a:avLst/>
          </a:prstGeom>
        </p:spPr>
      </p:pic>
      <p:sp>
        <p:nvSpPr>
          <p:cNvPr id="3" name="Rectángulo 2"/>
          <p:cNvSpPr/>
          <p:nvPr/>
        </p:nvSpPr>
        <p:spPr>
          <a:xfrm>
            <a:off x="195944" y="2099710"/>
            <a:ext cx="8768441" cy="2677656"/>
          </a:xfrm>
          <a:prstGeom prst="rect">
            <a:avLst/>
          </a:prstGeom>
        </p:spPr>
        <p:txBody>
          <a:bodyPr wrap="square">
            <a:spAutoFit/>
          </a:bodyPr>
          <a:lstStyle/>
          <a:p>
            <a:pPr algn="just"/>
            <a:r>
              <a:rPr lang="es-CO" sz="1050" dirty="0">
                <a:latin typeface="Arial" panose="020B0604020202020204" pitchFamily="34" charset="0"/>
                <a:ea typeface="Times New Roman" panose="02020603050405020304" pitchFamily="18" charset="0"/>
                <a:cs typeface="Arial" panose="020B0604020202020204" pitchFamily="34" charset="0"/>
              </a:rPr>
              <a:t>Como puede observarse en el cuadro anterior, se presentaron disminuciones especialmente en los componentes de útiles y papelería con un -90,73%, debido a la entrega de éstos elementos en menor cantidad en ésta vigencia, dado que en el 2024 y 2025 no hubo compras por concepto de útiles y papelería por lo tanto el consumo fue bajo para los años analizados.</a:t>
            </a:r>
          </a:p>
          <a:p>
            <a:pPr algn="just"/>
            <a:endParaRPr lang="es-CO" sz="1050" dirty="0">
              <a:latin typeface="Arial" panose="020B0604020202020204" pitchFamily="34" charset="0"/>
              <a:ea typeface="Times New Roman" panose="02020603050405020304" pitchFamily="18" charset="0"/>
              <a:cs typeface="Arial" panose="020B0604020202020204" pitchFamily="34" charset="0"/>
            </a:endParaRPr>
          </a:p>
          <a:p>
            <a:pPr algn="just"/>
            <a:r>
              <a:rPr lang="es-CO" sz="1050" dirty="0">
                <a:latin typeface="Arial" panose="020B0604020202020204" pitchFamily="34" charset="0"/>
                <a:cs typeface="Arial" panose="020B0604020202020204" pitchFamily="34" charset="0"/>
              </a:rPr>
              <a:t>para el consumo de combustible cabe aclarar que se presentó un incremento del 10,47% en los galones consumidos para el periodo 2025, justificado en el incremento de los precios de la gasolina para este año; mayor uso del vehículo por cambio de ruta y además debió desplazarse a otras zonas del Departamento de Antioquia, ya que el vehículo de Gerencia era el único disponible.</a:t>
            </a:r>
          </a:p>
          <a:p>
            <a:pPr algn="just"/>
            <a:endParaRPr lang="es-MX" sz="1050" dirty="0">
              <a:latin typeface="Arial" panose="020B0604020202020204" pitchFamily="34" charset="0"/>
              <a:cs typeface="Arial" panose="020B0604020202020204" pitchFamily="34" charset="0"/>
            </a:endParaRPr>
          </a:p>
          <a:p>
            <a:r>
              <a:rPr lang="es-CO" sz="1050" dirty="0">
                <a:latin typeface="Arial" panose="020B0604020202020204" pitchFamily="34" charset="0"/>
                <a:cs typeface="Arial" panose="020B0604020202020204" pitchFamily="34" charset="0"/>
              </a:rPr>
              <a:t>Con relación a los servicios públicos (energía, acueducto, alcantarillado, aseo, gas, telefonía, internet, televisión), disminuyó en un 35%, especialmente en la sede de la Villa Deportiva, debido a que, en el primer trimestre del año, los deportistas aún no están alojados allí.</a:t>
            </a:r>
          </a:p>
          <a:p>
            <a:r>
              <a:rPr lang="es-CO" sz="1050" dirty="0">
                <a:latin typeface="Arial" panose="020B0604020202020204" pitchFamily="34" charset="0"/>
                <a:cs typeface="Arial" panose="020B0604020202020204" pitchFamily="34" charset="0"/>
              </a:rPr>
              <a:t> </a:t>
            </a:r>
          </a:p>
          <a:p>
            <a:r>
              <a:rPr lang="es-CO" sz="1050" dirty="0">
                <a:latin typeface="Arial" panose="020B0604020202020204" pitchFamily="34" charset="0"/>
                <a:cs typeface="Arial" panose="020B0604020202020204" pitchFamily="34" charset="0"/>
              </a:rPr>
              <a:t>Cabe anotar, que la Entidad está realizando campañas del uso racional de los servicios públicos en todas sus sedes, con el fin de concientizar a los servidores públicos de la importancia del ahorro y uso racional para este rubro.</a:t>
            </a:r>
          </a:p>
          <a:p>
            <a:r>
              <a:rPr lang="es-CO" sz="1050" dirty="0">
                <a:latin typeface="Arial" panose="020B0604020202020204" pitchFamily="34" charset="0"/>
                <a:cs typeface="Arial" panose="020B0604020202020204" pitchFamily="34" charset="0"/>
              </a:rPr>
              <a:t> </a:t>
            </a:r>
          </a:p>
          <a:p>
            <a:r>
              <a:rPr lang="es-CO" sz="1050" dirty="0">
                <a:latin typeface="Arial" panose="020B0604020202020204" pitchFamily="34" charset="0"/>
                <a:cs typeface="Arial" panose="020B0604020202020204" pitchFamily="34" charset="0"/>
              </a:rPr>
              <a:t>La Subgerencia Administrativa y Financiera junto con la Oficina de Comunicaciones, realizan campañas permanentes en la Intranet de la Entidad</a:t>
            </a:r>
          </a:p>
        </p:txBody>
      </p:sp>
    </p:spTree>
    <p:extLst>
      <p:ext uri="{BB962C8B-B14F-4D97-AF65-F5344CB8AC3E}">
        <p14:creationId xmlns:p14="http://schemas.microsoft.com/office/powerpoint/2010/main" val="268899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14" name="Rectángulo 13"/>
          <p:cNvSpPr/>
          <p:nvPr/>
        </p:nvSpPr>
        <p:spPr>
          <a:xfrm>
            <a:off x="417400" y="931323"/>
            <a:ext cx="2375806"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Fotocopias e impresiones: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6" name="Rectángulo 5"/>
          <p:cNvSpPr/>
          <p:nvPr/>
        </p:nvSpPr>
        <p:spPr>
          <a:xfrm>
            <a:off x="134711" y="1185238"/>
            <a:ext cx="8633732" cy="577081"/>
          </a:xfrm>
          <a:prstGeom prst="rect">
            <a:avLst/>
          </a:prstGeom>
        </p:spPr>
        <p:txBody>
          <a:bodyPr wrap="square">
            <a:spAutoFit/>
          </a:bodyPr>
          <a:lstStyle/>
          <a:p>
            <a:pPr marR="67151" algn="just">
              <a:tabLst>
                <a:tab pos="4045744" algn="l"/>
              </a:tabLst>
            </a:pPr>
            <a:r>
              <a:rPr lang="es-CO" sz="1050" dirty="0">
                <a:solidFill>
                  <a:srgbClr val="000000"/>
                </a:solidFill>
                <a:latin typeface="Arial" panose="020B0604020202020204" pitchFamily="34" charset="0"/>
                <a:ea typeface="Times New Roman" panose="02020603050405020304" pitchFamily="18" charset="0"/>
              </a:rPr>
              <a:t>El total de Fotocopias e impresiones para el primer trimestre del 2025, fue de 19.353 unidades, frente a 64.810 unidades en el mismo periodo del año 2024, evidenciándose una disminución de 13.905 impresiones, debido a los controles a través de las secretarias, subgerentes y jefes que son los únicos que tienen el permiso de impresión.</a:t>
            </a:r>
            <a:endParaRPr lang="es-CO" sz="1050" dirty="0">
              <a:latin typeface="Times New Roman" panose="02020603050405020304" pitchFamily="18" charset="0"/>
              <a:ea typeface="Times New Roman" panose="02020603050405020304" pitchFamily="18" charset="0"/>
            </a:endParaRPr>
          </a:p>
        </p:txBody>
      </p:sp>
      <p:graphicFrame>
        <p:nvGraphicFramePr>
          <p:cNvPr id="7" name="Tabla 6"/>
          <p:cNvGraphicFramePr>
            <a:graphicFrameLocks noGrp="1"/>
          </p:cNvGraphicFramePr>
          <p:nvPr>
            <p:extLst/>
          </p:nvPr>
        </p:nvGraphicFramePr>
        <p:xfrm>
          <a:off x="232683" y="1814289"/>
          <a:ext cx="8535761" cy="578358"/>
        </p:xfrm>
        <a:graphic>
          <a:graphicData uri="http://schemas.openxmlformats.org/drawingml/2006/table">
            <a:tbl>
              <a:tblPr/>
              <a:tblGrid>
                <a:gridCol w="2163394">
                  <a:extLst>
                    <a:ext uri="{9D8B030D-6E8A-4147-A177-3AD203B41FA5}">
                      <a16:colId xmlns:a16="http://schemas.microsoft.com/office/drawing/2014/main" val="2876460458"/>
                    </a:ext>
                  </a:extLst>
                </a:gridCol>
                <a:gridCol w="1529915">
                  <a:extLst>
                    <a:ext uri="{9D8B030D-6E8A-4147-A177-3AD203B41FA5}">
                      <a16:colId xmlns:a16="http://schemas.microsoft.com/office/drawing/2014/main" val="307251953"/>
                    </a:ext>
                  </a:extLst>
                </a:gridCol>
                <a:gridCol w="1531622">
                  <a:extLst>
                    <a:ext uri="{9D8B030D-6E8A-4147-A177-3AD203B41FA5}">
                      <a16:colId xmlns:a16="http://schemas.microsoft.com/office/drawing/2014/main" val="3604601746"/>
                    </a:ext>
                  </a:extLst>
                </a:gridCol>
                <a:gridCol w="1659684">
                  <a:extLst>
                    <a:ext uri="{9D8B030D-6E8A-4147-A177-3AD203B41FA5}">
                      <a16:colId xmlns:a16="http://schemas.microsoft.com/office/drawing/2014/main" val="1310432516"/>
                    </a:ext>
                  </a:extLst>
                </a:gridCol>
                <a:gridCol w="1651146">
                  <a:extLst>
                    <a:ext uri="{9D8B030D-6E8A-4147-A177-3AD203B41FA5}">
                      <a16:colId xmlns:a16="http://schemas.microsoft.com/office/drawing/2014/main" val="3316574400"/>
                    </a:ext>
                  </a:extLst>
                </a:gridCol>
              </a:tblGrid>
              <a:tr h="368046">
                <a:tc>
                  <a:txBody>
                    <a:bodyPr/>
                    <a:lstStyle/>
                    <a:p>
                      <a:pPr marR="18415"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CONCEPTO</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Primer Trimestre - 2025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R="18415"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Primer Trimestre 2024</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Relativa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13693636"/>
                  </a:ext>
                </a:extLst>
              </a:tr>
              <a:tr h="192050">
                <a:tc>
                  <a:txBody>
                    <a:bodyPr/>
                    <a:lstStyle/>
                    <a:p>
                      <a:pPr>
                        <a:lnSpc>
                          <a:spcPct val="115000"/>
                        </a:lnSpc>
                        <a:spcBef>
                          <a:spcPts val="140"/>
                        </a:spcBef>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Fotocopias e impresiones</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19.353</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33.258</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-13.905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-41,80%</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894472"/>
                  </a:ext>
                </a:extLst>
              </a:tr>
            </a:tbl>
          </a:graphicData>
        </a:graphic>
      </p:graphicFrame>
      <p:graphicFrame>
        <p:nvGraphicFramePr>
          <p:cNvPr id="11" name="Tabla 10"/>
          <p:cNvGraphicFramePr>
            <a:graphicFrameLocks noGrp="1"/>
          </p:cNvGraphicFramePr>
          <p:nvPr>
            <p:extLst/>
          </p:nvPr>
        </p:nvGraphicFramePr>
        <p:xfrm>
          <a:off x="245949" y="2434530"/>
          <a:ext cx="8535762" cy="2296628"/>
        </p:xfrm>
        <a:graphic>
          <a:graphicData uri="http://schemas.openxmlformats.org/drawingml/2006/table">
            <a:tbl>
              <a:tblPr firstRow="1" firstCol="1" bandRow="1">
                <a:tableStyleId>{5C22544A-7EE6-4342-B048-85BDC9FD1C3A}</a:tableStyleId>
              </a:tblPr>
              <a:tblGrid>
                <a:gridCol w="1644694">
                  <a:extLst>
                    <a:ext uri="{9D8B030D-6E8A-4147-A177-3AD203B41FA5}">
                      <a16:colId xmlns:a16="http://schemas.microsoft.com/office/drawing/2014/main" val="3497733666"/>
                    </a:ext>
                  </a:extLst>
                </a:gridCol>
                <a:gridCol w="761498">
                  <a:extLst>
                    <a:ext uri="{9D8B030D-6E8A-4147-A177-3AD203B41FA5}">
                      <a16:colId xmlns:a16="http://schemas.microsoft.com/office/drawing/2014/main" val="2108577264"/>
                    </a:ext>
                  </a:extLst>
                </a:gridCol>
                <a:gridCol w="510052">
                  <a:extLst>
                    <a:ext uri="{9D8B030D-6E8A-4147-A177-3AD203B41FA5}">
                      <a16:colId xmlns:a16="http://schemas.microsoft.com/office/drawing/2014/main" val="1722217002"/>
                    </a:ext>
                  </a:extLst>
                </a:gridCol>
                <a:gridCol w="5619518">
                  <a:extLst>
                    <a:ext uri="{9D8B030D-6E8A-4147-A177-3AD203B41FA5}">
                      <a16:colId xmlns:a16="http://schemas.microsoft.com/office/drawing/2014/main" val="457323750"/>
                    </a:ext>
                  </a:extLst>
                </a:gridCol>
              </a:tblGrid>
              <a:tr h="246086">
                <a:tc gridSpan="4">
                  <a:txBody>
                    <a:bodyPr/>
                    <a:lstStyle/>
                    <a:p>
                      <a:pPr algn="ct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COMPARATIVO PRIMER TRIMESTRE</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rgbClr val="5A805B"/>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76608351"/>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IMPRESORA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2024</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2025</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OBSERVACIONES</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2532658953"/>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MEDICINA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2.871</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597</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Para este período están haciendo uso de la Historia clínica digital</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2555713487"/>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ADMINISTRATIVA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8.090</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5.783</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Políticas de austeridad</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1456606493"/>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FOMENTO</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5.692</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4.414</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Políticas de austeridad</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3148231264"/>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ALTOS LOGROS</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5.404</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2.349</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Políticas de austeridad</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1758978614"/>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GERENCIA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4.735</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354</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Impresora inactiva por daño</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3979768563"/>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COMUNICACIONES</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366</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1.193</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El incremento se debe a la utilización de la impresora para uso de la oficina de Gerencia</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solidFill>
                      <a:schemeClr val="accent6">
                        <a:lumMod val="20000"/>
                        <a:lumOff val="80000"/>
                      </a:schemeClr>
                    </a:solidFill>
                  </a:tcPr>
                </a:tc>
                <a:extLst>
                  <a:ext uri="{0D108BD9-81ED-4DB2-BD59-A6C34878D82A}">
                    <a16:rowId xmlns:a16="http://schemas.microsoft.com/office/drawing/2014/main" val="845072621"/>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ALMACEN</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1.508</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1.524</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Estable</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2812378044"/>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JURIDICA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3.955</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2.292</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Políticas de austeridad</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77122704"/>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CADA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399</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402</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Estable</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677352361"/>
                  </a:ext>
                </a:extLst>
              </a:tr>
              <a:tr h="315468">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VILLA DEPORTIVA</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238</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a:effectLst/>
                          <a:latin typeface="Arial" panose="020B0604020202020204" pitchFamily="34" charset="0"/>
                          <a:cs typeface="Arial" panose="020B0604020202020204" pitchFamily="34" charset="0"/>
                        </a:rPr>
                        <a:t>445</a:t>
                      </a:r>
                      <a:endParaRPr lang="es-CO" sz="90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solidFill>
                            <a:schemeClr val="tx1"/>
                          </a:solidFill>
                          <a:effectLst/>
                          <a:latin typeface="Arial" panose="020B0604020202020204" pitchFamily="34" charset="0"/>
                          <a:cs typeface="Arial" panose="020B0604020202020204" pitchFamily="34" charset="0"/>
                        </a:rPr>
                        <a:t>El incremento se debe a la fecha de ingreso de los deportistas a la Villa Deportiva: este año ingresaron a mediados de marzo y en el trimestre del año anterior, ingresaron en el mes de abril.</a:t>
                      </a:r>
                      <a:endParaRPr lang="es-CO"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1137791682"/>
                  </a:ext>
                </a:extLst>
              </a:tr>
              <a:tr h="157734">
                <a:tc>
                  <a:txBody>
                    <a:bodyPr/>
                    <a:lstStyle/>
                    <a:p>
                      <a:pPr>
                        <a:lnSpc>
                          <a:spcPct val="115000"/>
                        </a:lnSpc>
                        <a:spcAft>
                          <a:spcPts val="0"/>
                        </a:spcAft>
                      </a:pPr>
                      <a:r>
                        <a:rPr lang="es-CO" sz="900" b="0" dirty="0">
                          <a:solidFill>
                            <a:schemeClr val="tx1"/>
                          </a:solidFill>
                          <a:effectLst/>
                          <a:latin typeface="Arial" panose="020B0604020202020204" pitchFamily="34" charset="0"/>
                          <a:cs typeface="Arial" panose="020B0604020202020204" pitchFamily="34" charset="0"/>
                        </a:rPr>
                        <a:t>TOTAL TRIMESTRE</a:t>
                      </a:r>
                      <a:endParaRPr lang="es-CO"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33.258</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19.353</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tc>
                  <a:txBody>
                    <a:bodyPr/>
                    <a:lstStyle/>
                    <a:p>
                      <a:pPr>
                        <a:lnSpc>
                          <a:spcPct val="115000"/>
                        </a:lnSpc>
                        <a:spcAft>
                          <a:spcPts val="0"/>
                        </a:spcAft>
                      </a:pPr>
                      <a:r>
                        <a:rPr lang="es-CO" sz="900" dirty="0">
                          <a:effectLst/>
                          <a:latin typeface="Arial" panose="020B0604020202020204" pitchFamily="34" charset="0"/>
                          <a:cs typeface="Arial" panose="020B0604020202020204" pitchFamily="34" charset="0"/>
                        </a:rPr>
                        <a:t> </a:t>
                      </a:r>
                      <a:endParaRPr lang="es-CO" sz="900" dirty="0">
                        <a:effectLst/>
                        <a:latin typeface="Arial" panose="020B0604020202020204" pitchFamily="34" charset="0"/>
                        <a:ea typeface="Times New Roman" panose="02020603050405020304" pitchFamily="18" charset="0"/>
                        <a:cs typeface="Arial" panose="020B0604020202020204" pitchFamily="34" charset="0"/>
                      </a:endParaRPr>
                    </a:p>
                  </a:txBody>
                  <a:tcPr marL="33338" marR="33338" marT="0" marB="0" anchor="b">
                    <a:solidFill>
                      <a:schemeClr val="accent6">
                        <a:lumMod val="20000"/>
                        <a:lumOff val="80000"/>
                      </a:schemeClr>
                    </a:solidFill>
                  </a:tcPr>
                </a:tc>
                <a:extLst>
                  <a:ext uri="{0D108BD9-81ED-4DB2-BD59-A6C34878D82A}">
                    <a16:rowId xmlns:a16="http://schemas.microsoft.com/office/drawing/2014/main" val="2505591129"/>
                  </a:ext>
                </a:extLst>
              </a:tr>
            </a:tbl>
          </a:graphicData>
        </a:graphic>
      </p:graphicFrame>
    </p:spTree>
    <p:extLst>
      <p:ext uri="{BB962C8B-B14F-4D97-AF65-F5344CB8AC3E}">
        <p14:creationId xmlns:p14="http://schemas.microsoft.com/office/powerpoint/2010/main" val="166627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7" name="Rectángulo 6"/>
          <p:cNvSpPr/>
          <p:nvPr/>
        </p:nvSpPr>
        <p:spPr>
          <a:xfrm>
            <a:off x="202510" y="805164"/>
            <a:ext cx="3068212" cy="307777"/>
          </a:xfrm>
          <a:prstGeom prst="rect">
            <a:avLst/>
          </a:prstGeom>
        </p:spPr>
        <p:txBody>
          <a:bodyPr wrap="none">
            <a:spAutoFit/>
          </a:bodyPr>
          <a:lstStyle/>
          <a:p>
            <a:pPr algn="just"/>
            <a:r>
              <a:rPr lang="es-ES" sz="1400" b="1" dirty="0">
                <a:latin typeface="Arial" panose="020B0604020202020204" pitchFamily="34" charset="0"/>
                <a:cs typeface="Arial" panose="020B0604020202020204" pitchFamily="34" charset="0"/>
              </a:rPr>
              <a:t>Resumen Variaciones negativas: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sp>
        <p:nvSpPr>
          <p:cNvPr id="4" name="Rectángulo 3"/>
          <p:cNvSpPr/>
          <p:nvPr/>
        </p:nvSpPr>
        <p:spPr>
          <a:xfrm>
            <a:off x="220436" y="1151489"/>
            <a:ext cx="8572499" cy="523220"/>
          </a:xfrm>
          <a:prstGeom prst="rect">
            <a:avLst/>
          </a:prstGeom>
        </p:spPr>
        <p:txBody>
          <a:bodyPr wrap="square">
            <a:spAutoFit/>
          </a:bodyPr>
          <a:lstStyle/>
          <a:p>
            <a:r>
              <a:rPr lang="es-ES" sz="1400" dirty="0">
                <a:latin typeface="Arial" panose="020B0604020202020204" pitchFamily="34" charset="0"/>
                <a:cs typeface="Arial" panose="020B0604020202020204" pitchFamily="34" charset="0"/>
              </a:rPr>
              <a:t>Cabe resaltar que los siguientes gastos generales presentaron una variación negativa, debido a la aplicación de políticas de austeridad en el gasto establecidas por la Entidad:</a:t>
            </a:r>
            <a:endParaRPr lang="es-CO" sz="14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328612" y="1713307"/>
          <a:ext cx="8186737" cy="2728908"/>
        </p:xfrm>
        <a:graphic>
          <a:graphicData uri="http://schemas.openxmlformats.org/drawingml/2006/table">
            <a:tbl>
              <a:tblPr firstRow="1" firstCol="1" bandRow="1">
                <a:effectLst>
                  <a:innerShdw blurRad="63500" dist="50800" dir="16200000">
                    <a:prstClr val="black">
                      <a:alpha val="50000"/>
                    </a:prstClr>
                  </a:innerShdw>
                </a:effectLst>
                <a:tableStyleId>{5C22544A-7EE6-4342-B048-85BDC9FD1C3A}</a:tableStyleId>
              </a:tblPr>
              <a:tblGrid>
                <a:gridCol w="5107781">
                  <a:extLst>
                    <a:ext uri="{9D8B030D-6E8A-4147-A177-3AD203B41FA5}">
                      <a16:colId xmlns:a16="http://schemas.microsoft.com/office/drawing/2014/main" val="3090445332"/>
                    </a:ext>
                  </a:extLst>
                </a:gridCol>
                <a:gridCol w="3078956">
                  <a:extLst>
                    <a:ext uri="{9D8B030D-6E8A-4147-A177-3AD203B41FA5}">
                      <a16:colId xmlns:a16="http://schemas.microsoft.com/office/drawing/2014/main" val="1932809857"/>
                    </a:ext>
                  </a:extLst>
                </a:gridCol>
              </a:tblGrid>
              <a:tr h="398972">
                <a:tc>
                  <a:txBody>
                    <a:bodyPr/>
                    <a:lstStyle/>
                    <a:p>
                      <a:pPr marR="456565" algn="just">
                        <a:spcAft>
                          <a:spcPts val="0"/>
                        </a:spcAft>
                      </a:pPr>
                      <a:r>
                        <a:rPr lang="es-ES" sz="1200" dirty="0">
                          <a:solidFill>
                            <a:schemeClr val="tx1"/>
                          </a:solidFill>
                          <a:effectLst/>
                        </a:rPr>
                        <a:t>CONCEPTO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solidFill>
                      <a:schemeClr val="accent6">
                        <a:lumMod val="60000"/>
                        <a:lumOff val="40000"/>
                      </a:schemeClr>
                    </a:solidFill>
                  </a:tcPr>
                </a:tc>
                <a:tc>
                  <a:txBody>
                    <a:bodyPr/>
                    <a:lstStyle/>
                    <a:p>
                      <a:pPr marR="456565" algn="just">
                        <a:spcAft>
                          <a:spcPts val="0"/>
                        </a:spcAft>
                      </a:pPr>
                      <a:r>
                        <a:rPr lang="es-ES" sz="1200" dirty="0">
                          <a:solidFill>
                            <a:schemeClr val="tx1"/>
                          </a:solidFill>
                          <a:effectLst/>
                        </a:rPr>
                        <a:t>VARIACION </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solidFill>
                      <a:schemeClr val="accent6">
                        <a:lumMod val="60000"/>
                        <a:lumOff val="40000"/>
                      </a:schemeClr>
                    </a:solidFill>
                  </a:tcPr>
                </a:tc>
                <a:extLst>
                  <a:ext uri="{0D108BD9-81ED-4DB2-BD59-A6C34878D82A}">
                    <a16:rowId xmlns:a16="http://schemas.microsoft.com/office/drawing/2014/main" val="786646020"/>
                  </a:ext>
                </a:extLst>
              </a:tr>
              <a:tr h="245522">
                <a:tc>
                  <a:txBody>
                    <a:bodyPr/>
                    <a:lstStyle/>
                    <a:p>
                      <a:pPr marR="456565" algn="just">
                        <a:spcAft>
                          <a:spcPts val="0"/>
                        </a:spcAft>
                      </a:pPr>
                      <a:r>
                        <a:rPr lang="es-ES" sz="1200" dirty="0">
                          <a:solidFill>
                            <a:schemeClr val="tx1"/>
                          </a:solidFill>
                          <a:effectLst/>
                        </a:rPr>
                        <a:t>Comisiones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-51%</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3594454494"/>
                  </a:ext>
                </a:extLst>
              </a:tr>
              <a:tr h="245522">
                <a:tc>
                  <a:txBody>
                    <a:bodyPr/>
                    <a:lstStyle/>
                    <a:p>
                      <a:pPr marR="456565" algn="just">
                        <a:spcAft>
                          <a:spcPts val="0"/>
                        </a:spcAft>
                      </a:pPr>
                      <a:r>
                        <a:rPr lang="es-ES" sz="1200" dirty="0">
                          <a:solidFill>
                            <a:schemeClr val="tx1"/>
                          </a:solidFill>
                          <a:effectLst/>
                        </a:rPr>
                        <a:t>Elementos de Aseo, Lavandería, Cafetería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-71%</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720630054"/>
                  </a:ext>
                </a:extLst>
              </a:tr>
              <a:tr h="245522">
                <a:tc>
                  <a:txBody>
                    <a:bodyPr/>
                    <a:lstStyle/>
                    <a:p>
                      <a:pPr marR="456565" algn="just">
                        <a:spcAft>
                          <a:spcPts val="0"/>
                        </a:spcAft>
                      </a:pPr>
                      <a:r>
                        <a:rPr lang="es-ES" sz="1200" dirty="0">
                          <a:solidFill>
                            <a:schemeClr val="tx1"/>
                          </a:solidFill>
                          <a:effectLst/>
                        </a:rPr>
                        <a:t>Implementos de Medicina Deportiva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-99%</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1332397868"/>
                  </a:ext>
                </a:extLst>
              </a:tr>
              <a:tr h="245522">
                <a:tc>
                  <a:txBody>
                    <a:bodyPr/>
                    <a:lstStyle/>
                    <a:p>
                      <a:pPr marR="456565" algn="just">
                        <a:spcAft>
                          <a:spcPts val="0"/>
                        </a:spcAft>
                      </a:pPr>
                      <a:r>
                        <a:rPr lang="es-ES" sz="1200" dirty="0">
                          <a:solidFill>
                            <a:schemeClr val="tx1"/>
                          </a:solidFill>
                          <a:effectLst/>
                        </a:rPr>
                        <a:t>Servicios de mensajería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-38%</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3791157377"/>
                  </a:ext>
                </a:extLst>
              </a:tr>
              <a:tr h="365760">
                <a:tc>
                  <a:txBody>
                    <a:bodyPr/>
                    <a:lstStyle/>
                    <a:p>
                      <a:pPr marR="456565" algn="just">
                        <a:spcAft>
                          <a:spcPts val="0"/>
                        </a:spcAft>
                      </a:pPr>
                      <a:r>
                        <a:rPr lang="es-ES" sz="1200" dirty="0">
                          <a:solidFill>
                            <a:schemeClr val="tx1"/>
                          </a:solidFill>
                          <a:effectLst/>
                        </a:rPr>
                        <a:t>Servicios de Telecomunicaciones, Transmisión y Suministro de Información</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-21%</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3723285875"/>
                  </a:ext>
                </a:extLst>
              </a:tr>
              <a:tr h="245522">
                <a:tc>
                  <a:txBody>
                    <a:bodyPr/>
                    <a:lstStyle/>
                    <a:p>
                      <a:pPr marR="456565" algn="just">
                        <a:spcAft>
                          <a:spcPts val="0"/>
                        </a:spcAft>
                      </a:pPr>
                      <a:r>
                        <a:rPr lang="es-ES" sz="1200" dirty="0">
                          <a:solidFill>
                            <a:schemeClr val="tx1"/>
                          </a:solidFill>
                          <a:effectLst/>
                        </a:rPr>
                        <a:t>Telefonía Celular</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-45%</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557046802"/>
                  </a:ext>
                </a:extLst>
              </a:tr>
              <a:tr h="245522">
                <a:tc>
                  <a:txBody>
                    <a:bodyPr/>
                    <a:lstStyle/>
                    <a:p>
                      <a:pPr marR="456565" algn="just">
                        <a:spcAft>
                          <a:spcPts val="0"/>
                        </a:spcAft>
                      </a:pPr>
                      <a:r>
                        <a:rPr lang="es-ES" sz="1200" dirty="0">
                          <a:solidFill>
                            <a:schemeClr val="tx1"/>
                          </a:solidFill>
                          <a:effectLst/>
                        </a:rPr>
                        <a:t>Transporte Aéreo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-87%</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678738250"/>
                  </a:ext>
                </a:extLst>
              </a:tr>
              <a:tr h="245522">
                <a:tc>
                  <a:txBody>
                    <a:bodyPr/>
                    <a:lstStyle/>
                    <a:p>
                      <a:pPr marR="456565" algn="just">
                        <a:spcAft>
                          <a:spcPts val="0"/>
                        </a:spcAft>
                      </a:pPr>
                      <a:r>
                        <a:rPr lang="es-ES" sz="1200" dirty="0">
                          <a:solidFill>
                            <a:schemeClr val="tx1"/>
                          </a:solidFill>
                          <a:effectLst/>
                        </a:rPr>
                        <a:t>Transporte Terrestre de Pasajeros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-95%</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1115433952"/>
                  </a:ext>
                </a:extLst>
              </a:tr>
              <a:tr h="245522">
                <a:tc>
                  <a:txBody>
                    <a:bodyPr/>
                    <a:lstStyle/>
                    <a:p>
                      <a:pPr marR="456565" algn="just">
                        <a:spcAft>
                          <a:spcPts val="0"/>
                        </a:spcAft>
                      </a:pPr>
                      <a:r>
                        <a:rPr lang="es-ES" sz="1200" dirty="0">
                          <a:solidFill>
                            <a:schemeClr val="tx1"/>
                          </a:solidFill>
                          <a:effectLst/>
                        </a:rPr>
                        <a:t>Útiles y Papelería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tc>
                  <a:txBody>
                    <a:bodyPr/>
                    <a:lstStyle/>
                    <a:p>
                      <a:pPr marR="456565" algn="r">
                        <a:spcAft>
                          <a:spcPts val="0"/>
                        </a:spcAft>
                      </a:pPr>
                      <a:r>
                        <a:rPr lang="es-ES" sz="1200" dirty="0">
                          <a:solidFill>
                            <a:schemeClr val="tx1"/>
                          </a:solidFill>
                          <a:effectLst/>
                        </a:rPr>
                        <a:t>-9%</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oFill/>
                  </a:tcPr>
                </a:tc>
                <a:extLst>
                  <a:ext uri="{0D108BD9-81ED-4DB2-BD59-A6C34878D82A}">
                    <a16:rowId xmlns:a16="http://schemas.microsoft.com/office/drawing/2014/main" val="1956633689"/>
                  </a:ext>
                </a:extLst>
              </a:tr>
            </a:tbl>
          </a:graphicData>
        </a:graphic>
      </p:graphicFrame>
    </p:spTree>
    <p:extLst>
      <p:ext uri="{BB962C8B-B14F-4D97-AF65-F5344CB8AC3E}">
        <p14:creationId xmlns:p14="http://schemas.microsoft.com/office/powerpoint/2010/main" val="327017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graphicFrame>
        <p:nvGraphicFramePr>
          <p:cNvPr id="3" name="Tabla 2"/>
          <p:cNvGraphicFramePr>
            <a:graphicFrameLocks noGrp="1"/>
          </p:cNvGraphicFramePr>
          <p:nvPr>
            <p:extLst>
              <p:ext uri="{D42A27DB-BD31-4B8C-83A1-F6EECF244321}">
                <p14:modId xmlns:p14="http://schemas.microsoft.com/office/powerpoint/2010/main" val="1691413706"/>
              </p:ext>
            </p:extLst>
          </p:nvPr>
        </p:nvGraphicFramePr>
        <p:xfrm>
          <a:off x="256309" y="962892"/>
          <a:ext cx="8541327" cy="2154382"/>
        </p:xfrm>
        <a:graphic>
          <a:graphicData uri="http://schemas.openxmlformats.org/drawingml/2006/table">
            <a:tbl>
              <a:tblPr firstRow="1" firstCol="1" bandRow="1">
                <a:tableStyleId>{5C22544A-7EE6-4342-B048-85BDC9FD1C3A}</a:tableStyleId>
              </a:tblPr>
              <a:tblGrid>
                <a:gridCol w="495599">
                  <a:extLst>
                    <a:ext uri="{9D8B030D-6E8A-4147-A177-3AD203B41FA5}">
                      <a16:colId xmlns:a16="http://schemas.microsoft.com/office/drawing/2014/main" val="1793010988"/>
                    </a:ext>
                  </a:extLst>
                </a:gridCol>
                <a:gridCol w="8045728">
                  <a:extLst>
                    <a:ext uri="{9D8B030D-6E8A-4147-A177-3AD203B41FA5}">
                      <a16:colId xmlns:a16="http://schemas.microsoft.com/office/drawing/2014/main" val="4219505448"/>
                    </a:ext>
                  </a:extLst>
                </a:gridCol>
              </a:tblGrid>
              <a:tr h="303006">
                <a:tc>
                  <a:txBody>
                    <a:bodyPr/>
                    <a:lstStyle/>
                    <a:p>
                      <a:pPr algn="ctr">
                        <a:lnSpc>
                          <a:spcPct val="115000"/>
                        </a:lnSpc>
                        <a:spcAft>
                          <a:spcPts val="600"/>
                        </a:spcAft>
                      </a:pPr>
                      <a:r>
                        <a:rPr lang="es-ES" sz="1200" dirty="0">
                          <a:solidFill>
                            <a:schemeClr val="tx1"/>
                          </a:solidFill>
                          <a:effectLst/>
                        </a:rPr>
                        <a:t>No.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tc>
                  <a:txBody>
                    <a:bodyPr/>
                    <a:lstStyle/>
                    <a:p>
                      <a:pPr algn="ctr">
                        <a:lnSpc>
                          <a:spcPct val="115000"/>
                        </a:lnSpc>
                        <a:spcAft>
                          <a:spcPts val="600"/>
                        </a:spcAft>
                      </a:pPr>
                      <a:r>
                        <a:rPr lang="es-ES" sz="1200" dirty="0">
                          <a:solidFill>
                            <a:schemeClr val="tx1"/>
                          </a:solidFill>
                          <a:effectLst/>
                        </a:rPr>
                        <a:t>FORTALEZAS </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313279805"/>
                  </a:ext>
                </a:extLst>
              </a:tr>
              <a:tr h="694266">
                <a:tc>
                  <a:txBody>
                    <a:bodyPr/>
                    <a:lstStyle/>
                    <a:p>
                      <a:pPr algn="ctr">
                        <a:lnSpc>
                          <a:spcPct val="115000"/>
                        </a:lnSpc>
                        <a:spcAft>
                          <a:spcPts val="600"/>
                        </a:spcAft>
                      </a:pPr>
                      <a:r>
                        <a:rPr lang="es-ES" sz="1200" dirty="0">
                          <a:solidFill>
                            <a:schemeClr val="tx1"/>
                          </a:solidFill>
                          <a:effectLst/>
                        </a:rPr>
                        <a:t>1</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Reiterar como aspecto favorable a destacar es la disponibilidad que tiene la Entidad reflejada en el sistema de información financiera, para acceder a ella y poder tomar las decisiones administrativas que apunten al cumplimiento de la política de austeridad y eficiencia en el gasto público.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1962427143"/>
                  </a:ext>
                </a:extLst>
              </a:tr>
              <a:tr h="462844">
                <a:tc>
                  <a:txBody>
                    <a:bodyPr/>
                    <a:lstStyle/>
                    <a:p>
                      <a:pPr algn="ctr">
                        <a:lnSpc>
                          <a:spcPct val="115000"/>
                        </a:lnSpc>
                        <a:spcAft>
                          <a:spcPts val="600"/>
                        </a:spcAft>
                      </a:pPr>
                      <a:r>
                        <a:rPr lang="es-ES" sz="1200">
                          <a:solidFill>
                            <a:schemeClr val="tx1"/>
                          </a:solidFill>
                          <a:effectLst/>
                        </a:rPr>
                        <a:t>2</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El grupo de directivos se encuentran comprometidos en el cumplimiento del plan de austeridad en el gasto, generando acciones que impactan en el uso eficiente de los recursos.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1901566502"/>
                  </a:ext>
                </a:extLst>
              </a:tr>
              <a:tr h="694266">
                <a:tc>
                  <a:txBody>
                    <a:bodyPr/>
                    <a:lstStyle/>
                    <a:p>
                      <a:pPr algn="ctr">
                        <a:lnSpc>
                          <a:spcPct val="115000"/>
                        </a:lnSpc>
                        <a:spcAft>
                          <a:spcPts val="600"/>
                        </a:spcAft>
                      </a:pPr>
                      <a:r>
                        <a:rPr lang="es-ES" sz="1200">
                          <a:solidFill>
                            <a:schemeClr val="tx1"/>
                          </a:solidFill>
                          <a:effectLst/>
                        </a:rPr>
                        <a:t>3</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dirty="0">
                          <a:solidFill>
                            <a:schemeClr val="tx1"/>
                          </a:solidFill>
                          <a:effectLst/>
                        </a:rPr>
                        <a:t>La Entidad cuenta con Plan de Austeridad en el Gasto para el Instituto Departamental de Deportes de Antioquia – INDEPORTES Resolución S2022000248 del 09/05/2022 al cual se le viene realizando el seguimiento y monitoreo por parte de la Subgerencia Administrativa y Financiera.</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2235584164"/>
                  </a:ext>
                </a:extLst>
              </a:tr>
            </a:tbl>
          </a:graphicData>
        </a:graphic>
      </p:graphicFrame>
    </p:spTree>
    <p:extLst>
      <p:ext uri="{BB962C8B-B14F-4D97-AF65-F5344CB8AC3E}">
        <p14:creationId xmlns:p14="http://schemas.microsoft.com/office/powerpoint/2010/main" val="3574074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737993" y="74332"/>
            <a:ext cx="3149698" cy="867930"/>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iii. </a:t>
            </a:r>
            <a:r>
              <a:rPr lang="es-MX" sz="1400" b="1" dirty="0"/>
              <a:t>Seguimiento y evaluación al cumplimiento de la Circular conjunta Nro. 100-004-2024 acoso laboral</a:t>
            </a:r>
          </a:p>
          <a:p>
            <a:pPr marL="0" lvl="1" algn="ctr">
              <a:lnSpc>
                <a:spcPct val="90000"/>
              </a:lnSpc>
              <a:spcBef>
                <a:spcPct val="0"/>
              </a:spcBef>
            </a:pP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50330" y="1063495"/>
            <a:ext cx="8522615" cy="3254737"/>
          </a:xfrm>
          <a:prstGeom prst="rect">
            <a:avLst/>
          </a:prstGeom>
        </p:spPr>
        <p:txBody>
          <a:bodyPr wrap="square">
            <a:spAutoFit/>
          </a:bodyPr>
          <a:lstStyle/>
          <a:p>
            <a:pPr algn="just"/>
            <a:r>
              <a:rPr lang="es-ES" sz="1200" b="1" dirty="0" smtClean="0">
                <a:latin typeface="Arial" panose="020B0604020202020204" pitchFamily="34" charset="0"/>
                <a:ea typeface="Arial" panose="020B0604020202020204" pitchFamily="34" charset="0"/>
              </a:rPr>
              <a:t>ALCANCE: </a:t>
            </a:r>
            <a:r>
              <a:rPr lang="es-ES" sz="1200" dirty="0" smtClean="0">
                <a:latin typeface="Arial" panose="020B0604020202020204" pitchFamily="34" charset="0"/>
                <a:ea typeface="Arial" panose="020B0604020202020204" pitchFamily="34" charset="0"/>
              </a:rPr>
              <a:t>Verificar </a:t>
            </a:r>
            <a:r>
              <a:rPr lang="es-ES" sz="1200" dirty="0">
                <a:latin typeface="Arial" panose="020B0604020202020204" pitchFamily="34" charset="0"/>
                <a:ea typeface="Arial" panose="020B0604020202020204" pitchFamily="34" charset="0"/>
              </a:rPr>
              <a:t>la implementación de acciones para la prevención del acoso laboral en que avanzó el Instituto de Deportes de Antioquia en el 2024, en cumplimiento de la Ley 1010 de 2006 y demás normas que reglamentan la materia; igualmente</a:t>
            </a:r>
            <a:r>
              <a:rPr lang="es-ES" sz="1200" spc="-20" dirty="0">
                <a:latin typeface="Arial" panose="020B0604020202020204" pitchFamily="34" charset="0"/>
                <a:ea typeface="Arial" panose="020B0604020202020204" pitchFamily="34" charset="0"/>
              </a:rPr>
              <a:t> la revisión de la observancia de los lineamientos enunciados en la circular </a:t>
            </a:r>
            <a:r>
              <a:rPr lang="es-ES" sz="1200" dirty="0">
                <a:latin typeface="Arial" panose="020B0604020202020204" pitchFamily="34" charset="0"/>
                <a:ea typeface="Arial" panose="020B0604020202020204" pitchFamily="34" charset="0"/>
              </a:rPr>
              <a:t>100-004-2024</a:t>
            </a:r>
            <a:r>
              <a:rPr lang="es-ES" sz="1200" spc="-20" dirty="0">
                <a:latin typeface="Arial" panose="020B0604020202020204" pitchFamily="34" charset="0"/>
                <a:ea typeface="Arial" panose="020B0604020202020204" pitchFamily="34" charset="0"/>
              </a:rPr>
              <a:t>, teniendo en cuenta la información suministrada por el Comité de Convivencia </a:t>
            </a:r>
            <a:r>
              <a:rPr lang="es-ES" sz="1200" spc="-20" dirty="0" smtClean="0">
                <a:latin typeface="Arial" panose="020B0604020202020204" pitchFamily="34" charset="0"/>
                <a:ea typeface="Arial" panose="020B0604020202020204" pitchFamily="34" charset="0"/>
              </a:rPr>
              <a:t>Laboral.</a:t>
            </a:r>
          </a:p>
          <a:p>
            <a:pPr algn="just"/>
            <a:endParaRPr lang="es-ES" sz="1200" spc="-20" dirty="0">
              <a:latin typeface="Arial" panose="020B0604020202020204" pitchFamily="34" charset="0"/>
              <a:ea typeface="Arial" panose="020B0604020202020204" pitchFamily="34" charset="0"/>
            </a:endParaRPr>
          </a:p>
          <a:p>
            <a:pPr algn="just"/>
            <a:r>
              <a:rPr lang="es-ES" sz="1200" b="1" spc="-20" dirty="0" smtClean="0">
                <a:latin typeface="Arial" panose="020B0604020202020204" pitchFamily="34" charset="0"/>
              </a:rPr>
              <a:t>FORTALEZAS: </a:t>
            </a:r>
            <a:r>
              <a:rPr lang="es-ES" sz="1200" dirty="0">
                <a:latin typeface="Arial" panose="020B0604020202020204" pitchFamily="34" charset="0"/>
                <a:ea typeface="Arial" panose="020B0604020202020204" pitchFamily="34" charset="0"/>
              </a:rPr>
              <a:t>El Comité de Convivencia Laboral realiza su labor de acuerdo al procedimiento e instructivo establecido para el desarrollo de sus funciones, observándose que se reúnen periódicamente para el cumplimiento de sus deberes.</a:t>
            </a:r>
            <a:r>
              <a:rPr lang="es-ES" sz="1200" i="1" spc="-10" dirty="0">
                <a:latin typeface="Arial" panose="020B0604020202020204" pitchFamily="34" charset="0"/>
                <a:ea typeface="Arial" panose="020B0604020202020204" pitchFamily="34" charset="0"/>
              </a:rPr>
              <a:t> </a:t>
            </a:r>
            <a:endParaRPr lang="es-ES" sz="1200" i="1" spc="-10" dirty="0" smtClean="0">
              <a:latin typeface="Arial" panose="020B0604020202020204" pitchFamily="34" charset="0"/>
              <a:ea typeface="Arial" panose="020B0604020202020204" pitchFamily="34" charset="0"/>
            </a:endParaRPr>
          </a:p>
          <a:p>
            <a:pPr algn="just"/>
            <a:endParaRPr lang="es-ES" sz="1200" i="1" spc="-10" dirty="0" smtClean="0">
              <a:latin typeface="Arial" panose="020B0604020202020204" pitchFamily="34" charset="0"/>
              <a:ea typeface="Arial" panose="020B0604020202020204" pitchFamily="34" charset="0"/>
            </a:endParaRPr>
          </a:p>
          <a:p>
            <a:pPr algn="just"/>
            <a:r>
              <a:rPr lang="es-MX" sz="1200" dirty="0">
                <a:latin typeface="Arial" panose="020B0604020202020204" pitchFamily="34" charset="0"/>
                <a:ea typeface="Arial" panose="020B0604020202020204" pitchFamily="34" charset="0"/>
              </a:rPr>
              <a:t>Se ha brindado capacitación en temas relacionados con los roles y responsabilidades del Comité de Convivencia y de Acoso Laboral</a:t>
            </a:r>
            <a:r>
              <a:rPr lang="es-MX" sz="1200" i="1" spc="-10" dirty="0">
                <a:latin typeface="Arial" panose="020B0604020202020204" pitchFamily="34" charset="0"/>
                <a:ea typeface="Arial" panose="020B0604020202020204" pitchFamily="34" charset="0"/>
              </a:rPr>
              <a:t>.</a:t>
            </a:r>
            <a:endParaRPr lang="es-ES" sz="1200" i="1" spc="-10" dirty="0" smtClean="0">
              <a:latin typeface="Arial" panose="020B0604020202020204" pitchFamily="34" charset="0"/>
              <a:ea typeface="Arial" panose="020B0604020202020204" pitchFamily="34" charset="0"/>
            </a:endParaRPr>
          </a:p>
          <a:p>
            <a:pPr algn="just"/>
            <a:endParaRPr lang="es-ES" sz="1200" i="1" spc="-10" dirty="0">
              <a:latin typeface="Arial" panose="020B0604020202020204" pitchFamily="34" charset="0"/>
            </a:endParaRPr>
          </a:p>
          <a:p>
            <a:pPr algn="just"/>
            <a:r>
              <a:rPr lang="es-ES" sz="1200" b="1" i="1" spc="-10" dirty="0" smtClean="0">
                <a:latin typeface="Arial" panose="020B0604020202020204" pitchFamily="34" charset="0"/>
              </a:rPr>
              <a:t>OPORTUNIDAD DE MEJORA:  </a:t>
            </a:r>
            <a:r>
              <a:rPr lang="es-ES" sz="1200" dirty="0">
                <a:latin typeface="Arial" panose="020B0604020202020204" pitchFamily="34" charset="0"/>
                <a:ea typeface="Arial" panose="020B0604020202020204" pitchFamily="34" charset="0"/>
              </a:rPr>
              <a:t>Capacitar a los funcionarios sobre el tema de acoso laboral y socializar los mecanismos preventivos  que ha dispuesto la entidad para la atención a través del Comité de Convivencia Laboral y en cumplimiento de la normatividad relacionada con el tema</a:t>
            </a:r>
            <a:r>
              <a:rPr lang="es-ES" sz="1200" i="1" dirty="0">
                <a:latin typeface="Arial" panose="020B0604020202020204" pitchFamily="34" charset="0"/>
                <a:ea typeface="Arial" panose="020B0604020202020204" pitchFamily="34" charset="0"/>
              </a:rPr>
              <a:t>.</a:t>
            </a:r>
          </a:p>
          <a:p>
            <a:pPr algn="just"/>
            <a:endParaRPr lang="es-ES" sz="1200" i="1" dirty="0">
              <a:latin typeface="Arial" panose="020B0604020202020204" pitchFamily="34" charset="0"/>
              <a:ea typeface="Arial" panose="020B0604020202020204" pitchFamily="34" charset="0"/>
            </a:endParaRPr>
          </a:p>
          <a:p>
            <a:pPr algn="just"/>
            <a:endParaRPr lang="es-CO" sz="1200" dirty="0">
              <a:latin typeface="Arial" panose="020B0604020202020204" pitchFamily="34" charset="0"/>
              <a:ea typeface="Arial" panose="020B0604020202020204" pitchFamily="34" charset="0"/>
            </a:endParaRPr>
          </a:p>
          <a:p>
            <a:pPr algn="just"/>
            <a:endParaRPr lang="es-CO" dirty="0"/>
          </a:p>
        </p:txBody>
      </p:sp>
    </p:spTree>
    <p:extLst>
      <p:ext uri="{BB962C8B-B14F-4D97-AF65-F5344CB8AC3E}">
        <p14:creationId xmlns:p14="http://schemas.microsoft.com/office/powerpoint/2010/main" val="2617915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581775" cy="566522"/>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0" y="133098"/>
            <a:ext cx="5422900" cy="32839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50378911"/>
              </p:ext>
            </p:extLst>
          </p:nvPr>
        </p:nvGraphicFramePr>
        <p:xfrm>
          <a:off x="256310" y="1079506"/>
          <a:ext cx="8439358" cy="3334622"/>
        </p:xfrm>
        <a:graphic>
          <a:graphicData uri="http://schemas.openxmlformats.org/drawingml/2006/table">
            <a:tbl>
              <a:tblPr firstRow="1" bandRow="1">
                <a:tableStyleId>{93296810-A885-4BE3-A3E7-6D5BEEA58F35}</a:tableStyleId>
              </a:tblPr>
              <a:tblGrid>
                <a:gridCol w="2355903">
                  <a:extLst>
                    <a:ext uri="{9D8B030D-6E8A-4147-A177-3AD203B41FA5}">
                      <a16:colId xmlns:a16="http://schemas.microsoft.com/office/drawing/2014/main" val="1081691782"/>
                    </a:ext>
                  </a:extLst>
                </a:gridCol>
                <a:gridCol w="6083455">
                  <a:extLst>
                    <a:ext uri="{9D8B030D-6E8A-4147-A177-3AD203B41FA5}">
                      <a16:colId xmlns:a16="http://schemas.microsoft.com/office/drawing/2014/main" val="3134697495"/>
                    </a:ext>
                  </a:extLst>
                </a:gridCol>
              </a:tblGrid>
              <a:tr h="1667311">
                <a:tc>
                  <a:txBody>
                    <a:bodyPr/>
                    <a:lstStyle/>
                    <a:p>
                      <a:pPr algn="just"/>
                      <a:r>
                        <a:rPr lang="es-CO" sz="1100" b="0" kern="1200" dirty="0" smtClean="0">
                          <a:solidFill>
                            <a:schemeClr val="tx1"/>
                          </a:solidFill>
                          <a:effectLst/>
                          <a:latin typeface="Arial" panose="020B0604020202020204" pitchFamily="34" charset="0"/>
                          <a:cs typeface="Arial" panose="020B0604020202020204" pitchFamily="34" charset="0"/>
                        </a:rPr>
                        <a:t>Estrategia anticorrupción y fraude en Indeportes Antioquia.</a:t>
                      </a:r>
                    </a:p>
                    <a:p>
                      <a:pPr algn="just"/>
                      <a:endParaRPr lang="es-CO" sz="1100" b="0" kern="1200" dirty="0" smtClean="0">
                        <a:solidFill>
                          <a:schemeClr val="tx1"/>
                        </a:solidFill>
                        <a:effectLst/>
                        <a:latin typeface="Arial" panose="020B0604020202020204" pitchFamily="34" charset="0"/>
                        <a:cs typeface="Arial" panose="020B0604020202020204" pitchFamily="34" charset="0"/>
                      </a:endParaRPr>
                    </a:p>
                    <a:p>
                      <a:pPr algn="just"/>
                      <a:r>
                        <a:rPr lang="es-CO" sz="1100" b="0" u="sng" kern="1200" dirty="0" smtClean="0">
                          <a:solidFill>
                            <a:schemeClr val="tx1"/>
                          </a:solidFill>
                          <a:effectLst/>
                          <a:latin typeface="Arial" panose="020B0604020202020204" pitchFamily="34" charset="0"/>
                          <a:cs typeface="Arial" panose="020B0604020202020204" pitchFamily="34" charset="0"/>
                        </a:rPr>
                        <a:t>Componente 1. Gestión del Riesgo de Corrupción:</a:t>
                      </a:r>
                      <a:r>
                        <a:rPr lang="es-CO" sz="1100" b="0" u="none" kern="1200" baseline="0" dirty="0" smtClean="0">
                          <a:solidFill>
                            <a:schemeClr val="tx1"/>
                          </a:solidFill>
                          <a:effectLst/>
                          <a:latin typeface="Arial" panose="020B0604020202020204" pitchFamily="34" charset="0"/>
                          <a:cs typeface="Arial" panose="020B0604020202020204" pitchFamily="34" charset="0"/>
                        </a:rPr>
                        <a:t> </a:t>
                      </a:r>
                      <a:r>
                        <a:rPr lang="es-CO" sz="1100" b="0" kern="1200" dirty="0" smtClean="0">
                          <a:solidFill>
                            <a:schemeClr val="tx1"/>
                          </a:solidFill>
                          <a:effectLst/>
                          <a:latin typeface="Arial" panose="020B0604020202020204" pitchFamily="34" charset="0"/>
                          <a:cs typeface="Arial" panose="020B0604020202020204" pitchFamily="34" charset="0"/>
                        </a:rPr>
                        <a:t>Porcentaje de cumplimiento: 77.1%</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350" b="1" kern="1200" dirty="0" smtClean="0">
                          <a:solidFill>
                            <a:schemeClr val="lt1"/>
                          </a:solidFill>
                          <a:effectLst/>
                          <a:latin typeface="+mn-lt"/>
                          <a:ea typeface="+mn-ea"/>
                          <a:cs typeface="+mn-cs"/>
                        </a:rPr>
                        <a:t>Realizar auditorías internas con enfoque a riesgos, las cuales están programadas para los meses de junio-julio del 2025</a:t>
                      </a:r>
                      <a:endParaRPr lang="es-MX" sz="1100" b="0" kern="1200" dirty="0" smtClean="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85871506"/>
                  </a:ext>
                </a:extLst>
              </a:tr>
              <a:tr h="166731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kern="1200" dirty="0" smtClean="0">
                          <a:solidFill>
                            <a:schemeClr val="tx1"/>
                          </a:solidFill>
                          <a:effectLst/>
                          <a:latin typeface="Arial" panose="020B0604020202020204" pitchFamily="34" charset="0"/>
                          <a:cs typeface="Arial" panose="020B0604020202020204" pitchFamily="34" charset="0"/>
                        </a:rPr>
                        <a:t>Estrategia Identificación, Simplificación y Estandarización y Automatización de Trámites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kern="1200" dirty="0" smtClean="0">
                        <a:solidFill>
                          <a:schemeClr val="tx1"/>
                        </a:solidFill>
                        <a:effectLst/>
                        <a:latin typeface="Arial" panose="020B0604020202020204" pitchFamily="34" charset="0"/>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u="sng" kern="1200" dirty="0" smtClean="0">
                          <a:solidFill>
                            <a:schemeClr val="tx1"/>
                          </a:solidFill>
                          <a:effectLst/>
                          <a:latin typeface="Arial" panose="020B0604020202020204" pitchFamily="34" charset="0"/>
                          <a:cs typeface="Arial" panose="020B0604020202020204" pitchFamily="34" charset="0"/>
                        </a:rPr>
                        <a:t>Componente 2.</a:t>
                      </a:r>
                      <a:r>
                        <a:rPr lang="es-CO" sz="1100" u="sng" kern="1200" baseline="0" dirty="0" smtClean="0">
                          <a:solidFill>
                            <a:schemeClr val="tx1"/>
                          </a:solidFill>
                          <a:effectLst/>
                          <a:latin typeface="Arial" panose="020B0604020202020204" pitchFamily="34" charset="0"/>
                          <a:cs typeface="Arial" panose="020B0604020202020204" pitchFamily="34" charset="0"/>
                        </a:rPr>
                        <a:t> </a:t>
                      </a:r>
                      <a:r>
                        <a:rPr lang="es-CO" sz="1100" u="sng" kern="1200" dirty="0" smtClean="0">
                          <a:solidFill>
                            <a:schemeClr val="tx1"/>
                          </a:solidFill>
                          <a:effectLst/>
                          <a:latin typeface="Arial" panose="020B0604020202020204" pitchFamily="34" charset="0"/>
                          <a:cs typeface="Arial" panose="020B0604020202020204" pitchFamily="34" charset="0"/>
                        </a:rPr>
                        <a:t>Racionalización de Tramites:</a:t>
                      </a:r>
                      <a:r>
                        <a:rPr lang="es-CO" sz="1100" u="none" kern="1200" dirty="0" smtClean="0">
                          <a:solidFill>
                            <a:schemeClr val="tx1"/>
                          </a:solidFill>
                          <a:effectLst/>
                          <a:latin typeface="Arial" panose="020B0604020202020204" pitchFamily="34" charset="0"/>
                          <a:cs typeface="Arial" panose="020B0604020202020204" pitchFamily="34" charset="0"/>
                        </a:rPr>
                        <a:t> </a:t>
                      </a:r>
                      <a:r>
                        <a:rPr lang="es-CO" sz="1100" kern="1200" dirty="0" smtClean="0">
                          <a:solidFill>
                            <a:schemeClr val="tx1"/>
                          </a:solidFill>
                          <a:effectLst/>
                          <a:latin typeface="Arial" panose="020B0604020202020204" pitchFamily="34" charset="0"/>
                          <a:cs typeface="Arial" panose="020B0604020202020204" pitchFamily="34" charset="0"/>
                        </a:rPr>
                        <a:t>Porcentaje de cumplimiento: 57,5%</a:t>
                      </a:r>
                      <a:endParaRPr lang="es-CO" sz="11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CO" sz="1350" b="1" kern="1200" dirty="0" smtClean="0">
                          <a:solidFill>
                            <a:schemeClr val="tx1"/>
                          </a:solidFill>
                          <a:effectLst/>
                          <a:latin typeface="+mn-lt"/>
                          <a:ea typeface="+mn-ea"/>
                          <a:cs typeface="+mn-cs"/>
                        </a:rPr>
                        <a:t>Registrar los nuevos trámites u OPAS en el SUIT</a:t>
                      </a:r>
                    </a:p>
                    <a:p>
                      <a:pPr marL="0" marR="0" indent="0" algn="just" defTabSz="685800" rtl="0" eaLnBrk="1" fontAlgn="auto" latinLnBrk="0" hangingPunct="1">
                        <a:lnSpc>
                          <a:spcPct val="100000"/>
                        </a:lnSpc>
                        <a:spcBef>
                          <a:spcPts val="0"/>
                        </a:spcBef>
                        <a:spcAft>
                          <a:spcPts val="0"/>
                        </a:spcAft>
                        <a:buClrTx/>
                        <a:buSzTx/>
                        <a:buFontTx/>
                        <a:buNone/>
                        <a:tabLst/>
                        <a:defRPr/>
                      </a:pPr>
                      <a:endParaRPr lang="es-CO" sz="1350" b="1" kern="1200" dirty="0" smtClean="0">
                        <a:solidFill>
                          <a:schemeClr val="tx1"/>
                        </a:solidFill>
                        <a:effectLst/>
                        <a:latin typeface="+mn-lt"/>
                        <a:ea typeface="+mn-ea"/>
                        <a:cs typeface="+mn-cs"/>
                      </a:endParaRPr>
                    </a:p>
                    <a:p>
                      <a:pPr marL="0" marR="0" indent="0" algn="just" defTabSz="685800" rtl="0" eaLnBrk="1" fontAlgn="auto" latinLnBrk="0" hangingPunct="1">
                        <a:lnSpc>
                          <a:spcPct val="100000"/>
                        </a:lnSpc>
                        <a:spcBef>
                          <a:spcPts val="0"/>
                        </a:spcBef>
                        <a:spcAft>
                          <a:spcPts val="0"/>
                        </a:spcAft>
                        <a:buClrTx/>
                        <a:buSzTx/>
                        <a:buFontTx/>
                        <a:buNone/>
                        <a:tabLst/>
                        <a:defRPr/>
                      </a:pPr>
                      <a:r>
                        <a:rPr lang="es-CO" sz="1350" b="1" kern="1200" dirty="0" smtClean="0">
                          <a:solidFill>
                            <a:schemeClr val="tx1"/>
                          </a:solidFill>
                          <a:effectLst/>
                          <a:latin typeface="+mn-lt"/>
                          <a:ea typeface="+mn-ea"/>
                          <a:cs typeface="+mn-cs"/>
                        </a:rPr>
                        <a:t>Operación del Sistema de información DEPORTESANT, para la inscripción y servicios ofrecidos por el instituto a los grupos de valor</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47806113"/>
                  </a:ext>
                </a:extLst>
              </a:tr>
            </a:tbl>
          </a:graphicData>
        </a:graphic>
      </p:graphicFrame>
      <p:sp>
        <p:nvSpPr>
          <p:cNvPr id="4" name="Rectángulo 3"/>
          <p:cNvSpPr/>
          <p:nvPr/>
        </p:nvSpPr>
        <p:spPr>
          <a:xfrm>
            <a:off x="6397735" y="99254"/>
            <a:ext cx="2679590" cy="847155"/>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iv. </a:t>
            </a:r>
            <a:r>
              <a:rPr lang="es-CO" b="1" dirty="0"/>
              <a:t>Programa de Transparencia y Ética Pública (</a:t>
            </a:r>
            <a:r>
              <a:rPr lang="es-CO" b="1" dirty="0" smtClean="0"/>
              <a:t>PTEP) - Plan </a:t>
            </a:r>
            <a:r>
              <a:rPr lang="es-CO" b="1" dirty="0"/>
              <a:t>Anticorrupción y de Atención al </a:t>
            </a:r>
            <a:r>
              <a:rPr lang="es-CO" b="1" dirty="0" smtClean="0"/>
              <a:t>Ciudadano</a:t>
            </a:r>
            <a:endParaRPr lang="es-MX"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339436" y="665776"/>
            <a:ext cx="7197436" cy="307777"/>
          </a:xfrm>
          <a:prstGeom prst="rect">
            <a:avLst/>
          </a:prstGeom>
        </p:spPr>
        <p:txBody>
          <a:bodyPr wrap="square">
            <a:spAutoFit/>
          </a:bodyPr>
          <a:lstStyle/>
          <a:p>
            <a:pPr algn="ctr">
              <a:defRPr/>
            </a:pPr>
            <a:r>
              <a:rPr lang="es-CO" sz="1400" b="1" dirty="0">
                <a:latin typeface="Arial" panose="020B0604020202020204" pitchFamily="34" charset="0"/>
                <a:ea typeface="Calibri" panose="020F0502020204030204" pitchFamily="34" charset="0"/>
                <a:cs typeface="Times New Roman" panose="02020603050405020304" pitchFamily="18" charset="0"/>
              </a:rPr>
              <a:t>Cumplimiento para el PRIMER cuatrimestre del año 2025 del 38.8%.</a:t>
            </a:r>
            <a:endParaRPr lang="es-CO"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660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464410" cy="53339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19640" y="109941"/>
            <a:ext cx="5422900" cy="35472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683681864"/>
              </p:ext>
            </p:extLst>
          </p:nvPr>
        </p:nvGraphicFramePr>
        <p:xfrm>
          <a:off x="219640" y="1005336"/>
          <a:ext cx="8591851" cy="4045700"/>
        </p:xfrm>
        <a:graphic>
          <a:graphicData uri="http://schemas.openxmlformats.org/drawingml/2006/table">
            <a:tbl>
              <a:tblPr firstRow="1" bandRow="1">
                <a:tableStyleId>{93296810-A885-4BE3-A3E7-6D5BEEA58F35}</a:tableStyleId>
              </a:tblPr>
              <a:tblGrid>
                <a:gridCol w="2878596">
                  <a:extLst>
                    <a:ext uri="{9D8B030D-6E8A-4147-A177-3AD203B41FA5}">
                      <a16:colId xmlns:a16="http://schemas.microsoft.com/office/drawing/2014/main" val="1081691782"/>
                    </a:ext>
                  </a:extLst>
                </a:gridCol>
                <a:gridCol w="5713255">
                  <a:extLst>
                    <a:ext uri="{9D8B030D-6E8A-4147-A177-3AD203B41FA5}">
                      <a16:colId xmlns:a16="http://schemas.microsoft.com/office/drawing/2014/main" val="3134697495"/>
                    </a:ext>
                  </a:extLst>
                </a:gridCol>
              </a:tblGrid>
              <a:tr h="1647394">
                <a:tc>
                  <a:txBody>
                    <a:bodyPr/>
                    <a:lstStyle/>
                    <a:p>
                      <a:pPr marL="0" algn="just" defTabSz="685800" rtl="0" eaLnBrk="1" latinLnBrk="0" hangingPunct="1"/>
                      <a:r>
                        <a:rPr lang="es-MX" sz="1050" b="0" kern="1200" dirty="0" smtClean="0">
                          <a:solidFill>
                            <a:schemeClr val="tx1"/>
                          </a:solidFill>
                          <a:effectLst/>
                          <a:latin typeface="Arial" panose="020B0604020202020204" pitchFamily="34" charset="0"/>
                          <a:cs typeface="Arial" panose="020B0604020202020204" pitchFamily="34" charset="0"/>
                        </a:rPr>
                        <a:t>Estrategia Boletines, Plataforma Virtual de PQRS, Apertura de procesos y procedimientos con consulta abierta al público, Publicación del Plan de Acción, Plan Indicativo y su respectivo seguimiento, Difusión de Política de Cofinanciación e Informe de Gestión Anual</a:t>
                      </a:r>
                    </a:p>
                    <a:p>
                      <a:pPr marL="0" algn="just" defTabSz="685800" rtl="0" eaLnBrk="1" latinLnBrk="0" hangingPunct="1"/>
                      <a:endParaRPr lang="es-MX" sz="1050" b="0" kern="1200" dirty="0" smtClean="0">
                        <a:solidFill>
                          <a:schemeClr val="tx1"/>
                        </a:solidFill>
                        <a:effectLst/>
                        <a:latin typeface="Arial" panose="020B0604020202020204" pitchFamily="34" charset="0"/>
                        <a:cs typeface="Arial" panose="020B0604020202020204" pitchFamily="34" charset="0"/>
                      </a:endParaRPr>
                    </a:p>
                    <a:p>
                      <a:pPr marL="0" algn="just" defTabSz="685800" rtl="0" eaLnBrk="1" latinLnBrk="0" hangingPunct="1"/>
                      <a:r>
                        <a:rPr lang="es-CO" sz="1050" b="0" u="sng" kern="1200" dirty="0" smtClean="0">
                          <a:solidFill>
                            <a:schemeClr val="tx1"/>
                          </a:solidFill>
                          <a:effectLst/>
                          <a:latin typeface="Arial" panose="020B0604020202020204" pitchFamily="34" charset="0"/>
                          <a:cs typeface="Arial" panose="020B0604020202020204" pitchFamily="34" charset="0"/>
                        </a:rPr>
                        <a:t>Componente 3.</a:t>
                      </a:r>
                      <a:r>
                        <a:rPr lang="es-CO" sz="1050" b="0" u="sng" kern="1200" baseline="0" dirty="0" smtClean="0">
                          <a:solidFill>
                            <a:schemeClr val="tx1"/>
                          </a:solidFill>
                          <a:effectLst/>
                          <a:latin typeface="Arial" panose="020B0604020202020204" pitchFamily="34" charset="0"/>
                          <a:cs typeface="Arial" panose="020B0604020202020204" pitchFamily="34" charset="0"/>
                        </a:rPr>
                        <a:t> </a:t>
                      </a:r>
                      <a:r>
                        <a:rPr lang="es-CO" sz="1050" b="0" u="sng" kern="1200" dirty="0" smtClean="0">
                          <a:solidFill>
                            <a:schemeClr val="tx1"/>
                          </a:solidFill>
                          <a:effectLst/>
                          <a:latin typeface="Arial" panose="020B0604020202020204" pitchFamily="34" charset="0"/>
                          <a:cs typeface="Arial" panose="020B0604020202020204" pitchFamily="34" charset="0"/>
                        </a:rPr>
                        <a:t>Rendición de Cuentas:</a:t>
                      </a:r>
                      <a:r>
                        <a:rPr lang="es-CO" sz="1050" b="0" u="none" kern="1200" dirty="0" smtClean="0">
                          <a:solidFill>
                            <a:schemeClr val="tx1"/>
                          </a:solidFill>
                          <a:effectLst/>
                          <a:latin typeface="Arial" panose="020B0604020202020204" pitchFamily="34" charset="0"/>
                          <a:cs typeface="Arial" panose="020B0604020202020204" pitchFamily="34" charset="0"/>
                        </a:rPr>
                        <a:t> </a:t>
                      </a:r>
                      <a:r>
                        <a:rPr lang="es-CO" sz="1050" b="0" kern="1200" dirty="0" smtClean="0">
                          <a:solidFill>
                            <a:schemeClr val="tx1"/>
                          </a:solidFill>
                          <a:effectLst/>
                          <a:latin typeface="Arial" panose="020B0604020202020204" pitchFamily="34" charset="0"/>
                          <a:cs typeface="Arial" panose="020B0604020202020204" pitchFamily="34" charset="0"/>
                        </a:rPr>
                        <a:t>Porcentaje de cumplimiento: 7.1%</a:t>
                      </a:r>
                      <a:endParaRPr lang="es-CO" sz="1050" b="0" i="1"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r>
                        <a:rPr lang="es-CO" sz="1350" b="1" kern="1200" dirty="0" smtClean="0">
                          <a:solidFill>
                            <a:schemeClr val="lt1"/>
                          </a:solidFill>
                          <a:effectLst/>
                          <a:latin typeface="+mn-lt"/>
                          <a:ea typeface="+mn-ea"/>
                          <a:cs typeface="+mn-cs"/>
                        </a:rPr>
                        <a:t>Conformar la Mesa de Rendición con el consejo de participación ciudadana de Antioquia</a:t>
                      </a:r>
                    </a:p>
                    <a:p>
                      <a:endParaRPr lang="es-CO" sz="1350" b="1" kern="1200" dirty="0" smtClean="0">
                        <a:solidFill>
                          <a:schemeClr val="lt1"/>
                        </a:solidFill>
                        <a:effectLst/>
                        <a:latin typeface="+mn-lt"/>
                        <a:ea typeface="+mn-ea"/>
                        <a:cs typeface="+mn-cs"/>
                      </a:endParaRPr>
                    </a:p>
                    <a:p>
                      <a:r>
                        <a:rPr lang="es-CO" sz="1350" b="1" kern="1200" dirty="0" smtClean="0">
                          <a:solidFill>
                            <a:schemeClr val="lt1"/>
                          </a:solidFill>
                          <a:effectLst/>
                          <a:latin typeface="+mn-lt"/>
                          <a:ea typeface="+mn-ea"/>
                          <a:cs typeface="+mn-cs"/>
                        </a:rPr>
                        <a:t>Gestionar con la Función Pública un espacio de capacitación del Manual Único de Rendición de Cuentas</a:t>
                      </a:r>
                      <a:endParaRPr lang="es-CO" sz="11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84333848"/>
                  </a:ext>
                </a:extLst>
              </a:tr>
              <a:tr h="2354060">
                <a:tc>
                  <a:txBody>
                    <a:bodyPr/>
                    <a:lstStyle/>
                    <a:p>
                      <a:pPr marL="0" algn="just" defTabSz="685800" rtl="0" eaLnBrk="1" latinLnBrk="0" hangingPunct="1"/>
                      <a:r>
                        <a:rPr lang="es-CO" sz="1050" b="0" i="0" kern="1200" dirty="0" smtClean="0">
                          <a:solidFill>
                            <a:schemeClr val="tx1"/>
                          </a:solidFill>
                          <a:effectLst/>
                          <a:latin typeface="Arial" panose="020B0604020202020204" pitchFamily="34" charset="0"/>
                          <a:ea typeface="+mn-ea"/>
                          <a:cs typeface="Arial" panose="020B0604020202020204" pitchFamily="34" charset="0"/>
                        </a:rPr>
                        <a:t>Estrategias para Mejorar la Gestión al Ciudadano</a:t>
                      </a:r>
                    </a:p>
                    <a:p>
                      <a:pPr marL="0" algn="just" defTabSz="685800" rtl="0" eaLnBrk="1" latinLnBrk="0" hangingPunct="1"/>
                      <a:endParaRPr lang="es-CO" sz="1050" b="0" i="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685800" rtl="0" eaLnBrk="1" latinLnBrk="0" hangingPunct="1"/>
                      <a:r>
                        <a:rPr lang="es-CO" sz="1050" b="0" i="0" u="sng" kern="1200" dirty="0" smtClean="0">
                          <a:solidFill>
                            <a:schemeClr val="tx1"/>
                          </a:solidFill>
                          <a:effectLst/>
                          <a:latin typeface="Arial" panose="020B0604020202020204" pitchFamily="34" charset="0"/>
                          <a:ea typeface="+mn-ea"/>
                          <a:cs typeface="Arial" panose="020B0604020202020204" pitchFamily="34" charset="0"/>
                        </a:rPr>
                        <a:t>Componente 4. Mecanismos para mejorar la Atención al Ciudadano: </a:t>
                      </a:r>
                      <a:r>
                        <a:rPr lang="es-CO" sz="1050" b="0" i="0" kern="1200" dirty="0" smtClean="0">
                          <a:solidFill>
                            <a:schemeClr val="tx1"/>
                          </a:solidFill>
                          <a:effectLst/>
                          <a:latin typeface="Arial" panose="020B0604020202020204" pitchFamily="34" charset="0"/>
                          <a:ea typeface="+mn-ea"/>
                          <a:cs typeface="Arial" panose="020B0604020202020204" pitchFamily="34" charset="0"/>
                        </a:rPr>
                        <a:t>Porcentaje de cumplimiento: 42.8%</a:t>
                      </a:r>
                    </a:p>
                  </a:txBody>
                  <a:tcPr anchor="ctr"/>
                </a:tc>
                <a:tc>
                  <a:txBody>
                    <a:bodyPr/>
                    <a:lstStyle/>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Generar mesa de trabajo con el área social de altos Logros y las ligas de discapacidad para la implementación de los requisitos de accesibilidad web enmarcados en la política de gobierno digital en la página oficial de Indeportes Antioquia.</a:t>
                      </a:r>
                    </a:p>
                    <a:p>
                      <a:pPr algn="just"/>
                      <a:endParaRPr lang="es-CO" sz="9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Solicitar recursos que permitan promover la accesibilidad mediante:  La realización de los ajustes necesarios en la infraestructura física de la entidad. / La implementación de los requisitos de accesibilidad web enmarcados en la política de gobierno digital en la página oficial de Indeportes Antioquia. / El fortalecimiento las capacidades del talento humano en cuanto al conocimiento de otras lenguas.</a:t>
                      </a:r>
                    </a:p>
                    <a:p>
                      <a:pPr algn="just"/>
                      <a:endParaRPr lang="es-CO" sz="9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Actualizar la biblioteca de información relevante de las áreas para la línea de atención al ciudadano y atención presencial</a:t>
                      </a:r>
                      <a:r>
                        <a:rPr lang="es-MX" sz="900" b="0" i="0" kern="1200" dirty="0" smtClean="0">
                          <a:solidFill>
                            <a:schemeClr val="tx1"/>
                          </a:solidFill>
                          <a:effectLst/>
                          <a:latin typeface="Arial" panose="020B0604020202020204" pitchFamily="34" charset="0"/>
                          <a:ea typeface="+mn-ea"/>
                          <a:cs typeface="Arial" panose="020B0604020202020204" pitchFamily="34" charset="0"/>
                        </a:rPr>
                        <a:t>.</a:t>
                      </a:r>
                    </a:p>
                  </a:txBody>
                  <a:tcPr anchor="ctr"/>
                </a:tc>
                <a:extLst>
                  <a:ext uri="{0D108BD9-81ED-4DB2-BD59-A6C34878D82A}">
                    <a16:rowId xmlns:a16="http://schemas.microsoft.com/office/drawing/2014/main" val="2157919156"/>
                  </a:ext>
                </a:extLst>
              </a:tr>
            </a:tbl>
          </a:graphicData>
        </a:graphic>
      </p:graphicFrame>
      <p:sp>
        <p:nvSpPr>
          <p:cNvPr id="4" name="Rectángulo 3"/>
          <p:cNvSpPr/>
          <p:nvPr/>
        </p:nvSpPr>
        <p:spPr>
          <a:xfrm>
            <a:off x="6369160" y="153952"/>
            <a:ext cx="2679590" cy="895630"/>
          </a:xfrm>
          <a:prstGeom prst="rect">
            <a:avLst/>
          </a:prstGeom>
        </p:spPr>
        <p:txBody>
          <a:bodyPr wrap="square">
            <a:spAutoFit/>
          </a:bodyPr>
          <a:lstStyle/>
          <a:p>
            <a:pPr marL="0" lvl="1" algn="ctr">
              <a:lnSpc>
                <a:spcPct val="90000"/>
              </a:lnSpc>
              <a:spcBef>
                <a:spcPct val="0"/>
              </a:spcBef>
            </a:pPr>
            <a:r>
              <a:rPr lang="es-MX" sz="1600" b="1" dirty="0">
                <a:solidFill>
                  <a:schemeClr val="accent6">
                    <a:lumMod val="50000"/>
                  </a:schemeClr>
                </a:solidFill>
                <a:latin typeface="Arial" panose="020B0604020202020204" pitchFamily="34" charset="0"/>
                <a:cs typeface="Arial" panose="020B0604020202020204" pitchFamily="34" charset="0"/>
              </a:rPr>
              <a:t>iv. </a:t>
            </a:r>
            <a:r>
              <a:rPr lang="es-CO" sz="1400" b="1" dirty="0"/>
              <a:t>Programa de Transparencia y Ética Pública (PTEP) - Plan Anticorrupción y de Atención al Ciudadano</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133489" y="574610"/>
            <a:ext cx="5998412" cy="307777"/>
          </a:xfrm>
          <a:prstGeom prst="rect">
            <a:avLst/>
          </a:prstGeom>
        </p:spPr>
        <p:txBody>
          <a:bodyPr wrap="square">
            <a:spAutoFit/>
          </a:bodyPr>
          <a:lstStyle/>
          <a:p>
            <a:pPr algn="ctr">
              <a:defRPr/>
            </a:pPr>
            <a:r>
              <a:rPr lang="es-CO" sz="1400" b="1" dirty="0">
                <a:latin typeface="Arial" panose="020B0604020202020204" pitchFamily="34" charset="0"/>
                <a:ea typeface="Calibri" panose="020F0502020204030204" pitchFamily="34" charset="0"/>
                <a:cs typeface="Times New Roman" panose="02020603050405020304" pitchFamily="18" charset="0"/>
              </a:rPr>
              <a:t>Cumplimiento para el PRIMER cuatrimestre del año 2025 del 38.8%.</a:t>
            </a:r>
            <a:endParaRPr lang="es-CO"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0985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00800"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0882" y="169112"/>
            <a:ext cx="5422900" cy="39286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15947914"/>
              </p:ext>
            </p:extLst>
          </p:nvPr>
        </p:nvGraphicFramePr>
        <p:xfrm>
          <a:off x="549479" y="1562591"/>
          <a:ext cx="8070646" cy="2512874"/>
        </p:xfrm>
        <a:graphic>
          <a:graphicData uri="http://schemas.openxmlformats.org/drawingml/2006/table">
            <a:tbl>
              <a:tblPr firstRow="1" bandRow="1">
                <a:tableStyleId>{93296810-A885-4BE3-A3E7-6D5BEEA58F35}</a:tableStyleId>
              </a:tblPr>
              <a:tblGrid>
                <a:gridCol w="2079421">
                  <a:extLst>
                    <a:ext uri="{9D8B030D-6E8A-4147-A177-3AD203B41FA5}">
                      <a16:colId xmlns:a16="http://schemas.microsoft.com/office/drawing/2014/main" val="1081691782"/>
                    </a:ext>
                  </a:extLst>
                </a:gridCol>
                <a:gridCol w="5991225">
                  <a:extLst>
                    <a:ext uri="{9D8B030D-6E8A-4147-A177-3AD203B41FA5}">
                      <a16:colId xmlns:a16="http://schemas.microsoft.com/office/drawing/2014/main" val="3134697495"/>
                    </a:ext>
                  </a:extLst>
                </a:gridCol>
              </a:tblGrid>
              <a:tr h="87600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Estrategias Actualización de la información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b="0" i="0" u="sng" kern="1200" dirty="0" smtClean="0">
                          <a:solidFill>
                            <a:schemeClr val="tx1"/>
                          </a:solidFill>
                          <a:effectLst/>
                          <a:latin typeface="Arial" panose="020B0604020202020204" pitchFamily="34" charset="0"/>
                          <a:ea typeface="+mn-ea"/>
                          <a:cs typeface="Arial" panose="020B0604020202020204" pitchFamily="34" charset="0"/>
                        </a:rPr>
                        <a:t>Componente 5. Mecanismos para la Transparencia y Acceso a  la Información: </a:t>
                      </a: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47.8%</a:t>
                      </a:r>
                    </a:p>
                  </a:txBody>
                  <a:tcPr anchor="ctr"/>
                </a:tc>
                <a:tc>
                  <a:txBody>
                    <a:bodyPr/>
                    <a:lstStyle/>
                    <a:p>
                      <a:r>
                        <a:rPr lang="es-CO" sz="1350" b="1" kern="1200" dirty="0" smtClean="0">
                          <a:solidFill>
                            <a:schemeClr val="lt1"/>
                          </a:solidFill>
                          <a:effectLst/>
                          <a:latin typeface="+mn-lt"/>
                          <a:ea typeface="+mn-ea"/>
                          <a:cs typeface="+mn-cs"/>
                        </a:rPr>
                        <a:t>Establecer herramientas de análisis de datos visión 360 que permitan articular y evidenciar las interacciones de la entidad con el ciudadano por cualquier canal.</a:t>
                      </a:r>
                    </a:p>
                    <a:p>
                      <a:endParaRPr lang="es-CO" sz="1350" b="1" kern="1200" dirty="0" smtClean="0">
                        <a:solidFill>
                          <a:schemeClr val="lt1"/>
                        </a:solidFill>
                        <a:effectLst/>
                        <a:latin typeface="+mn-lt"/>
                        <a:ea typeface="+mn-ea"/>
                        <a:cs typeface="+mn-cs"/>
                      </a:endParaRPr>
                    </a:p>
                    <a:p>
                      <a:r>
                        <a:rPr lang="es-CO" sz="1350" b="1" kern="1200" dirty="0" smtClean="0">
                          <a:solidFill>
                            <a:schemeClr val="lt1"/>
                          </a:solidFill>
                          <a:effectLst/>
                          <a:latin typeface="+mn-lt"/>
                          <a:ea typeface="+mn-ea"/>
                          <a:cs typeface="+mn-cs"/>
                        </a:rPr>
                        <a:t>Analizar la viabilidad de contar con mecanismos de accesibilidad a la información para los diferentes grupos poblacionales.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47806113"/>
                  </a:ext>
                </a:extLst>
              </a:tr>
              <a:tr h="108031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u="sng" kern="1200" dirty="0" smtClean="0">
                          <a:solidFill>
                            <a:schemeClr val="tx1"/>
                          </a:solidFill>
                          <a:effectLst/>
                          <a:latin typeface="Arial" panose="020B0604020202020204" pitchFamily="34" charset="0"/>
                          <a:ea typeface="+mn-ea"/>
                          <a:cs typeface="Arial" panose="020B0604020202020204" pitchFamily="34" charset="0"/>
                        </a:rPr>
                        <a:t>Componente</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6.</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Iniciativas Adicionales: </a:t>
                      </a: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14.4%</a:t>
                      </a: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350" kern="1200" dirty="0" smtClean="0">
                          <a:solidFill>
                            <a:schemeClr val="dk1"/>
                          </a:solidFill>
                          <a:effectLst/>
                          <a:latin typeface="+mn-lt"/>
                          <a:ea typeface="+mn-ea"/>
                          <a:cs typeface="+mn-cs"/>
                        </a:rPr>
                        <a:t>Dentro de este componente esta el Subcomponente 8. Iniciar Plan de Transición al Programa de Transparencia y Ética Pública</a:t>
                      </a: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84333848"/>
                  </a:ext>
                </a:extLst>
              </a:tr>
            </a:tbl>
          </a:graphicData>
        </a:graphic>
      </p:graphicFrame>
      <p:sp>
        <p:nvSpPr>
          <p:cNvPr id="4" name="Rectángulo 3"/>
          <p:cNvSpPr/>
          <p:nvPr/>
        </p:nvSpPr>
        <p:spPr>
          <a:xfrm>
            <a:off x="6170212" y="169112"/>
            <a:ext cx="2910178" cy="895630"/>
          </a:xfrm>
          <a:prstGeom prst="rect">
            <a:avLst/>
          </a:prstGeom>
        </p:spPr>
        <p:txBody>
          <a:bodyPr wrap="square">
            <a:spAutoFit/>
          </a:bodyPr>
          <a:lstStyle/>
          <a:p>
            <a:pPr marL="0" lvl="1" algn="ctr">
              <a:lnSpc>
                <a:spcPct val="90000"/>
              </a:lnSpc>
              <a:spcBef>
                <a:spcPct val="0"/>
              </a:spcBef>
            </a:pPr>
            <a:r>
              <a:rPr lang="es-MX" sz="1600" b="1" dirty="0">
                <a:solidFill>
                  <a:schemeClr val="accent6">
                    <a:lumMod val="50000"/>
                  </a:schemeClr>
                </a:solidFill>
                <a:latin typeface="Arial" panose="020B0604020202020204" pitchFamily="34" charset="0"/>
                <a:cs typeface="Arial" panose="020B0604020202020204" pitchFamily="34" charset="0"/>
              </a:rPr>
              <a:t>iv. </a:t>
            </a:r>
            <a:r>
              <a:rPr lang="es-CO" sz="1400" b="1" dirty="0"/>
              <a:t>Programa de Transparencia y Ética Pública (PTEP) - Plan Anticorrupción y de Atención al Ciudadano</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616527" y="864437"/>
            <a:ext cx="7474527" cy="307777"/>
          </a:xfrm>
          <a:prstGeom prst="rect">
            <a:avLst/>
          </a:prstGeom>
        </p:spPr>
        <p:txBody>
          <a:bodyPr wrap="square">
            <a:spAutoFit/>
          </a:bodyPr>
          <a:lstStyle/>
          <a:p>
            <a:pPr algn="ctr">
              <a:defRPr/>
            </a:pPr>
            <a:r>
              <a:rPr lang="es-CO" sz="1400" b="1" dirty="0">
                <a:latin typeface="Arial" panose="020B0604020202020204" pitchFamily="34" charset="0"/>
                <a:ea typeface="Calibri" panose="020F0502020204030204" pitchFamily="34" charset="0"/>
                <a:cs typeface="Times New Roman" panose="02020603050405020304" pitchFamily="18" charset="0"/>
              </a:rPr>
              <a:t>Cumplimiento para el PRIMER cuatrimestre del año 2025 del 38.8%.</a:t>
            </a:r>
            <a:endParaRPr lang="es-CO"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015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701731"/>
          </a:xfrm>
          <a:prstGeom prst="rect">
            <a:avLst/>
          </a:prstGeom>
        </p:spPr>
        <p:txBody>
          <a:bodyPr wrap="square">
            <a:spAutoFit/>
          </a:bodyPr>
          <a:lstStyle/>
          <a:p>
            <a:pPr marL="0" lvl="1" algn="ctr">
              <a:lnSpc>
                <a:spcPct val="90000"/>
              </a:lnSpc>
              <a:spcBef>
                <a:spcPct val="0"/>
              </a:spcBef>
            </a:pPr>
            <a:r>
              <a:rPr lang="es-MX" sz="1600" b="1" dirty="0">
                <a:solidFill>
                  <a:schemeClr val="accent6">
                    <a:lumMod val="50000"/>
                  </a:schemeClr>
                </a:solidFill>
                <a:latin typeface="Arial" panose="020B0604020202020204" pitchFamily="34" charset="0"/>
                <a:cs typeface="Arial" panose="020B0604020202020204" pitchFamily="34" charset="0"/>
              </a:rPr>
              <a:t>iv. </a:t>
            </a:r>
            <a:r>
              <a:rPr lang="es-CO" sz="1400" b="1" dirty="0"/>
              <a:t>Programa de Transparencia y Ética Pública (PTEP) - Plan Anticorrupción y de Atención al Ciudadano</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5716910"/>
              </p:ext>
            </p:extLst>
          </p:nvPr>
        </p:nvGraphicFramePr>
        <p:xfrm>
          <a:off x="346364" y="780752"/>
          <a:ext cx="8201891" cy="3884959"/>
        </p:xfrm>
        <a:graphic>
          <a:graphicData uri="http://schemas.openxmlformats.org/drawingml/2006/table">
            <a:tbl>
              <a:tblPr firstRow="1" bandRow="1">
                <a:tableStyleId>{93296810-A885-4BE3-A3E7-6D5BEEA58F35}</a:tableStyleId>
              </a:tblPr>
              <a:tblGrid>
                <a:gridCol w="8201891">
                  <a:extLst>
                    <a:ext uri="{9D8B030D-6E8A-4147-A177-3AD203B41FA5}">
                      <a16:colId xmlns:a16="http://schemas.microsoft.com/office/drawing/2014/main" val="2801098215"/>
                    </a:ext>
                  </a:extLst>
                </a:gridCol>
              </a:tblGrid>
              <a:tr h="46442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Cumplimiento para el PRIMER cuatrimestre del año 2025 del 38.8%.</a:t>
                      </a:r>
                      <a:endParaRPr lang="es-CO" sz="12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a:txBody>
                  <a:tcPr/>
                </a:tc>
                <a:extLst>
                  <a:ext uri="{0D108BD9-81ED-4DB2-BD59-A6C34878D82A}">
                    <a16:rowId xmlns:a16="http://schemas.microsoft.com/office/drawing/2014/main" val="2427852294"/>
                  </a:ext>
                </a:extLst>
              </a:tr>
              <a:tr h="877253">
                <a:tc>
                  <a:txBody>
                    <a:bodyPr/>
                    <a:lstStyle/>
                    <a:p>
                      <a:pPr algn="just"/>
                      <a:r>
                        <a:rPr lang="es-MX" sz="1000" b="1" dirty="0" smtClean="0">
                          <a:latin typeface="Arial" panose="020B0604020202020204" pitchFamily="34" charset="0"/>
                          <a:cs typeface="Arial" panose="020B0604020202020204" pitchFamily="34" charset="0"/>
                        </a:rPr>
                        <a:t>Fortaleza </a:t>
                      </a:r>
                      <a:r>
                        <a:rPr lang="es-MX" sz="1000" dirty="0" smtClean="0">
                          <a:latin typeface="Arial" panose="020B0604020202020204" pitchFamily="34" charset="0"/>
                          <a:cs typeface="Arial" panose="020B0604020202020204" pitchFamily="34" charset="0"/>
                        </a:rPr>
                        <a:t>: El informe realizado por la Oficina Asesora de Planeación como segunda línea de defensa y remitido a la Oficina de Control Interno con Asunto: COMUNICACIÓN INFORME AVANCE PLAN ANTICORRUPCIÓN EN TRANSICIÓN AL PROGRAMA DE TRANSPARENCIA Y ETICA PUBLICA PTEP. Radicado 202501004707 del 08/05/2025, el cual presenta un análisis juicioso y con conocimiento de causa. El cual incluso se debe dar a conocer tanto en el CGD como a todas las partes interesadas.</a:t>
                      </a:r>
                    </a:p>
                    <a:p>
                      <a:endParaRPr lang="es-CO" dirty="0"/>
                    </a:p>
                  </a:txBody>
                  <a:tcPr/>
                </a:tc>
                <a:extLst>
                  <a:ext uri="{0D108BD9-81ED-4DB2-BD59-A6C34878D82A}">
                    <a16:rowId xmlns:a16="http://schemas.microsoft.com/office/drawing/2014/main" val="2991210304"/>
                  </a:ext>
                </a:extLst>
              </a:tr>
              <a:tr h="619238">
                <a:tc>
                  <a:txBody>
                    <a:bodyPr/>
                    <a:lstStyle/>
                    <a:p>
                      <a:pPr algn="just"/>
                      <a:r>
                        <a:rPr lang="es-CO" sz="900" b="1" kern="1200" dirty="0" smtClean="0">
                          <a:solidFill>
                            <a:schemeClr val="dk1"/>
                          </a:solidFill>
                          <a:effectLst/>
                          <a:latin typeface="Arial" panose="020B0604020202020204" pitchFamily="34" charset="0"/>
                          <a:ea typeface="+mn-ea"/>
                          <a:cs typeface="Arial" panose="020B0604020202020204" pitchFamily="34" charset="0"/>
                        </a:rPr>
                        <a:t>Oportunidad de Mejora : </a:t>
                      </a:r>
                      <a:r>
                        <a:rPr lang="es-MX" sz="900" b="0" kern="1200" dirty="0" smtClean="0">
                          <a:solidFill>
                            <a:schemeClr val="dk1"/>
                          </a:solidFill>
                          <a:effectLst/>
                          <a:latin typeface="Arial" panose="020B0604020202020204" pitchFamily="34" charset="0"/>
                          <a:ea typeface="+mn-ea"/>
                          <a:cs typeface="Arial" panose="020B0604020202020204" pitchFamily="34" charset="0"/>
                        </a:rPr>
                        <a:t>Se invita a unificar criterios en el nombramiento de los documentos y sus versiones, con el fin de no generar la posibilidad de presentar interpretaciones erróneas por parte de los intervinientes en el proceso (partes interesadas externas e internas), encontrándose en la página web de la Entidad, publicado el Plan Anticorrupción y Atención al Ciudadano Indeportes 2025, y el documento relacionado en el -SGC-Herramientas es: Plan Anticorrupción y Atención al Ciudadano Indeportes 2025 </a:t>
                      </a:r>
                      <a:r>
                        <a:rPr lang="es-MX" sz="900" b="1" kern="1200" dirty="0" smtClean="0">
                          <a:solidFill>
                            <a:schemeClr val="dk1"/>
                          </a:solidFill>
                          <a:effectLst/>
                          <a:latin typeface="Arial" panose="020B0604020202020204" pitchFamily="34" charset="0"/>
                          <a:ea typeface="+mn-ea"/>
                          <a:cs typeface="Arial" panose="020B0604020202020204" pitchFamily="34" charset="0"/>
                        </a:rPr>
                        <a:t>V2 </a:t>
                      </a:r>
                      <a:r>
                        <a:rPr lang="es-MX" sz="900" b="1" kern="1200" dirty="0" err="1" smtClean="0">
                          <a:solidFill>
                            <a:schemeClr val="dk1"/>
                          </a:solidFill>
                          <a:effectLst/>
                          <a:latin typeface="Arial" panose="020B0604020202020204" pitchFamily="34" charset="0"/>
                          <a:ea typeface="+mn-ea"/>
                          <a:cs typeface="Arial" panose="020B0604020202020204" pitchFamily="34" charset="0"/>
                        </a:rPr>
                        <a:t>def</a:t>
                      </a:r>
                      <a:r>
                        <a:rPr lang="es-MX" sz="900" b="0" kern="1200" dirty="0" smtClean="0">
                          <a:solidFill>
                            <a:schemeClr val="dk1"/>
                          </a:solidFill>
                          <a:effectLst/>
                          <a:latin typeface="Arial" panose="020B0604020202020204" pitchFamily="34" charset="0"/>
                          <a:ea typeface="+mn-ea"/>
                          <a:cs typeface="Arial" panose="020B0604020202020204" pitchFamily="34" charset="0"/>
                        </a:rPr>
                        <a:t>.(</a:t>
                      </a:r>
                      <a:r>
                        <a:rPr lang="es-MX" sz="900" b="0" kern="1200" dirty="0" err="1" smtClean="0">
                          <a:solidFill>
                            <a:schemeClr val="dk1"/>
                          </a:solidFill>
                          <a:effectLst/>
                          <a:latin typeface="Arial" panose="020B0604020202020204" pitchFamily="34" charset="0"/>
                          <a:ea typeface="+mn-ea"/>
                          <a:cs typeface="Arial" panose="020B0604020202020204" pitchFamily="34" charset="0"/>
                        </a:rPr>
                        <a:t>nft</a:t>
                      </a:r>
                      <a:r>
                        <a:rPr lang="es-MX" sz="900" b="0" kern="1200" dirty="0" smtClean="0">
                          <a:solidFill>
                            <a:schemeClr val="dk1"/>
                          </a:solidFill>
                          <a:effectLst/>
                          <a:latin typeface="Arial" panose="020B0604020202020204" pitchFamily="34" charset="0"/>
                          <a:ea typeface="+mn-ea"/>
                          <a:cs typeface="Arial" panose="020B0604020202020204" pitchFamily="34" charset="0"/>
                        </a:rPr>
                        <a:t>). </a:t>
                      </a:r>
                      <a:endParaRPr lang="es-CO" sz="9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1837626"/>
                  </a:ext>
                </a:extLst>
              </a:tr>
              <a:tr h="1858039">
                <a:tc>
                  <a:txBody>
                    <a:bodyPr/>
                    <a:lstStyle/>
                    <a:p>
                      <a:pPr algn="just"/>
                      <a:r>
                        <a:rPr lang="es-CO" sz="900" b="1" kern="1200" dirty="0" smtClean="0">
                          <a:solidFill>
                            <a:schemeClr val="dk1"/>
                          </a:solidFill>
                          <a:effectLst/>
                          <a:latin typeface="Arial" panose="020B0604020202020204" pitchFamily="34" charset="0"/>
                          <a:ea typeface="+mn-ea"/>
                          <a:cs typeface="Arial" panose="020B0604020202020204" pitchFamily="34" charset="0"/>
                        </a:rPr>
                        <a:t>Riesgos: </a:t>
                      </a:r>
                      <a:r>
                        <a:rPr lang="es-CO" sz="900" kern="1200" dirty="0" smtClean="0">
                          <a:solidFill>
                            <a:schemeClr val="dk1"/>
                          </a:solidFill>
                          <a:effectLst/>
                          <a:latin typeface="Arial" panose="020B0604020202020204" pitchFamily="34" charset="0"/>
                          <a:ea typeface="+mn-ea"/>
                          <a:cs typeface="Arial" panose="020B0604020202020204" pitchFamily="34" charset="0"/>
                        </a:rPr>
                        <a:t>Se corre el riesgo de incumplimiento normativo, toda vez que Conforme al Parágrafo 2 del artículo 31 de la Ley 2195 del 18 de enero de 2022, las entidades del orden territorial contaban con un término máximo de dos (2) años para adoptar el Programa de Transparencia y Ética Pública, los cuales vencían en diciembre del 2024. A través del Decreto reglamentario 1122 de agosto de 2024, la Secretaria de Transparencia de la Presidencia de la Republica señaló las características, estándares, elementos, requisitos, procedimientos y controles mínimos que se deben cumplir durante la adopción e implementación del Programa de Transparencia y Ética Pública en las entidades públicas. No obstante, el llamado Plan Anticorrupción 2025 en Transición al Programa de Transparencia y Ética Pública de Indeportes Antioquia, presenta limitantes, teniendo en cuenta la interpretación dada por la Oficina Asesora de Planeación, ya que tomaron como referencia para la formulación del “Plan Anticorrupción y de Atención al Ciudadano en transición al programa de transparencia y Ética Pública para la vigencia 2025” los requisitos y componentes establecidos en el documento “Estrategias para la construcción del Plan Anticorrupción y de Atención al Ciudadano versión 2 del año 2015”, en lugar de los requisitos y componentes definidos por el Decreto reglamentario 1122 de 2024.</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8014824"/>
                  </a:ext>
                </a:extLst>
              </a:tr>
            </a:tbl>
          </a:graphicData>
        </a:graphic>
      </p:graphicFrame>
    </p:spTree>
    <p:extLst>
      <p:ext uri="{BB962C8B-B14F-4D97-AF65-F5344CB8AC3E}">
        <p14:creationId xmlns:p14="http://schemas.microsoft.com/office/powerpoint/2010/main" val="984865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sp>
        <p:nvSpPr>
          <p:cNvPr id="4" name="Rectángulo 3"/>
          <p:cNvSpPr/>
          <p:nvPr/>
        </p:nvSpPr>
        <p:spPr>
          <a:xfrm>
            <a:off x="568036" y="935182"/>
            <a:ext cx="8104909" cy="3416320"/>
          </a:xfrm>
          <a:prstGeom prst="rect">
            <a:avLst/>
          </a:prstGeom>
        </p:spPr>
        <p:txBody>
          <a:bodyPr wrap="square">
            <a:spAutoFit/>
          </a:bodyPr>
          <a:lstStyle/>
          <a:p>
            <a:r>
              <a:rPr lang="es-MX" b="1" dirty="0" smtClean="0"/>
              <a:t>1. Informes </a:t>
            </a:r>
            <a:r>
              <a:rPr lang="es-MX" b="1" dirty="0"/>
              <a:t>realizados.</a:t>
            </a:r>
          </a:p>
          <a:p>
            <a:r>
              <a:rPr lang="es-MX" dirty="0"/>
              <a:t>1.1. Contrato No. 437 de 2023. Placa polideportiva- Parque Principal del Municipio de San Francisco</a:t>
            </a:r>
          </a:p>
          <a:p>
            <a:r>
              <a:rPr lang="es-MX" dirty="0"/>
              <a:t>1.2. Informe de Austeridad en el Gasto. Corte al 30/03/2025</a:t>
            </a:r>
          </a:p>
          <a:p>
            <a:r>
              <a:rPr lang="es-MX" dirty="0"/>
              <a:t>1.3. Seguimiento y evaluación al cumplimiento de la Circular conjunta Nro. 100-004-2024 acoso laboral</a:t>
            </a:r>
          </a:p>
          <a:p>
            <a:r>
              <a:rPr lang="es-MX" dirty="0"/>
              <a:t>1.4. Programa de Transparencia y Ética Pública (PTEP), (Plan Anticorrupción y de Atención al Ciudadano).</a:t>
            </a:r>
          </a:p>
          <a:p>
            <a:r>
              <a:rPr lang="es-MX" dirty="0"/>
              <a:t>1.5. Seguimiento al mapa de riesgos de corrupción.</a:t>
            </a:r>
          </a:p>
          <a:p>
            <a:r>
              <a:rPr lang="es-MX" dirty="0"/>
              <a:t>1.6. Reservas presupuestales 2023 – 2024 </a:t>
            </a:r>
          </a:p>
          <a:p>
            <a:r>
              <a:rPr lang="es-MX" dirty="0"/>
              <a:t>1.7. Acción de verificación de plan de mejoramiento de escenarios </a:t>
            </a:r>
          </a:p>
          <a:p>
            <a:r>
              <a:rPr lang="es-MX" b="1" dirty="0" smtClean="0"/>
              <a:t>2. Informes </a:t>
            </a:r>
            <a:r>
              <a:rPr lang="es-MX" b="1" dirty="0"/>
              <a:t>en ejecución</a:t>
            </a:r>
          </a:p>
          <a:p>
            <a:r>
              <a:rPr lang="es-MX" dirty="0" smtClean="0"/>
              <a:t>2.1. Contrato </a:t>
            </a:r>
            <a:r>
              <a:rPr lang="es-MX" dirty="0"/>
              <a:t>No. 310 de 2023. Placa polideportiva en el barrio La Ermita del Municipio de Ciudad Bolívar, Antioquia. En ejecución durante junio-julio y agosto</a:t>
            </a:r>
          </a:p>
          <a:p>
            <a:r>
              <a:rPr lang="es-MX" dirty="0" smtClean="0"/>
              <a:t>2.2. Juegos </a:t>
            </a:r>
            <a:r>
              <a:rPr lang="es-MX" dirty="0"/>
              <a:t>Deportivos Institucionales. En ejecución durante junio-julio y agosto</a:t>
            </a:r>
          </a:p>
          <a:p>
            <a:r>
              <a:rPr lang="es-MX" dirty="0" smtClean="0"/>
              <a:t>2.3. Elaboración</a:t>
            </a:r>
            <a:r>
              <a:rPr lang="es-MX" dirty="0"/>
              <a:t>, seguimiento y control PAC 2024 </a:t>
            </a:r>
          </a:p>
          <a:p>
            <a:r>
              <a:rPr lang="es-MX" b="1" dirty="0" smtClean="0"/>
              <a:t>3. Informes </a:t>
            </a:r>
            <a:r>
              <a:rPr lang="es-MX" b="1" dirty="0"/>
              <a:t>a realizar en el mes de julio</a:t>
            </a:r>
          </a:p>
          <a:p>
            <a:r>
              <a:rPr lang="es-MX" b="1" dirty="0" smtClean="0"/>
              <a:t>4. Modificación </a:t>
            </a:r>
            <a:r>
              <a:rPr lang="es-MX" b="1" dirty="0"/>
              <a:t>al Plan Anual de Auditorias </a:t>
            </a:r>
          </a:p>
          <a:p>
            <a:r>
              <a:rPr lang="es-MX" b="1" dirty="0" smtClean="0"/>
              <a:t>5. Proposiciones </a:t>
            </a:r>
            <a:r>
              <a:rPr lang="es-MX" b="1" dirty="0"/>
              <a:t>y varios</a:t>
            </a:r>
          </a:p>
        </p:txBody>
      </p:sp>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473206"/>
          </a:xfrm>
          <a:prstGeom prst="rect">
            <a:avLst/>
          </a:prstGeom>
        </p:spPr>
        <p:txBody>
          <a:bodyPr wrap="square">
            <a:spAutoFit/>
          </a:bodyPr>
          <a:lstStyle/>
          <a:p>
            <a:pPr marL="0" lvl="1" algn="ctr">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v</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MX" b="1" dirty="0"/>
              <a:t>Seguimiento al mapa de riesgos de corrupción</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25411" y="811417"/>
            <a:ext cx="8512898" cy="4370427"/>
          </a:xfrm>
          <a:prstGeom prst="rect">
            <a:avLst/>
          </a:prstGeom>
        </p:spPr>
        <p:txBody>
          <a:bodyPr wrap="square">
            <a:spAutoFit/>
          </a:bodyPr>
          <a:lstStyle/>
          <a:p>
            <a:pPr algn="just"/>
            <a:r>
              <a:rPr lang="es-CO" sz="1400" b="1" dirty="0" smtClean="0">
                <a:latin typeface="Arial" panose="020B0604020202020204" pitchFamily="34" charset="0"/>
                <a:cs typeface="Arial" panose="020B0604020202020204" pitchFamily="34" charset="0"/>
              </a:rPr>
              <a:t>Objetivo</a:t>
            </a:r>
            <a:r>
              <a:rPr lang="es-CO" sz="1400" dirty="0">
                <a:latin typeface="Arial" panose="020B0604020202020204" pitchFamily="34" charset="0"/>
                <a:cs typeface="Arial" panose="020B0604020202020204" pitchFamily="34" charset="0"/>
              </a:rPr>
              <a:t>: Evaluar el cumplimiento de las disposiciones legales y reglamentarias asociadas a la formulación, adopción, implementación, monitoreo y seguimiento de la Matriz de Riesgos de Corrupción en el Instituto Departamental de Deportes de Antioquia – Indeportes Antioquia, en concordancia con la Ley 1474 de </a:t>
            </a:r>
            <a:r>
              <a:rPr lang="es-CO" sz="1400" dirty="0" smtClean="0">
                <a:latin typeface="Arial" panose="020B0604020202020204" pitchFamily="34" charset="0"/>
                <a:cs typeface="Arial" panose="020B0604020202020204" pitchFamily="34" charset="0"/>
              </a:rPr>
              <a:t>2011.</a:t>
            </a:r>
          </a:p>
          <a:p>
            <a:pPr algn="just"/>
            <a:endParaRPr lang="es-CO" sz="1400" dirty="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r>
              <a:rPr lang="es-ES" sz="1400" b="1" dirty="0"/>
              <a:t>Dos (2) Fortalezas: </a:t>
            </a:r>
            <a:r>
              <a:rPr lang="es-ES" sz="1400" i="1" dirty="0"/>
              <a:t>Aspectos positivos internos, los cuales contribuyen al logro de los objetivos de la organización y/o el proceso.</a:t>
            </a:r>
          </a:p>
          <a:p>
            <a:pPr algn="just"/>
            <a:r>
              <a:rPr lang="es-CO" sz="1400" b="1" dirty="0" smtClean="0"/>
              <a:t>Una  (1) Oportunidad </a:t>
            </a:r>
            <a:r>
              <a:rPr lang="es-CO" sz="1400" b="1" dirty="0"/>
              <a:t>de Mejora: </a:t>
            </a:r>
            <a:r>
              <a:rPr lang="es-CO" sz="1400" i="1" dirty="0"/>
              <a:t>Corresponde a buenas prácticas que se pueden implementar en los procesos/procedimientos en pro de la mejora continua del Instituto y del Sistema de Gestión de Calidad, y que van más allá del cumplimiento de la normativa o los procedimientos.</a:t>
            </a:r>
          </a:p>
          <a:p>
            <a:pPr algn="just"/>
            <a:r>
              <a:rPr lang="es-CO" sz="1400" b="1" dirty="0" smtClean="0"/>
              <a:t>No se presentaron </a:t>
            </a:r>
            <a:r>
              <a:rPr lang="es-CO" sz="1400" b="1" dirty="0"/>
              <a:t>Riesgos: </a:t>
            </a:r>
            <a:r>
              <a:rPr lang="es-CO" sz="1400" i="1" dirty="0"/>
              <a:t>Situaciones que permiten eliminar la causa de una potencial observación. Evento que no ha ocurrido aún, pero que, de no tomar acciones, terminará ocurriendo convirtiéndose en incumplimiento real.</a:t>
            </a:r>
          </a:p>
          <a:p>
            <a:pPr algn="just"/>
            <a:r>
              <a:rPr lang="es-CO" sz="1400" b="1" dirty="0" smtClean="0"/>
              <a:t>Cuatro (4) </a:t>
            </a:r>
            <a:r>
              <a:rPr lang="es-CO" sz="1400" b="1" dirty="0"/>
              <a:t>Observaciones: c</a:t>
            </a:r>
            <a:r>
              <a:rPr lang="es-CO" sz="1400" i="1" dirty="0"/>
              <a:t>orresponden a incumplimientos de la normativa aplicable, procesos, procedimientos, políticas, manuales, entre otros</a:t>
            </a:r>
            <a:endParaRPr lang="es-CO" sz="1400" dirty="0"/>
          </a:p>
          <a:p>
            <a:pPr algn="just"/>
            <a:endParaRPr lang="es-CO" sz="1400" dirty="0" smtClean="0">
              <a:latin typeface="Arial" panose="020B0604020202020204" pitchFamily="34" charset="0"/>
              <a:cs typeface="Arial" panose="020B0604020202020204" pitchFamily="34" charset="0"/>
            </a:endParaRPr>
          </a:p>
          <a:p>
            <a:pPr algn="just"/>
            <a:endParaRPr lang="es-CO" dirty="0"/>
          </a:p>
          <a:p>
            <a:pPr algn="just"/>
            <a:endParaRPr lang="es-CO" dirty="0" smtClean="0"/>
          </a:p>
          <a:p>
            <a:pPr algn="just"/>
            <a:endParaRPr lang="es-CO" dirty="0"/>
          </a:p>
          <a:p>
            <a:pPr algn="just"/>
            <a:endParaRPr lang="es-CO" dirty="0"/>
          </a:p>
        </p:txBody>
      </p:sp>
    </p:spTree>
    <p:extLst>
      <p:ext uri="{BB962C8B-B14F-4D97-AF65-F5344CB8AC3E}">
        <p14:creationId xmlns:p14="http://schemas.microsoft.com/office/powerpoint/2010/main" val="562414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473206"/>
          </a:xfrm>
          <a:prstGeom prst="rect">
            <a:avLst/>
          </a:prstGeom>
        </p:spPr>
        <p:txBody>
          <a:bodyPr wrap="square">
            <a:spAutoFit/>
          </a:bodyPr>
          <a:lstStyle/>
          <a:p>
            <a:pPr marL="0" lvl="1" algn="ctr">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v</a:t>
            </a:r>
            <a:r>
              <a:rPr lang="es-CO" sz="1400" b="1" dirty="0" smtClean="0">
                <a:solidFill>
                  <a:schemeClr val="accent6">
                    <a:lumMod val="50000"/>
                  </a:schemeClr>
                </a:solidFill>
                <a:latin typeface="Arial" panose="020B0604020202020204" pitchFamily="34" charset="0"/>
                <a:cs typeface="Arial" panose="020B0604020202020204" pitchFamily="34" charset="0"/>
              </a:rPr>
              <a:t>. </a:t>
            </a:r>
            <a:r>
              <a:rPr lang="es-MX" b="1" dirty="0"/>
              <a:t>Seguimiento al mapa de riesgos de corrupción</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432850" y="755294"/>
            <a:ext cx="6110949" cy="3869244"/>
          </a:xfrm>
          <a:prstGeom prst="rect">
            <a:avLst/>
          </a:prstGeom>
        </p:spPr>
      </p:pic>
    </p:spTree>
    <p:extLst>
      <p:ext uri="{BB962C8B-B14F-4D97-AF65-F5344CB8AC3E}">
        <p14:creationId xmlns:p14="http://schemas.microsoft.com/office/powerpoint/2010/main" val="1839747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a:t>
            </a:r>
            <a:r>
              <a:rPr lang="es-MX" sz="2000" b="1" dirty="0" smtClean="0">
                <a:solidFill>
                  <a:schemeClr val="bg1"/>
                </a:solidFill>
                <a:latin typeface="Arial Black" panose="020B0A04020102020204" pitchFamily="34" charset="0"/>
              </a:rPr>
              <a:t>/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493860"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 Acción </a:t>
            </a:r>
            <a:r>
              <a:rPr lang="es-CO" sz="1400" b="1" dirty="0">
                <a:solidFill>
                  <a:schemeClr val="accent6">
                    <a:lumMod val="50000"/>
                  </a:schemeClr>
                </a:solidFill>
                <a:latin typeface="Arial" panose="020B0604020202020204" pitchFamily="34" charset="0"/>
                <a:cs typeface="Arial" panose="020B0604020202020204" pitchFamily="34" charset="0"/>
              </a:rPr>
              <a:t>de Verificación Reservas Presupuestales Vigencias 2023-2024.</a:t>
            </a:r>
          </a:p>
        </p:txBody>
      </p:sp>
      <p:sp>
        <p:nvSpPr>
          <p:cNvPr id="14" name="Rectángulo 13"/>
          <p:cNvSpPr/>
          <p:nvPr/>
        </p:nvSpPr>
        <p:spPr>
          <a:xfrm>
            <a:off x="295581" y="905443"/>
            <a:ext cx="8448370" cy="4124206"/>
          </a:xfrm>
          <a:prstGeom prst="rect">
            <a:avLst/>
          </a:prstGeom>
        </p:spPr>
        <p:txBody>
          <a:bodyPr wrap="square">
            <a:spAutoFit/>
          </a:bodyPr>
          <a:lstStyle/>
          <a:p>
            <a:pPr algn="just"/>
            <a:r>
              <a:rPr lang="es-CO" sz="1400" b="1" dirty="0">
                <a:latin typeface="Arial" panose="020B0604020202020204" pitchFamily="34" charset="0"/>
                <a:cs typeface="Arial" panose="020B0604020202020204" pitchFamily="34" charset="0"/>
              </a:rPr>
              <a:t>Que son las Reservas Presupuestales?:</a:t>
            </a:r>
          </a:p>
          <a:p>
            <a:pPr algn="just"/>
            <a:endParaRPr lang="es-CO" sz="1400" b="1"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Las reservas presupuestales son un mecanismo excepcional. Sólo se podrán constituir por situaciones imprevistas que han impedido recibir a satisfacción el bien o servicio que respalda el gasto programado para ser ejecutado a 31 de diciembre de Ia vigencia fiscal respectiva. La situación imprevista o excepcional deberá estar debidamente justificada.</a:t>
            </a:r>
          </a:p>
          <a:p>
            <a:pPr algn="just"/>
            <a:r>
              <a:rPr lang="es-CO" sz="1400" dirty="0">
                <a:latin typeface="Arial" panose="020B0604020202020204" pitchFamily="34" charset="0"/>
                <a:cs typeface="Arial" panose="020B0604020202020204" pitchFamily="34" charset="0"/>
              </a:rPr>
              <a:t>Ordenanza 28 del 31 de agosto de 2017 Estatuto Orgánico de Presupuesto del Departamento de Antioquia y de sus Entidades Descentralizadas.  </a:t>
            </a:r>
            <a:r>
              <a:rPr lang="es-CO" sz="1400" b="1" dirty="0">
                <a:latin typeface="Arial" panose="020B0604020202020204" pitchFamily="34" charset="0"/>
                <a:cs typeface="Arial" panose="020B0604020202020204" pitchFamily="34" charset="0"/>
              </a:rPr>
              <a:t>Artículo 103. Reservas presupuestales en forma excepcional</a:t>
            </a:r>
            <a:r>
              <a:rPr lang="es-CO" sz="1400" dirty="0">
                <a:latin typeface="Arial" panose="020B0604020202020204" pitchFamily="34" charset="0"/>
                <a:cs typeface="Arial" panose="020B0604020202020204" pitchFamily="34" charset="0"/>
              </a:rPr>
              <a:t>. Las apropiaciones incluidas en el presupuesto general del Departamento son autorizaciones máximas de gasto que Ia Asamblea aprueba para ser ejecutadas o comprometidas durante Ia vigencia fiscal respectiva. Después del 31 de diciembre de cada año estas autorizaciones expiran y, en consecuencia, no podrán comprometerse, adicionarse, transferirse, ni contracreditarse.</a:t>
            </a:r>
          </a:p>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Al cierre de Ia vigencia fiscal cada órgano constituirá las reservas presupuestales con los compromisos que al 31 de diciembre no se hayan cumplido, siempre y cuando estén legalmente contraídos y desarrollen el objeto de Ia apropiación. Las reservas presupuestales solo podrán utilizarse para cancelar los compromisos que es dieron origen.</a:t>
            </a:r>
          </a:p>
          <a:p>
            <a:pPr algn="just"/>
            <a:endParaRPr lang="es-MX" sz="1200" b="1" dirty="0">
              <a:latin typeface="Arial" panose="020B0604020202020204" pitchFamily="34" charset="0"/>
            </a:endParaRPr>
          </a:p>
          <a:p>
            <a:pPr algn="just"/>
            <a:endParaRPr lang="es-CO" sz="1200" b="1" dirty="0">
              <a:latin typeface="Arial" panose="020B0604020202020204" pitchFamily="34" charset="0"/>
            </a:endParaRPr>
          </a:p>
        </p:txBody>
      </p:sp>
    </p:spTree>
    <p:extLst>
      <p:ext uri="{BB962C8B-B14F-4D97-AF65-F5344CB8AC3E}">
        <p14:creationId xmlns:p14="http://schemas.microsoft.com/office/powerpoint/2010/main" val="3482084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v</a:t>
            </a:r>
            <a:r>
              <a:rPr lang="es-CO" sz="1400" b="1" dirty="0" smtClean="0">
                <a:solidFill>
                  <a:schemeClr val="accent6">
                    <a:lumMod val="50000"/>
                  </a:schemeClr>
                </a:solidFill>
                <a:latin typeface="Arial" panose="020B0604020202020204" pitchFamily="34" charset="0"/>
                <a:cs typeface="Arial" panose="020B0604020202020204" pitchFamily="34" charset="0"/>
              </a:rPr>
              <a:t>i</a:t>
            </a:r>
            <a:r>
              <a:rPr lang="es-CO" sz="1400" b="1" dirty="0">
                <a:solidFill>
                  <a:schemeClr val="accent6">
                    <a:lumMod val="50000"/>
                  </a:schemeClr>
                </a:solidFill>
                <a:latin typeface="Arial" panose="020B0604020202020204" pitchFamily="34" charset="0"/>
                <a:cs typeface="Arial" panose="020B0604020202020204" pitchFamily="34" charset="0"/>
              </a:rPr>
              <a:t>. Acción de Verificación Reservas Presupuestales Vigencias 2023-2024.</a:t>
            </a:r>
          </a:p>
        </p:txBody>
      </p:sp>
      <p:sp>
        <p:nvSpPr>
          <p:cNvPr id="11" name="Rectángulo 10"/>
          <p:cNvSpPr/>
          <p:nvPr/>
        </p:nvSpPr>
        <p:spPr>
          <a:xfrm>
            <a:off x="220436" y="1043108"/>
            <a:ext cx="8645978" cy="2833533"/>
          </a:xfrm>
          <a:prstGeom prst="rect">
            <a:avLst/>
          </a:prstGeom>
        </p:spPr>
        <p:txBody>
          <a:bodyPr wrap="square">
            <a:spAutoFit/>
          </a:bodyPr>
          <a:lstStyle/>
          <a:p>
            <a:pPr algn="just"/>
            <a:r>
              <a:rPr lang="es-CO" sz="1200" dirty="0">
                <a:latin typeface="Arial" panose="020B0604020202020204" pitchFamily="34" charset="0"/>
                <a:cs typeface="Arial" panose="020B0604020202020204" pitchFamily="34" charset="0"/>
              </a:rPr>
              <a:t>Se deben cumplir los siguientes tres (3) requisitos para Ia constitución de reservas:</a:t>
            </a:r>
          </a:p>
          <a:p>
            <a:pPr algn="just"/>
            <a:endParaRPr lang="es-MX" sz="1200" b="1" dirty="0">
              <a:latin typeface="Arial" panose="020B0604020202020204" pitchFamily="34" charset="0"/>
              <a:cs typeface="Arial" panose="020B0604020202020204" pitchFamily="34" charset="0"/>
            </a:endParaRPr>
          </a:p>
          <a:p>
            <a:pPr lvl="0" algn="just"/>
            <a:r>
              <a:rPr lang="es-MX" sz="1200" b="1" dirty="0">
                <a:latin typeface="Arial" panose="020B0604020202020204" pitchFamily="34" charset="0"/>
                <a:cs typeface="Arial" panose="020B0604020202020204" pitchFamily="34" charset="0"/>
              </a:rPr>
              <a:t>1. </a:t>
            </a:r>
            <a:r>
              <a:rPr lang="es-CO" sz="1200" dirty="0">
                <a:latin typeface="Arial" panose="020B0604020202020204" pitchFamily="34" charset="0"/>
                <a:cs typeface="Arial" panose="020B0604020202020204" pitchFamily="34" charset="0"/>
              </a:rPr>
              <a:t>La existencia de un compromiso legalmente celebrado o contraído, es decir Ia expedición de un acto administrativo o Ia celebración de un contrato que afecte en forma definitiva el presupuesto de una vigencia y se haya pactado recibir el bien y/o servicio dentro de la misma vigencia en Ia que se firmó el contrato y/o convenio, en todo caso no debe superar Ia fecha de diciembre 31 de Ia respectiva vigencia.</a:t>
            </a:r>
          </a:p>
          <a:p>
            <a:pPr lvl="0" algn="just"/>
            <a:endParaRPr lang="es-CO" sz="1200" dirty="0">
              <a:latin typeface="Arial" panose="020B0604020202020204" pitchFamily="34" charset="0"/>
              <a:cs typeface="Arial" panose="020B0604020202020204" pitchFamily="34" charset="0"/>
            </a:endParaRPr>
          </a:p>
          <a:p>
            <a:pPr lvl="0" algn="just"/>
            <a:r>
              <a:rPr lang="es-CO" sz="1200" b="1" dirty="0">
                <a:latin typeface="Arial" panose="020B0604020202020204" pitchFamily="34" charset="0"/>
                <a:cs typeface="Arial" panose="020B0604020202020204" pitchFamily="34" charset="0"/>
              </a:rPr>
              <a:t>2. </a:t>
            </a:r>
            <a:r>
              <a:rPr lang="es-CO" sz="1200" dirty="0">
                <a:latin typeface="Arial" panose="020B0604020202020204" pitchFamily="34" charset="0"/>
                <a:cs typeface="Arial" panose="020B0604020202020204" pitchFamily="34" charset="0"/>
              </a:rPr>
              <a:t>Que existan razones imprevistas, no contempladas inicialmente y por causas de fuerza mayor o caso fortuito el proveedor o contratista no alcanza a entregar el bien y/o servicio a diciembre 31. Debe existir solicitud previa del proveedor o contratista de prórroga del contrato o convenio, justificando las causas por Ia cuales no alcanza a entregar el bien y/o servicio en Ia fecha pactada.</a:t>
            </a:r>
          </a:p>
          <a:p>
            <a:pPr algn="just"/>
            <a:r>
              <a:rPr lang="es-CO" sz="1200" dirty="0">
                <a:latin typeface="Arial" panose="020B0604020202020204" pitchFamily="34" charset="0"/>
                <a:cs typeface="Arial" panose="020B0604020202020204" pitchFamily="34" charset="0"/>
              </a:rPr>
              <a:t> </a:t>
            </a:r>
          </a:p>
          <a:p>
            <a:pPr lvl="0" algn="just"/>
            <a:r>
              <a:rPr lang="es-CO" sz="1200" b="1" dirty="0">
                <a:latin typeface="Arial" panose="020B0604020202020204" pitchFamily="34" charset="0"/>
                <a:cs typeface="Arial" panose="020B0604020202020204" pitchFamily="34" charset="0"/>
              </a:rPr>
              <a:t>3. </a:t>
            </a:r>
            <a:r>
              <a:rPr lang="es-CO" sz="1200" dirty="0">
                <a:latin typeface="Arial" panose="020B0604020202020204" pitchFamily="34" charset="0"/>
                <a:cs typeface="Arial" panose="020B0604020202020204" pitchFamily="34" charset="0"/>
              </a:rPr>
              <a:t>Los recursos que amparen estos gastos deben estar disponibles en Ia Tesorería Departamental producto del recaudo de Ia vigencia anterior. </a:t>
            </a:r>
          </a:p>
          <a:p>
            <a:r>
              <a:rPr lang="es-CO" sz="1013" dirty="0"/>
              <a:t> </a:t>
            </a:r>
          </a:p>
        </p:txBody>
      </p:sp>
    </p:spTree>
    <p:extLst>
      <p:ext uri="{BB962C8B-B14F-4D97-AF65-F5344CB8AC3E}">
        <p14:creationId xmlns:p14="http://schemas.microsoft.com/office/powerpoint/2010/main" val="1610860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432628" y="236734"/>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Acción de Verificación Reservas Presupuestales Vigencias 2023-2024.</a:t>
            </a:r>
          </a:p>
        </p:txBody>
      </p:sp>
      <p:sp>
        <p:nvSpPr>
          <p:cNvPr id="9" name="Rectángulo 8"/>
          <p:cNvSpPr/>
          <p:nvPr/>
        </p:nvSpPr>
        <p:spPr>
          <a:xfrm>
            <a:off x="206656" y="903756"/>
            <a:ext cx="322323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Constitución Reservas:  2023</a:t>
            </a:r>
            <a:endParaRPr lang="es-CO" sz="1200" dirty="0">
              <a:latin typeface="Arial" panose="020B0604020202020204" pitchFamily="34" charset="0"/>
              <a:cs typeface="Arial" panose="020B0604020202020204" pitchFamily="34" charset="0"/>
            </a:endParaRPr>
          </a:p>
        </p:txBody>
      </p:sp>
      <p:pic>
        <p:nvPicPr>
          <p:cNvPr id="13" name="Imagen 12"/>
          <p:cNvPicPr/>
          <p:nvPr/>
        </p:nvPicPr>
        <p:blipFill rotWithShape="1">
          <a:blip r:embed="rId2"/>
          <a:srcRect l="36670" t="9896" r="36382" b="6411"/>
          <a:stretch/>
        </p:blipFill>
        <p:spPr bwMode="auto">
          <a:xfrm>
            <a:off x="645488" y="1331629"/>
            <a:ext cx="3490232" cy="3101579"/>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3"/>
          <a:srcRect l="36663" t="10147" r="36241" b="6671"/>
          <a:stretch/>
        </p:blipFill>
        <p:spPr bwMode="auto">
          <a:xfrm>
            <a:off x="4503113" y="1331629"/>
            <a:ext cx="3346847" cy="3101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068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Acción de Verificación Reservas Presupuestales Vigencias 2023-2024.</a:t>
            </a:r>
          </a:p>
        </p:txBody>
      </p:sp>
      <p:sp>
        <p:nvSpPr>
          <p:cNvPr id="9" name="Rectángulo 8"/>
          <p:cNvSpPr/>
          <p:nvPr/>
        </p:nvSpPr>
        <p:spPr>
          <a:xfrm>
            <a:off x="3974032" y="803554"/>
            <a:ext cx="1226618"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vigencia 2024</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pic>
        <p:nvPicPr>
          <p:cNvPr id="11" name="Imagen 10"/>
          <p:cNvPicPr/>
          <p:nvPr/>
        </p:nvPicPr>
        <p:blipFill rotWithShape="1">
          <a:blip r:embed="rId2"/>
          <a:srcRect l="36802" t="9896" r="36526" b="3616"/>
          <a:stretch/>
        </p:blipFill>
        <p:spPr bwMode="auto">
          <a:xfrm>
            <a:off x="1910443" y="1254618"/>
            <a:ext cx="4807851" cy="3203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58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a:t>
            </a:r>
            <a:r>
              <a:rPr lang="es-CO" sz="1400" b="1" dirty="0">
                <a:solidFill>
                  <a:schemeClr val="accent6">
                    <a:lumMod val="50000"/>
                  </a:schemeClr>
                </a:solidFill>
                <a:latin typeface="Arial" panose="020B0604020202020204" pitchFamily="34" charset="0"/>
                <a:cs typeface="Arial" panose="020B0604020202020204" pitchFamily="34" charset="0"/>
              </a:rPr>
              <a:t>. Acción de Verificación Reservas Presupuestales Vigencias 2023-2024.</a:t>
            </a:r>
          </a:p>
        </p:txBody>
      </p:sp>
      <p:sp>
        <p:nvSpPr>
          <p:cNvPr id="7" name="Rectángulo 6"/>
          <p:cNvSpPr/>
          <p:nvPr/>
        </p:nvSpPr>
        <p:spPr>
          <a:xfrm>
            <a:off x="391886" y="913976"/>
            <a:ext cx="8339818" cy="2833533"/>
          </a:xfrm>
          <a:prstGeom prst="rect">
            <a:avLst/>
          </a:prstGeom>
        </p:spPr>
        <p:txBody>
          <a:bodyPr wrap="square">
            <a:spAutoFit/>
          </a:bodyPr>
          <a:lstStyle/>
          <a:p>
            <a:pPr algn="ctr"/>
            <a:r>
              <a:rPr lang="es-MX" sz="1400" b="1" dirty="0">
                <a:latin typeface="Arial" panose="020B0604020202020204" pitchFamily="34" charset="0"/>
                <a:cs typeface="Arial" panose="020B0604020202020204" pitchFamily="34" charset="0"/>
              </a:rPr>
              <a:t>Conclusión:</a:t>
            </a:r>
          </a:p>
          <a:p>
            <a:r>
              <a:rPr lang="es-ES" sz="1013" dirty="0"/>
              <a:t> </a:t>
            </a:r>
            <a:endParaRPr lang="es-CO" sz="1013" dirty="0"/>
          </a:p>
          <a:p>
            <a:pPr algn="just"/>
            <a:r>
              <a:rPr lang="es-ES" sz="1400" b="1" dirty="0">
                <a:latin typeface="Arial" panose="020B0604020202020204" pitchFamily="34" charset="0"/>
                <a:cs typeface="Arial" panose="020B0604020202020204" pitchFamily="34" charset="0"/>
              </a:rPr>
              <a:t>Acciones Para la Mejora</a:t>
            </a:r>
            <a:endParaRPr lang="es-CO"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a:p>
            <a:pPr lvl="0" algn="just"/>
            <a:r>
              <a:rPr lang="es-CO" sz="1400" b="1" dirty="0">
                <a:latin typeface="Arial" panose="020B0604020202020204" pitchFamily="34" charset="0"/>
                <a:cs typeface="Arial" panose="020B0604020202020204" pitchFamily="34" charset="0"/>
              </a:rPr>
              <a:t>1. </a:t>
            </a:r>
            <a:r>
              <a:rPr lang="es-CO" sz="1400" dirty="0">
                <a:latin typeface="Arial" panose="020B0604020202020204" pitchFamily="34" charset="0"/>
                <a:cs typeface="Arial" panose="020B0604020202020204" pitchFamily="34" charset="0"/>
              </a:rPr>
              <a:t>Establecer controles de articulación para la coordinación entre presupuesto, unidades ejecutoras y supervisores, para que realicen una adecuada constitución de reservas presupuestales y mitigar el riesgo de incumplimientos legales.</a:t>
            </a:r>
          </a:p>
          <a:p>
            <a:pPr algn="just"/>
            <a:endParaRPr lang="es-ES" sz="1400" dirty="0">
              <a:latin typeface="Arial" panose="020B0604020202020204" pitchFamily="34" charset="0"/>
              <a:cs typeface="Arial" panose="020B0604020202020204" pitchFamily="34" charset="0"/>
            </a:endParaRPr>
          </a:p>
          <a:p>
            <a:pPr algn="just"/>
            <a:r>
              <a:rPr lang="es-ES" sz="1400" b="1" dirty="0">
                <a:latin typeface="Arial" panose="020B0604020202020204" pitchFamily="34" charset="0"/>
                <a:cs typeface="Arial" panose="020B0604020202020204" pitchFamily="34" charset="0"/>
              </a:rPr>
              <a:t>2. </a:t>
            </a:r>
            <a:r>
              <a:rPr lang="es-CO" sz="1400" dirty="0">
                <a:latin typeface="Arial" panose="020B0604020202020204" pitchFamily="34" charset="0"/>
                <a:cs typeface="Arial" panose="020B0604020202020204" pitchFamily="34" charset="0"/>
              </a:rPr>
              <a:t>Fortalecer controles de seguimiento para la ejecución y pago de las reservas presupuestales, ya que </a:t>
            </a:r>
            <a:r>
              <a:rPr lang="es-ES" sz="1400" dirty="0">
                <a:latin typeface="Arial" panose="020B0604020202020204" pitchFamily="34" charset="0"/>
                <a:cs typeface="Arial" panose="020B0604020202020204" pitchFamily="34" charset="0"/>
              </a:rPr>
              <a:t>permite una gestión más eficiente y controlada de los compromisos pendientes de pago </a:t>
            </a:r>
            <a:r>
              <a:rPr lang="es-CO" sz="1400" dirty="0">
                <a:latin typeface="Arial" panose="020B0604020202020204" pitchFamily="34" charset="0"/>
                <a:cs typeface="Arial" panose="020B0604020202020204" pitchFamily="34" charset="0"/>
              </a:rPr>
              <a:t>y con ello evitar al máximo que éstos trasciendan a la siguiente vigencia.</a:t>
            </a:r>
          </a:p>
          <a:p>
            <a:pPr algn="just"/>
            <a:r>
              <a:rPr lang="es-MX" sz="1400" b="1" dirty="0">
                <a:latin typeface="Arial" panose="020B0604020202020204" pitchFamily="34" charset="0"/>
                <a:cs typeface="Arial" panose="020B0604020202020204" pitchFamily="34" charset="0"/>
              </a:rPr>
              <a:t> </a:t>
            </a:r>
          </a:p>
          <a:p>
            <a:pPr algn="just"/>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985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00454" y="170398"/>
            <a:ext cx="2545670" cy="667106"/>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vii. </a:t>
            </a:r>
            <a:r>
              <a:rPr lang="es-CO" b="1" dirty="0"/>
              <a:t>Acción de verificación de plan de mejoramiento de escenarios </a:t>
            </a:r>
            <a:r>
              <a:rPr lang="es-CO" sz="1400" b="1" dirty="0" smtClean="0">
                <a:solidFill>
                  <a:schemeClr val="accent6">
                    <a:lumMod val="50000"/>
                  </a:schemeClr>
                </a:solidFill>
                <a:latin typeface="Arial" panose="020B0604020202020204" pitchFamily="34" charset="0"/>
                <a:cs typeface="Arial" panose="020B0604020202020204" pitchFamily="34" charset="0"/>
              </a:rPr>
              <a:t>.</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31618" y="913977"/>
            <a:ext cx="8914506" cy="3000821"/>
          </a:xfrm>
          <a:prstGeom prst="rect">
            <a:avLst/>
          </a:prstGeom>
        </p:spPr>
        <p:txBody>
          <a:bodyPr wrap="square">
            <a:spAutoFit/>
          </a:bodyPr>
          <a:lstStyle/>
          <a:p>
            <a:pPr lvl="0" algn="just"/>
            <a:r>
              <a:rPr lang="es-ES" b="1" i="1" u="sng" dirty="0" smtClean="0">
                <a:solidFill>
                  <a:schemeClr val="accent6"/>
                </a:solidFill>
                <a:latin typeface="Arial" panose="020B0604020202020204" pitchFamily="34" charset="0"/>
                <a:cs typeface="Arial" panose="020B0604020202020204" pitchFamily="34" charset="0"/>
              </a:rPr>
              <a:t>CONCLUSION:</a:t>
            </a:r>
          </a:p>
          <a:p>
            <a:pPr lvl="0" algn="just"/>
            <a:endParaRPr lang="es-ES" dirty="0" smtClean="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dirty="0" smtClean="0">
                <a:latin typeface="Arial" panose="020B0604020202020204" pitchFamily="34" charset="0"/>
                <a:cs typeface="Arial" panose="020B0604020202020204" pitchFamily="34" charset="0"/>
              </a:rPr>
              <a:t>Plan </a:t>
            </a:r>
            <a:r>
              <a:rPr lang="es-ES" dirty="0">
                <a:latin typeface="Arial" panose="020B0604020202020204" pitchFamily="34" charset="0"/>
                <a:cs typeface="Arial" panose="020B0604020202020204" pitchFamily="34" charset="0"/>
              </a:rPr>
              <a:t>de mejoramiento institucional procedente de las auditorias de Control Interno se identificaron 57 acciones abiertas, de las cuales 31 se encuentran vencidas, 4 acciones se encuentran próximas a vencer y 22 acciones no presentan fechas de vencimiento.</a:t>
            </a:r>
            <a:endParaRPr lang="es-CO"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Plan de mejoramiento de la Contraloría General de Antioquia se tienen pendientes 39 acciones las cuales se encuentran vencidas.</a:t>
            </a:r>
          </a:p>
          <a:p>
            <a:pPr marL="285750" lvl="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Plan de mejoramiento de la Contraloría General de la República se tiene pendientes 4 acciones las cuales se encuentran vencidas. </a:t>
            </a: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Correspondiente a las auditorias de calidad, se tiene pendientes 11 acciones vencidas y 1 acción sin fecha de vencimiento.</a:t>
            </a:r>
          </a:p>
          <a:p>
            <a:pPr marL="285750" indent="-285750" algn="just">
              <a:buFont typeface="Wingdings" panose="05000000000000000000" pitchFamily="2" charset="2"/>
              <a:buChar char="ü"/>
            </a:pPr>
            <a:r>
              <a:rPr lang="es-ES" dirty="0">
                <a:latin typeface="Arial" panose="020B0604020202020204" pitchFamily="34" charset="0"/>
                <a:cs typeface="Arial" panose="020B0604020202020204" pitchFamily="34" charset="0"/>
              </a:rPr>
              <a:t>Se considera pertinente actualizar el diagnóstico del avance del Plan de Mejoramiento, con el propósito que la Subgerencia priorice las acciones críticas aún pendientes y, de ser necesario, replantear estrategias de cumplimiento que permitan superar las dificultades identificadas hasta el momento.</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914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2</a:t>
            </a:r>
            <a:r>
              <a:rPr lang="es-MX" sz="2000" b="1" dirty="0" smtClean="0">
                <a:solidFill>
                  <a:schemeClr val="bg1"/>
                </a:solidFill>
                <a:latin typeface="Arial Black" panose="020B0A04020102020204" pitchFamily="34" charset="0"/>
                <a:cs typeface="Arial" panose="020B0604020202020204" pitchFamily="34" charset="0"/>
              </a:rPr>
              <a:t>. Informes en ejecución</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940168012"/>
              </p:ext>
            </p:extLst>
          </p:nvPr>
        </p:nvGraphicFramePr>
        <p:xfrm>
          <a:off x="695325" y="1236223"/>
          <a:ext cx="7724775" cy="250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04455" y="3678382"/>
            <a:ext cx="7349836" cy="831121"/>
            <a:chOff x="386238" y="16411"/>
            <a:chExt cx="5407342" cy="856080"/>
          </a:xfrm>
        </p:grpSpPr>
        <p:sp>
          <p:nvSpPr>
            <p:cNvPr id="7" name="Rectángulo redondeado 6"/>
            <p:cNvSpPr/>
            <p:nvPr/>
          </p:nvSpPr>
          <p:spPr>
            <a:xfrm>
              <a:off x="386238" y="16411"/>
              <a:ext cx="5407342" cy="8560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CuadroTexto 8"/>
            <p:cNvSpPr txBox="1"/>
            <p:nvPr/>
          </p:nvSpPr>
          <p:spPr>
            <a:xfrm>
              <a:off x="428028" y="58201"/>
              <a:ext cx="5323762" cy="772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4385" tIns="0" rIns="204385" bIns="0" numCol="1" spcCol="1270" anchor="ctr" anchorCtr="0">
              <a:noAutofit/>
            </a:bodyPr>
            <a:lstStyle/>
            <a:p>
              <a:pPr lvl="0" defTabSz="622300">
                <a:lnSpc>
                  <a:spcPct val="90000"/>
                </a:lnSpc>
                <a:spcBef>
                  <a:spcPct val="0"/>
                </a:spcBef>
                <a:spcAft>
                  <a:spcPct val="35000"/>
                </a:spcAft>
              </a:pPr>
              <a:r>
                <a:rPr lang="es-CO" sz="1400" dirty="0">
                  <a:latin typeface="Arial" panose="020B0604020202020204" pitchFamily="34" charset="0"/>
                  <a:cs typeface="Arial" panose="020B0604020202020204" pitchFamily="34" charset="0"/>
                </a:rPr>
                <a:t>iii. Acción de verificación al PROCEDIMIENTO ELABORACIÓN, SEGUIMIENTO Y CONTROL AL PAC,( Plan Anual </a:t>
              </a:r>
              <a:r>
                <a:rPr lang="es-CO" sz="1400" dirty="0" err="1">
                  <a:latin typeface="Arial" panose="020B0604020202020204" pitchFamily="34" charset="0"/>
                  <a:cs typeface="Arial" panose="020B0604020202020204" pitchFamily="34" charset="0"/>
                </a:rPr>
                <a:t>Mensualizado</a:t>
              </a:r>
              <a:r>
                <a:rPr lang="es-CO" sz="1400" dirty="0">
                  <a:latin typeface="Arial" panose="020B0604020202020204" pitchFamily="34" charset="0"/>
                  <a:cs typeface="Arial" panose="020B0604020202020204" pitchFamily="34" charset="0"/>
                </a:rPr>
                <a:t> de Caja)  código P-GF-25, versión 01-</a:t>
              </a:r>
              <a:endParaRPr lang="es-E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1335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96981" y="0"/>
            <a:ext cx="7460673" cy="56197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endParaRPr lang="es-CO" sz="2000" b="1" dirty="0" smtClean="0">
              <a:solidFill>
                <a:schemeClr val="bg1"/>
              </a:solidFill>
              <a:latin typeface="Arial Black" panose="020B0A04020102020204" pitchFamily="34" charset="0"/>
            </a:endParaRPr>
          </a:p>
          <a:p>
            <a:pPr marL="0" lvl="1" algn="ctr">
              <a:lnSpc>
                <a:spcPct val="90000"/>
              </a:lnSpc>
              <a:spcBef>
                <a:spcPct val="0"/>
              </a:spcBef>
            </a:pPr>
            <a:r>
              <a:rPr lang="es-CO" sz="2000" b="1" dirty="0" smtClean="0">
                <a:solidFill>
                  <a:schemeClr val="bg1"/>
                </a:solidFill>
                <a:latin typeface="Arial Black" panose="020B0A04020102020204" pitchFamily="34" charset="0"/>
              </a:rPr>
              <a:t>3.</a:t>
            </a:r>
            <a:r>
              <a:rPr lang="es-MX" sz="2000" b="1" dirty="0">
                <a:solidFill>
                  <a:schemeClr val="bg1"/>
                </a:solidFill>
                <a:latin typeface="Arial Black" panose="020B0A04020102020204" pitchFamily="34" charset="0"/>
              </a:rPr>
              <a:t> </a:t>
            </a:r>
            <a:r>
              <a:rPr lang="es-MX" sz="2000" b="1" dirty="0" smtClean="0">
                <a:solidFill>
                  <a:schemeClr val="bg1"/>
                </a:solidFill>
                <a:latin typeface="Arial Black" panose="020B0A04020102020204" pitchFamily="34" charset="0"/>
              </a:rPr>
              <a:t>Informes </a:t>
            </a:r>
            <a:r>
              <a:rPr lang="es-MX" sz="2000" b="1" dirty="0">
                <a:solidFill>
                  <a:schemeClr val="bg1"/>
                </a:solidFill>
                <a:latin typeface="Arial Black" panose="020B0A04020102020204" pitchFamily="34" charset="0"/>
              </a:rPr>
              <a:t>a realizar en el mes de julio</a:t>
            </a:r>
          </a:p>
          <a:p>
            <a:pPr marL="0" lvl="1" algn="ctr">
              <a:lnSpc>
                <a:spcPct val="90000"/>
              </a:lnSpc>
              <a:spcBef>
                <a:spcPct val="0"/>
              </a:spcBef>
            </a:pPr>
            <a:r>
              <a:rPr lang="es-CO" sz="2000" b="1" dirty="0" smtClean="0">
                <a:solidFill>
                  <a:schemeClr val="bg1"/>
                </a:solidFill>
                <a:latin typeface="Arial Black" panose="020B0A04020102020204" pitchFamily="34" charset="0"/>
              </a:rPr>
              <a:t>.</a:t>
            </a:r>
          </a:p>
        </p:txBody>
      </p:sp>
      <p:graphicFrame>
        <p:nvGraphicFramePr>
          <p:cNvPr id="2" name="Tabla 1"/>
          <p:cNvGraphicFramePr>
            <a:graphicFrameLocks noGrp="1"/>
          </p:cNvGraphicFramePr>
          <p:nvPr>
            <p:extLst>
              <p:ext uri="{D42A27DB-BD31-4B8C-83A1-F6EECF244321}">
                <p14:modId xmlns:p14="http://schemas.microsoft.com/office/powerpoint/2010/main" val="2506292496"/>
              </p:ext>
            </p:extLst>
          </p:nvPr>
        </p:nvGraphicFramePr>
        <p:xfrm>
          <a:off x="547255" y="838198"/>
          <a:ext cx="8125689" cy="3548496"/>
        </p:xfrm>
        <a:graphic>
          <a:graphicData uri="http://schemas.openxmlformats.org/drawingml/2006/table">
            <a:tbl>
              <a:tblPr firstRow="1" bandRow="1">
                <a:tableStyleId>{93296810-A885-4BE3-A3E7-6D5BEEA58F35}</a:tableStyleId>
              </a:tblPr>
              <a:tblGrid>
                <a:gridCol w="8125689">
                  <a:extLst>
                    <a:ext uri="{9D8B030D-6E8A-4147-A177-3AD203B41FA5}">
                      <a16:colId xmlns:a16="http://schemas.microsoft.com/office/drawing/2014/main" val="2485666055"/>
                    </a:ext>
                  </a:extLst>
                </a:gridCol>
              </a:tblGrid>
              <a:tr h="402648">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1400" dirty="0" smtClean="0">
                          <a:latin typeface="Arial" panose="020B0604020202020204" pitchFamily="34" charset="0"/>
                          <a:cs typeface="Arial" panose="020B0604020202020204" pitchFamily="34" charset="0"/>
                        </a:rPr>
                        <a:t>Auditorías Internas de calidad</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508819"/>
                  </a:ext>
                </a:extLst>
              </a:tr>
              <a:tr h="40264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Informe del Estado del Sistema de Control Interno</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2232604"/>
                  </a:ext>
                </a:extLst>
              </a:tr>
              <a:tr h="402648">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Rendición electrónica de la cuenta, (SIRECI)</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78133"/>
                  </a:ext>
                </a:extLst>
              </a:tr>
              <a:tr h="402648">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Seguimiento a los planes de mejoramiento Institucional </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6475362"/>
                  </a:ext>
                </a:extLst>
              </a:tr>
              <a:tr h="402648">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Informe de Austeridad en el Gasto</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8106633"/>
                  </a:ext>
                </a:extLst>
              </a:tr>
              <a:tr h="402648">
                <a:tc>
                  <a:txBody>
                    <a:bodyPr/>
                    <a:lstStyle/>
                    <a:p>
                      <a:r>
                        <a:rPr lang="es-CO" sz="1200" dirty="0" smtClean="0">
                          <a:latin typeface="Arial" panose="020B0604020202020204" pitchFamily="34" charset="0"/>
                          <a:cs typeface="Arial" panose="020B0604020202020204" pitchFamily="34" charset="0"/>
                        </a:rPr>
                        <a:t>Informe a la Administración de la Entidad sobre la Gestión de Peticiones, Quejas, Reclamos, Sugerencias, Denuncias y Felicitaciones (PQRSDF)</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2823460"/>
                  </a:ext>
                </a:extLst>
              </a:tr>
              <a:tr h="402648">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1200" dirty="0" smtClean="0">
                          <a:latin typeface="Arial" panose="020B0604020202020204" pitchFamily="34" charset="0"/>
                          <a:cs typeface="Arial" panose="020B0604020202020204" pitchFamily="34" charset="0"/>
                        </a:rPr>
                        <a:t>Verificar Comité de Conciliación estudios para acción de repetición</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6525674"/>
                  </a:ext>
                </a:extLst>
              </a:tr>
              <a:tr h="402648">
                <a:tc>
                  <a:txBody>
                    <a:bodyPr/>
                    <a:lstStyle/>
                    <a:p>
                      <a:r>
                        <a:rPr lang="es-CO" sz="1200" dirty="0" smtClean="0">
                          <a:latin typeface="Arial" panose="020B0604020202020204" pitchFamily="34" charset="0"/>
                          <a:cs typeface="Arial" panose="020B0604020202020204" pitchFamily="34" charset="0"/>
                        </a:rPr>
                        <a:t>Directica 015 del 2022 Carrera Administrativa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2168964"/>
                  </a:ext>
                </a:extLst>
              </a:tr>
            </a:tbl>
          </a:graphicData>
        </a:graphic>
      </p:graphicFrame>
    </p:spTree>
    <p:extLst>
      <p:ext uri="{BB962C8B-B14F-4D97-AF65-F5344CB8AC3E}">
        <p14:creationId xmlns:p14="http://schemas.microsoft.com/office/powerpoint/2010/main" val="240564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73342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688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737993" y="166096"/>
            <a:ext cx="3149698" cy="6740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 </a:t>
            </a:r>
            <a:r>
              <a:rPr lang="es-MX" sz="1400" b="1" dirty="0" smtClean="0"/>
              <a:t>Contrato </a:t>
            </a:r>
            <a:r>
              <a:rPr lang="es-MX" sz="1400" b="1" dirty="0"/>
              <a:t>No. 437 de 2023. Placa polideportiva- Parque Principal del Municipio de San Francisco</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25411" y="840127"/>
            <a:ext cx="8651444" cy="4740785"/>
          </a:xfrm>
          <a:prstGeom prst="rect">
            <a:avLst/>
          </a:prstGeom>
        </p:spPr>
        <p:txBody>
          <a:bodyPr wrap="square">
            <a:spAutoFit/>
          </a:bodyPr>
          <a:lstStyle/>
          <a:p>
            <a:pPr algn="just" fontAlgn="base">
              <a:lnSpc>
                <a:spcPct val="115000"/>
              </a:lnSpc>
              <a:spcAft>
                <a:spcPts val="800"/>
              </a:spcAft>
            </a:pPr>
            <a:r>
              <a:rPr lang="es-CO" sz="1200" dirty="0">
                <a:latin typeface="Arial" panose="020B0604020202020204" pitchFamily="34" charset="0"/>
                <a:ea typeface="Times New Roman" panose="02020603050405020304" pitchFamily="18" charset="0"/>
                <a:cs typeface="Arial" panose="020B0604020202020204" pitchFamily="34" charset="0"/>
              </a:rPr>
              <a:t>La Oficina de Control Interno desarrollo la auditoría al proceso denominado "Asesoría para la construcción de escenarios deportivos", cuyo alcance está enmarcado en el Convenio Interadministrativo N.° 437 de 2023, relacionado con la adecuación de la placa polideportiva ubicada en el parque principal del municipio de San Francisco.</a:t>
            </a:r>
            <a:endParaRPr lang="es-CO" sz="1200" dirty="0">
              <a:latin typeface="Arial" panose="020B0604020202020204" pitchFamily="34" charset="0"/>
              <a:ea typeface="Calibri" panose="020F0502020204030204" pitchFamily="34" charset="0"/>
              <a:cs typeface="Arial" panose="020B0604020202020204" pitchFamily="34" charset="0"/>
            </a:endParaRPr>
          </a:p>
          <a:p>
            <a:r>
              <a:rPr lang="es-CO" sz="1200" dirty="0">
                <a:latin typeface="Arial" panose="020B0604020202020204" pitchFamily="34" charset="0"/>
                <a:ea typeface="Times New Roman" panose="02020603050405020304" pitchFamily="18" charset="0"/>
                <a:cs typeface="Arial" panose="020B0604020202020204" pitchFamily="34" charset="0"/>
              </a:rPr>
              <a:t>El objetivo de esta auditoría fue verificar el cumplimiento de los lineamientos técnicos, contractuales y financieros establecidos en el </a:t>
            </a:r>
            <a:r>
              <a:rPr lang="es-CO" sz="1200" dirty="0" smtClean="0">
                <a:latin typeface="Arial" panose="020B0604020202020204" pitchFamily="34" charset="0"/>
                <a:ea typeface="Times New Roman" panose="02020603050405020304" pitchFamily="18" charset="0"/>
                <a:cs typeface="Arial" panose="020B0604020202020204" pitchFamily="34" charset="0"/>
              </a:rPr>
              <a:t>convenio.</a:t>
            </a:r>
          </a:p>
          <a:p>
            <a:endParaRPr lang="es-CO" sz="1400" dirty="0">
              <a:latin typeface="Arial" panose="020B0604020202020204" pitchFamily="34" charset="0"/>
            </a:endParaRPr>
          </a:p>
          <a:p>
            <a:r>
              <a:rPr lang="es-ES" b="1" dirty="0"/>
              <a:t>RESULTADOS DE LA AUDITORÍA</a:t>
            </a:r>
            <a:endParaRPr lang="es-CO" b="1" dirty="0"/>
          </a:p>
          <a:p>
            <a:r>
              <a:rPr lang="es-ES" b="1" dirty="0"/>
              <a:t> </a:t>
            </a:r>
            <a:endParaRPr lang="es-CO" b="1" dirty="0"/>
          </a:p>
          <a:p>
            <a:r>
              <a:rPr lang="es-ES" b="1" dirty="0" smtClean="0"/>
              <a:t>Dos (2) Fortalezas: </a:t>
            </a:r>
            <a:r>
              <a:rPr lang="es-ES" i="1" dirty="0" smtClean="0"/>
              <a:t>Aspectos </a:t>
            </a:r>
            <a:r>
              <a:rPr lang="es-ES" i="1" dirty="0"/>
              <a:t>positivos internos, los cuales contribuyen al logro de los objetivos de la organización y/o el </a:t>
            </a:r>
            <a:r>
              <a:rPr lang="es-ES" i="1" dirty="0" smtClean="0"/>
              <a:t>proceso.</a:t>
            </a:r>
          </a:p>
          <a:p>
            <a:r>
              <a:rPr lang="es-CO" b="1" dirty="0" smtClean="0"/>
              <a:t>Seis (6) Oportunidades </a:t>
            </a:r>
            <a:r>
              <a:rPr lang="es-CO" b="1" dirty="0"/>
              <a:t>de </a:t>
            </a:r>
            <a:r>
              <a:rPr lang="es-CO" b="1" dirty="0" smtClean="0"/>
              <a:t>Mejora: </a:t>
            </a:r>
            <a:r>
              <a:rPr lang="es-CO" i="1" dirty="0" smtClean="0"/>
              <a:t>Corresponde </a:t>
            </a:r>
            <a:r>
              <a:rPr lang="es-CO" i="1" dirty="0"/>
              <a:t>a buenas prácticas que se pueden implementar en los procesos/procedimientos en pro de la mejora continua del Instituto y del Sistema de Gestión de Calidad, y que van más allá del cumplimiento de la normativa o los </a:t>
            </a:r>
            <a:r>
              <a:rPr lang="es-CO" i="1" dirty="0" smtClean="0"/>
              <a:t>procedimientos.</a:t>
            </a:r>
          </a:p>
          <a:p>
            <a:r>
              <a:rPr lang="es-CO" b="1" dirty="0" smtClean="0"/>
              <a:t>Seis (6) Riesgos: </a:t>
            </a:r>
            <a:r>
              <a:rPr lang="es-CO" i="1" dirty="0"/>
              <a:t>Situaciones que permiten eliminar la causa de una potencial observación. Evento que no ha ocurrido aún, pero que, de no tomar acciones, terminará ocurriendo convirtiéndose en incumplimiento </a:t>
            </a:r>
            <a:r>
              <a:rPr lang="es-CO" i="1" dirty="0" smtClean="0"/>
              <a:t>real</a:t>
            </a:r>
            <a:r>
              <a:rPr lang="es-CO" i="1" dirty="0" smtClean="0"/>
              <a:t>.</a:t>
            </a:r>
          </a:p>
          <a:p>
            <a:r>
              <a:rPr lang="es-CO" b="1" dirty="0"/>
              <a:t>Seis (6) Observaciones: c</a:t>
            </a:r>
            <a:r>
              <a:rPr lang="es-CO" i="1" dirty="0"/>
              <a:t>orresponden a incumplimientos de la normativa aplicable, procesos, procedimientos, políticas, manuales, entre otros</a:t>
            </a:r>
            <a:r>
              <a:rPr lang="es-CO" i="1" dirty="0">
                <a:solidFill>
                  <a:srgbClr val="FF0000"/>
                </a:solidFill>
              </a:rPr>
              <a:t>.</a:t>
            </a:r>
            <a:endParaRPr lang="es-CO" b="1" dirty="0">
              <a:solidFill>
                <a:srgbClr val="FF0000"/>
              </a:solidFill>
            </a:endParaRPr>
          </a:p>
          <a:p>
            <a:endParaRPr lang="es-CO" i="1" dirty="0" smtClean="0"/>
          </a:p>
          <a:p>
            <a:endParaRPr lang="es-CO" i="1" dirty="0"/>
          </a:p>
          <a:p>
            <a:endParaRPr lang="es-CO" dirty="0"/>
          </a:p>
          <a:p>
            <a:endParaRPr lang="es-CO" b="1" dirty="0"/>
          </a:p>
          <a:p>
            <a:endParaRPr lang="es-CO" dirty="0"/>
          </a:p>
        </p:txBody>
      </p:sp>
    </p:spTree>
    <p:extLst>
      <p:ext uri="{BB962C8B-B14F-4D97-AF65-F5344CB8AC3E}">
        <p14:creationId xmlns:p14="http://schemas.microsoft.com/office/powerpoint/2010/main" val="645157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Modificación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0" y="1081948"/>
            <a:ext cx="875208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443345" y="1420502"/>
            <a:ext cx="7966364" cy="1592744"/>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r>
              <a:rPr lang="es-CO" sz="1200" dirty="0">
                <a:latin typeface="Arial" panose="020B0604020202020204" pitchFamily="34" charset="0"/>
                <a:cs typeface="Arial" panose="020B0604020202020204" pitchFamily="34" charset="0"/>
              </a:rPr>
              <a:t>S</a:t>
            </a:r>
            <a:r>
              <a:rPr lang="es-CO" sz="1200" dirty="0" smtClean="0">
                <a:latin typeface="Arial" panose="020B0604020202020204" pitchFamily="34" charset="0"/>
                <a:cs typeface="Arial" panose="020B0604020202020204" pitchFamily="34" charset="0"/>
              </a:rPr>
              <a:t>e </a:t>
            </a:r>
            <a:r>
              <a:rPr lang="es-CO" sz="1200" dirty="0">
                <a:latin typeface="Arial" panose="020B0604020202020204" pitchFamily="34" charset="0"/>
                <a:cs typeface="Arial" panose="020B0604020202020204" pitchFamily="34" charset="0"/>
              </a:rPr>
              <a:t>hace necesario aplazar la auditoria Gestión de la plataforma TIC</a:t>
            </a:r>
            <a:r>
              <a:rPr lang="es-CO" sz="1200" dirty="0" smtClean="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ante la falta de recurso </a:t>
            </a:r>
            <a:r>
              <a:rPr lang="es-CO" sz="1200" dirty="0" smtClean="0">
                <a:latin typeface="Arial" panose="020B0604020202020204" pitchFamily="34" charset="0"/>
                <a:cs typeface="Arial" panose="020B0604020202020204" pitchFamily="34" charset="0"/>
              </a:rPr>
              <a:t>humano</a:t>
            </a:r>
            <a:r>
              <a:rPr lang="es-CO" sz="1200" dirty="0">
                <a:latin typeface="Arial" panose="020B0604020202020204" pitchFamily="34" charset="0"/>
                <a:cs typeface="Arial" panose="020B0604020202020204" pitchFamily="34" charset="0"/>
              </a:rPr>
              <a:t> (</a:t>
            </a:r>
            <a:r>
              <a:rPr lang="es-CO" sz="1200" dirty="0" smtClean="0">
                <a:latin typeface="Arial" panose="020B0604020202020204" pitchFamily="34" charset="0"/>
                <a:cs typeface="Arial" panose="020B0604020202020204" pitchFamily="34" charset="0"/>
              </a:rPr>
              <a:t>Experto técnico) y  la </a:t>
            </a:r>
            <a:r>
              <a:rPr lang="es-CO" sz="1200" dirty="0">
                <a:latin typeface="Arial" panose="020B0604020202020204" pitchFamily="34" charset="0"/>
                <a:cs typeface="Arial" panose="020B0604020202020204" pitchFamily="34" charset="0"/>
              </a:rPr>
              <a:t>auditorias Juegos Deportivos Institucionales </a:t>
            </a:r>
            <a:r>
              <a:rPr lang="es-CO" sz="1200" dirty="0" smtClean="0">
                <a:latin typeface="Arial" panose="020B0604020202020204" pitchFamily="34" charset="0"/>
                <a:cs typeface="Arial" panose="020B0604020202020204" pitchFamily="34" charset="0"/>
              </a:rPr>
              <a:t>extenderla dos meses mas , con </a:t>
            </a:r>
            <a:r>
              <a:rPr lang="es-CO" sz="1200" dirty="0">
                <a:latin typeface="Arial" panose="020B0604020202020204" pitchFamily="34" charset="0"/>
                <a:cs typeface="Arial" panose="020B0604020202020204" pitchFamily="34" charset="0"/>
              </a:rPr>
              <a:t>el fin de dar más tiempo al área auditada de entregar la información, teniendo en cuenta los compromisos de dicha dependencia en la atención de los Juegos Deportivos </a:t>
            </a:r>
            <a:r>
              <a:rPr lang="es-CO" sz="1200" dirty="0" smtClean="0">
                <a:latin typeface="Arial" panose="020B0604020202020204" pitchFamily="34" charset="0"/>
                <a:cs typeface="Arial" panose="020B0604020202020204" pitchFamily="34" charset="0"/>
              </a:rPr>
              <a:t>Institucionales.</a:t>
            </a:r>
            <a:endParaRPr lang="es-CO" sz="1100" dirty="0">
              <a:latin typeface="Arial" panose="020B0604020202020204" pitchFamily="34"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sp>
        <p:nvSpPr>
          <p:cNvPr id="4" name="Rectángulo 3"/>
          <p:cNvSpPr/>
          <p:nvPr/>
        </p:nvSpPr>
        <p:spPr>
          <a:xfrm>
            <a:off x="1593273" y="726807"/>
            <a:ext cx="5541811" cy="304699"/>
          </a:xfrm>
          <a:prstGeom prst="rect">
            <a:avLst/>
          </a:prstGeom>
        </p:spPr>
        <p:txBody>
          <a:bodyPr wrap="square">
            <a:spAutoFit/>
          </a:bodyPr>
          <a:lstStyle/>
          <a:p>
            <a:pPr marL="457200" lvl="1" algn="just" fontAlgn="base">
              <a:lnSpc>
                <a:spcPct val="115000"/>
              </a:lnSpc>
              <a:spcAft>
                <a:spcPts val="0"/>
              </a:spcAft>
            </a:pPr>
            <a:r>
              <a:rPr lang="es-CO" sz="1200" b="1" dirty="0">
                <a:latin typeface="Arial" panose="020B0604020202020204" pitchFamily="34" charset="0"/>
                <a:ea typeface="Times New Roman" panose="02020603050405020304" pitchFamily="18" charset="0"/>
                <a:cs typeface="Times New Roman" panose="02020603050405020304" pitchFamily="18" charset="0"/>
              </a:rPr>
              <a:t>Auditorías Con Enfoque a </a:t>
            </a:r>
            <a:r>
              <a:rPr lang="es-CO" sz="1200" b="1" dirty="0" smtClean="0">
                <a:latin typeface="Arial" panose="020B0604020202020204" pitchFamily="34" charset="0"/>
                <a:ea typeface="Times New Roman" panose="02020603050405020304" pitchFamily="18" charset="0"/>
                <a:cs typeface="Times New Roman" panose="02020603050405020304" pitchFamily="18" charset="0"/>
              </a:rPr>
              <a:t>Riesgos</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238536" y="3043906"/>
            <a:ext cx="8251283" cy="1348079"/>
          </a:xfrm>
          <a:prstGeom prst="rect">
            <a:avLst/>
          </a:prstGeom>
        </p:spPr>
      </p:pic>
    </p:spTree>
    <p:extLst>
      <p:ext uri="{BB962C8B-B14F-4D97-AF65-F5344CB8AC3E}">
        <p14:creationId xmlns:p14="http://schemas.microsoft.com/office/powerpoint/2010/main" val="3918390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77091" y="1759526"/>
            <a:ext cx="8589818" cy="861774"/>
          </a:xfrm>
          <a:prstGeom prst="rect">
            <a:avLst/>
          </a:prstGeom>
        </p:spPr>
        <p:txBody>
          <a:bodyPr wrap="square">
            <a:spAutoFit/>
          </a:bodyPr>
          <a:lstStyle/>
          <a:p>
            <a:pPr fontAlgn="base"/>
            <a:r>
              <a:rPr lang="es-CO" sz="1400" b="1" dirty="0"/>
              <a:t> </a:t>
            </a:r>
            <a:endParaRPr lang="es-CO" sz="3600" dirty="0">
              <a:latin typeface="Arial" panose="020B0604020202020204" pitchFamily="34" charset="0"/>
              <a:cs typeface="Arial" panose="020B0604020202020204" pitchFamily="34" charset="0"/>
            </a:endParaRPr>
          </a:p>
          <a:p>
            <a:pPr lvl="1" fontAlgn="base"/>
            <a:endParaRPr lang="es-CO" sz="3600" dirty="0">
              <a:latin typeface="Arial" panose="020B0604020202020204" pitchFamily="34" charset="0"/>
              <a:cs typeface="Arial" panose="020B0604020202020204" pitchFamily="34" charset="0"/>
            </a:endParaRPr>
          </a:p>
        </p:txBody>
      </p:sp>
      <p:sp>
        <p:nvSpPr>
          <p:cNvPr id="2" name="Rectángulo 1"/>
          <p:cNvSpPr/>
          <p:nvPr/>
        </p:nvSpPr>
        <p:spPr>
          <a:xfrm>
            <a:off x="3371351" y="2417862"/>
            <a:ext cx="2401298" cy="307777"/>
          </a:xfrm>
          <a:prstGeom prst="rect">
            <a:avLst/>
          </a:prstGeom>
        </p:spPr>
        <p:txBody>
          <a:bodyPr wrap="none">
            <a:spAutoFit/>
          </a:bodyPr>
          <a:lstStyle/>
          <a:p>
            <a:r>
              <a:rPr lang="es-MX" sz="1400" b="1" dirty="0" smtClean="0">
                <a:solidFill>
                  <a:schemeClr val="bg1"/>
                </a:solidFill>
                <a:latin typeface="Arial Black" panose="020B0A04020102020204" pitchFamily="34" charset="0"/>
              </a:rPr>
              <a:t>Proposiciones y varios</a:t>
            </a:r>
            <a:endParaRPr lang="es-CO" dirty="0"/>
          </a:p>
        </p:txBody>
      </p:sp>
      <p:sp>
        <p:nvSpPr>
          <p:cNvPr id="7" name="Proceso alternativo 6"/>
          <p:cNvSpPr/>
          <p:nvPr/>
        </p:nvSpPr>
        <p:spPr>
          <a:xfrm>
            <a:off x="588818" y="669051"/>
            <a:ext cx="7550727" cy="35080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3200" b="1" dirty="0">
                <a:solidFill>
                  <a:schemeClr val="bg1"/>
                </a:solidFill>
                <a:latin typeface="Arial Black" panose="020B0A04020102020204" pitchFamily="34" charset="0"/>
              </a:rPr>
              <a:t>5.</a:t>
            </a:r>
            <a:r>
              <a:rPr lang="es-MX" sz="3200" b="1" dirty="0">
                <a:solidFill>
                  <a:schemeClr val="bg1"/>
                </a:solidFill>
                <a:latin typeface="Arial Black" panose="020B0A04020102020204" pitchFamily="34" charset="0"/>
              </a:rPr>
              <a:t> Proposiciones y varios</a:t>
            </a:r>
            <a:endParaRPr lang="es-CO" sz="3200" dirty="0"/>
          </a:p>
        </p:txBody>
      </p:sp>
    </p:spTree>
    <p:extLst>
      <p:ext uri="{BB962C8B-B14F-4D97-AF65-F5344CB8AC3E}">
        <p14:creationId xmlns:p14="http://schemas.microsoft.com/office/powerpoint/2010/main" val="2840989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603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graphicFrame>
        <p:nvGraphicFramePr>
          <p:cNvPr id="6" name="Tabla 5"/>
          <p:cNvGraphicFramePr>
            <a:graphicFrameLocks noGrp="1"/>
          </p:cNvGraphicFramePr>
          <p:nvPr>
            <p:extLst>
              <p:ext uri="{D42A27DB-BD31-4B8C-83A1-F6EECF244321}">
                <p14:modId xmlns:p14="http://schemas.microsoft.com/office/powerpoint/2010/main" val="1844939845"/>
              </p:ext>
            </p:extLst>
          </p:nvPr>
        </p:nvGraphicFramePr>
        <p:xfrm>
          <a:off x="346365" y="2592060"/>
          <a:ext cx="8347424" cy="838200"/>
        </p:xfrm>
        <a:graphic>
          <a:graphicData uri="http://schemas.openxmlformats.org/drawingml/2006/table">
            <a:tbl>
              <a:tblPr firstRow="1" firstCol="1" bandRow="1">
                <a:effectLst>
                  <a:innerShdw blurRad="63500" dist="50800" dir="16200000">
                    <a:prstClr val="black">
                      <a:alpha val="50000"/>
                    </a:prstClr>
                  </a:innerShdw>
                </a:effectLst>
                <a:tableStyleId>{912C8C85-51F0-491E-9774-3900AFEF0FD7}</a:tableStyleId>
              </a:tblPr>
              <a:tblGrid>
                <a:gridCol w="2592492">
                  <a:extLst>
                    <a:ext uri="{9D8B030D-6E8A-4147-A177-3AD203B41FA5}">
                      <a16:colId xmlns:a16="http://schemas.microsoft.com/office/drawing/2014/main" val="2513586192"/>
                    </a:ext>
                  </a:extLst>
                </a:gridCol>
                <a:gridCol w="1438733">
                  <a:extLst>
                    <a:ext uri="{9D8B030D-6E8A-4147-A177-3AD203B41FA5}">
                      <a16:colId xmlns:a16="http://schemas.microsoft.com/office/drawing/2014/main" val="416659198"/>
                    </a:ext>
                  </a:extLst>
                </a:gridCol>
                <a:gridCol w="1438733">
                  <a:extLst>
                    <a:ext uri="{9D8B030D-6E8A-4147-A177-3AD203B41FA5}">
                      <a16:colId xmlns:a16="http://schemas.microsoft.com/office/drawing/2014/main" val="2605812155"/>
                    </a:ext>
                  </a:extLst>
                </a:gridCol>
                <a:gridCol w="1438733">
                  <a:extLst>
                    <a:ext uri="{9D8B030D-6E8A-4147-A177-3AD203B41FA5}">
                      <a16:colId xmlns:a16="http://schemas.microsoft.com/office/drawing/2014/main" val="2427986151"/>
                    </a:ext>
                  </a:extLst>
                </a:gridCol>
                <a:gridCol w="1438733">
                  <a:extLst>
                    <a:ext uri="{9D8B030D-6E8A-4147-A177-3AD203B41FA5}">
                      <a16:colId xmlns:a16="http://schemas.microsoft.com/office/drawing/2014/main" val="1753267228"/>
                    </a:ext>
                  </a:extLst>
                </a:gridCol>
              </a:tblGrid>
              <a:tr h="287759">
                <a:tc>
                  <a:txBody>
                    <a:bodyPr/>
                    <a:lstStyle/>
                    <a:p>
                      <a:pPr algn="ctr">
                        <a:spcAft>
                          <a:spcPts val="0"/>
                        </a:spcAft>
                      </a:pPr>
                      <a:endParaRPr lang="es-MX" sz="1100" dirty="0" smtClean="0">
                        <a:effectLst/>
                        <a:latin typeface="Arial" panose="020B0604020202020204" pitchFamily="34" charset="0"/>
                        <a:cs typeface="Arial" panose="020B0604020202020204" pitchFamily="34" charset="0"/>
                      </a:endParaRPr>
                    </a:p>
                    <a:p>
                      <a:pPr algn="ctr">
                        <a:spcAft>
                          <a:spcPts val="0"/>
                        </a:spcAft>
                      </a:pPr>
                      <a:r>
                        <a:rPr lang="es-MX" sz="1100" dirty="0" smtClean="0">
                          <a:effectLst/>
                          <a:latin typeface="Arial" panose="020B0604020202020204" pitchFamily="34" charset="0"/>
                          <a:cs typeface="Arial" panose="020B0604020202020204" pitchFamily="34" charset="0"/>
                        </a:rPr>
                        <a:t>CONCEPTO</a:t>
                      </a:r>
                      <a:endParaRPr lang="es-CO" sz="1100" dirty="0">
                        <a:effectLst/>
                        <a:latin typeface="Arial" panose="020B060402020202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Trimestre </a:t>
                      </a:r>
                      <a:r>
                        <a:rPr lang="es-CO" sz="1100" dirty="0" smtClean="0">
                          <a:effectLst/>
                          <a:latin typeface="Arial" panose="020B0604020202020204" pitchFamily="34" charset="0"/>
                          <a:cs typeface="Arial" panose="020B0604020202020204" pitchFamily="34" charset="0"/>
                        </a:rPr>
                        <a:t>I 2025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Trimestre </a:t>
                      </a:r>
                      <a:r>
                        <a:rPr lang="es-CO" sz="1100" dirty="0" smtClean="0">
                          <a:effectLst/>
                          <a:latin typeface="Arial" panose="020B0604020202020204" pitchFamily="34" charset="0"/>
                          <a:cs typeface="Arial" panose="020B0604020202020204" pitchFamily="34" charset="0"/>
                        </a:rPr>
                        <a:t>I 2024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Variación Absoluta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tc>
                  <a:txBody>
                    <a:bodyPr/>
                    <a:lstStyle/>
                    <a:p>
                      <a:pPr algn="ctr">
                        <a:spcAft>
                          <a:spcPts val="0"/>
                        </a:spcAft>
                      </a:pPr>
                      <a:r>
                        <a:rPr lang="es-CO" sz="1100" dirty="0">
                          <a:effectLst/>
                          <a:latin typeface="Arial" panose="020B0604020202020204" pitchFamily="34" charset="0"/>
                          <a:cs typeface="Arial" panose="020B0604020202020204" pitchFamily="34" charset="0"/>
                        </a:rPr>
                        <a:t>Variación Relativa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00B050"/>
                    </a:solidFill>
                  </a:tcPr>
                </a:tc>
                <a:extLst>
                  <a:ext uri="{0D108BD9-81ED-4DB2-BD59-A6C34878D82A}">
                    <a16:rowId xmlns:a16="http://schemas.microsoft.com/office/drawing/2014/main" val="1828885459"/>
                  </a:ext>
                </a:extLst>
              </a:tr>
              <a:tr h="143880">
                <a:tc>
                  <a:txBody>
                    <a:bodyPr/>
                    <a:lstStyle/>
                    <a:p>
                      <a:pPr>
                        <a:spcAft>
                          <a:spcPts val="0"/>
                        </a:spcAft>
                      </a:pPr>
                      <a:r>
                        <a:rPr lang="es-CO" sz="1100" b="0" dirty="0">
                          <a:effectLst/>
                          <a:latin typeface="Arial" panose="020B0604020202020204" pitchFamily="34" charset="0"/>
                          <a:cs typeface="Arial" panose="020B0604020202020204" pitchFamily="34" charset="0"/>
                        </a:rPr>
                        <a:t>SUELDOS Y SALARIOS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endParaRPr lang="es-CO" sz="1100" dirty="0">
                        <a:effectLst/>
                        <a:latin typeface="Arial" panose="020B060402020202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36855378"/>
                  </a:ext>
                </a:extLst>
              </a:tr>
              <a:tr h="143880">
                <a:tc>
                  <a:txBody>
                    <a:bodyPr/>
                    <a:lstStyle/>
                    <a:p>
                      <a:pPr>
                        <a:spcAft>
                          <a:spcPts val="0"/>
                        </a:spcAft>
                      </a:pPr>
                      <a:r>
                        <a:rPr lang="es-CO" sz="1100" b="0" dirty="0">
                          <a:effectLst/>
                          <a:latin typeface="Arial" panose="020B0604020202020204" pitchFamily="34" charset="0"/>
                          <a:cs typeface="Arial" panose="020B0604020202020204" pitchFamily="34" charset="0"/>
                        </a:rPr>
                        <a:t>SUELDOS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$2.582,887,079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$2.386,302,974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$196,584,105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effectLst/>
                          <a:latin typeface="Arial" panose="020B0604020202020204" pitchFamily="34" charset="0"/>
                          <a:cs typeface="Arial" panose="020B0604020202020204" pitchFamily="34" charset="0"/>
                        </a:rPr>
                        <a:t>8,23%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33385859"/>
                  </a:ext>
                </a:extLst>
              </a:tr>
              <a:tr h="143880">
                <a:tc>
                  <a:txBody>
                    <a:bodyPr/>
                    <a:lstStyle/>
                    <a:p>
                      <a:pPr>
                        <a:spcAft>
                          <a:spcPts val="0"/>
                        </a:spcAft>
                      </a:pPr>
                      <a:r>
                        <a:rPr lang="es-CO" sz="1100" b="0" dirty="0">
                          <a:effectLst/>
                          <a:latin typeface="Arial" panose="020B0604020202020204" pitchFamily="34" charset="0"/>
                          <a:cs typeface="Arial" panose="020B0604020202020204" pitchFamily="34" charset="0"/>
                        </a:rPr>
                        <a:t>HORAS EXTRAS Y FESTIVOS</a:t>
                      </a:r>
                      <a:endParaRPr lang="es-CO"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solidFill>
                            <a:schemeClr val="tx1"/>
                          </a:solidFill>
                          <a:effectLst/>
                          <a:latin typeface="Arial" panose="020B0604020202020204" pitchFamily="34" charset="0"/>
                          <a:cs typeface="Arial" panose="020B0604020202020204" pitchFamily="34" charset="0"/>
                        </a:rPr>
                        <a:t>$11,269,062</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100" dirty="0" smtClean="0">
                          <a:solidFill>
                            <a:schemeClr val="tx1"/>
                          </a:solidFill>
                          <a:effectLst/>
                          <a:latin typeface="Arial" panose="020B0604020202020204" pitchFamily="34" charset="0"/>
                          <a:ea typeface="+mn-ea"/>
                          <a:cs typeface="Arial" panose="020B0604020202020204" pitchFamily="34" charset="0"/>
                        </a:rPr>
                        <a:t>$5,679,848</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MX" sz="1100" dirty="0" smtClean="0">
                          <a:solidFill>
                            <a:schemeClr val="tx1"/>
                          </a:solidFill>
                          <a:effectLst/>
                          <a:latin typeface="Arial" panose="020B0604020202020204" pitchFamily="34" charset="0"/>
                          <a:ea typeface="+mn-ea"/>
                          <a:cs typeface="Arial" panose="020B0604020202020204" pitchFamily="34" charset="0"/>
                        </a:rPr>
                        <a:t>$5,589,214</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spcAft>
                          <a:spcPts val="0"/>
                        </a:spcAft>
                      </a:pPr>
                      <a:r>
                        <a:rPr lang="es-CO" sz="1100" dirty="0" smtClean="0">
                          <a:solidFill>
                            <a:schemeClr val="tx1"/>
                          </a:solidFill>
                          <a:effectLst/>
                          <a:latin typeface="Arial" panose="020B0604020202020204" pitchFamily="34" charset="0"/>
                          <a:cs typeface="Arial" panose="020B0604020202020204" pitchFamily="34" charset="0"/>
                        </a:rPr>
                        <a:t>98,40%</a:t>
                      </a:r>
                      <a:endParaRPr lang="es-CO"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72377423"/>
                  </a:ext>
                </a:extLst>
              </a:tr>
            </a:tbl>
          </a:graphicData>
        </a:graphic>
      </p:graphicFrame>
      <p:sp>
        <p:nvSpPr>
          <p:cNvPr id="9" name="Rectángulo 8"/>
          <p:cNvSpPr/>
          <p:nvPr/>
        </p:nvSpPr>
        <p:spPr>
          <a:xfrm>
            <a:off x="185032" y="887046"/>
            <a:ext cx="5492939" cy="276999"/>
          </a:xfrm>
          <a:prstGeom prst="rect">
            <a:avLst/>
          </a:prstGeom>
        </p:spPr>
        <p:txBody>
          <a:bodyPr wrap="square">
            <a:spAutoFit/>
          </a:bodyPr>
          <a:lstStyle/>
          <a:p>
            <a:pPr algn="just"/>
            <a:r>
              <a:rPr lang="es-CO" sz="1200" b="1" dirty="0">
                <a:latin typeface="Arial" panose="020B0604020202020204" pitchFamily="34" charset="0"/>
              </a:rPr>
              <a:t>Planta de Cargos: 136 funcionarios (120 carrera, 15 LNR y 1 de Periodo) </a:t>
            </a:r>
            <a:endParaRPr lang="es-CO" sz="1200" dirty="0"/>
          </a:p>
        </p:txBody>
      </p:sp>
      <p:sp>
        <p:nvSpPr>
          <p:cNvPr id="13" name="Rectángulo 12"/>
          <p:cNvSpPr/>
          <p:nvPr/>
        </p:nvSpPr>
        <p:spPr>
          <a:xfrm>
            <a:off x="290946" y="3546764"/>
            <a:ext cx="8393264" cy="577081"/>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El incremento en el concepto de sueldos y salarios en la vigencia 2025 con respecto al mismo trimestre de 2024, fue del 8,23%, lo que obedece, entre otras, a: (i) al incremento de los sueldos y salarios de acuerdo al aumento del IPC del 5,20% para el 2025 (ii) a partir de abril de 2024 se reajustó el incremento de los salarios en 1,72%; además se han cubierto vacantes con personal en provisionalidad.</a:t>
            </a:r>
          </a:p>
        </p:txBody>
      </p:sp>
      <p:graphicFrame>
        <p:nvGraphicFramePr>
          <p:cNvPr id="3" name="Tabla 2"/>
          <p:cNvGraphicFramePr>
            <a:graphicFrameLocks noGrp="1"/>
          </p:cNvGraphicFramePr>
          <p:nvPr>
            <p:extLst>
              <p:ext uri="{D42A27DB-BD31-4B8C-83A1-F6EECF244321}">
                <p14:modId xmlns:p14="http://schemas.microsoft.com/office/powerpoint/2010/main" val="2544654280"/>
              </p:ext>
            </p:extLst>
          </p:nvPr>
        </p:nvGraphicFramePr>
        <p:xfrm>
          <a:off x="290946" y="1161195"/>
          <a:ext cx="6239653" cy="1156716"/>
        </p:xfrm>
        <a:graphic>
          <a:graphicData uri="http://schemas.openxmlformats.org/drawingml/2006/table">
            <a:tbl>
              <a:tblPr/>
              <a:tblGrid>
                <a:gridCol w="3232787">
                  <a:extLst>
                    <a:ext uri="{9D8B030D-6E8A-4147-A177-3AD203B41FA5}">
                      <a16:colId xmlns:a16="http://schemas.microsoft.com/office/drawing/2014/main" val="4054785234"/>
                    </a:ext>
                  </a:extLst>
                </a:gridCol>
                <a:gridCol w="1683796">
                  <a:extLst>
                    <a:ext uri="{9D8B030D-6E8A-4147-A177-3AD203B41FA5}">
                      <a16:colId xmlns:a16="http://schemas.microsoft.com/office/drawing/2014/main" val="1940605176"/>
                    </a:ext>
                  </a:extLst>
                </a:gridCol>
                <a:gridCol w="1323070">
                  <a:extLst>
                    <a:ext uri="{9D8B030D-6E8A-4147-A177-3AD203B41FA5}">
                      <a16:colId xmlns:a16="http://schemas.microsoft.com/office/drawing/2014/main" val="275526281"/>
                    </a:ext>
                  </a:extLst>
                </a:gridCol>
              </a:tblGrid>
              <a:tr h="146571">
                <a:tc>
                  <a:txBody>
                    <a:bodyPr/>
                    <a:lstStyle/>
                    <a:p>
                      <a:pPr algn="ctr">
                        <a:lnSpc>
                          <a:spcPct val="115000"/>
                        </a:lnSpc>
                        <a:spcAft>
                          <a:spcPts val="600"/>
                        </a:spcAft>
                      </a:pPr>
                      <a:r>
                        <a:rPr lang="es-ES" sz="1100" b="1" dirty="0">
                          <a:effectLst/>
                          <a:latin typeface="Arial" panose="020B0604020202020204" pitchFamily="34" charset="0"/>
                          <a:ea typeface="Calibri" panose="020F0502020204030204" pitchFamily="34" charset="0"/>
                          <a:cs typeface="Arial" panose="020B0604020202020204" pitchFamily="34" charset="0"/>
                        </a:rPr>
                        <a:t>PLANTA DE PERSONAL</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600"/>
                        </a:spcAft>
                      </a:pPr>
                      <a:r>
                        <a:rPr lang="es-ES" sz="1100" b="1" dirty="0" smtClean="0">
                          <a:effectLst/>
                          <a:latin typeface="Arial" panose="020B0604020202020204" pitchFamily="34" charset="0"/>
                          <a:ea typeface="Calibri" panose="020F0502020204030204" pitchFamily="34" charset="0"/>
                          <a:cs typeface="Arial" panose="020B0604020202020204" pitchFamily="34" charset="0"/>
                        </a:rPr>
                        <a:t>2025</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600"/>
                        </a:spcAft>
                      </a:pPr>
                      <a:r>
                        <a:rPr lang="es-ES" sz="1100" b="1" dirty="0" smtClean="0">
                          <a:effectLst/>
                          <a:latin typeface="Arial" panose="020B0604020202020204" pitchFamily="34" charset="0"/>
                          <a:ea typeface="Calibri" panose="020F0502020204030204" pitchFamily="34" charset="0"/>
                          <a:cs typeface="Arial" panose="020B0604020202020204" pitchFamily="34" charset="0"/>
                        </a:rPr>
                        <a:t>2024</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9265803"/>
                  </a:ext>
                </a:extLst>
              </a:tr>
              <a:tr h="146571">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Carrera Administrativa</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120</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120</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78584"/>
                  </a:ext>
                </a:extLst>
              </a:tr>
              <a:tr h="146571">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Vacantes</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7</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6</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551087"/>
                  </a:ext>
                </a:extLst>
              </a:tr>
              <a:tr h="146571">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Libre nombramiento y remoción</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15</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15</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773593"/>
                  </a:ext>
                </a:extLst>
              </a:tr>
              <a:tr h="146571">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Provisionalidad</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smtClean="0">
                          <a:effectLst/>
                          <a:latin typeface="Arial" panose="020B0604020202020204" pitchFamily="34" charset="0"/>
                          <a:ea typeface="Calibri" panose="020F0502020204030204" pitchFamily="34" charset="0"/>
                          <a:cs typeface="Arial" panose="020B0604020202020204" pitchFamily="34" charset="0"/>
                        </a:rPr>
                        <a:t>11</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MX" sz="1100" dirty="0" smtClean="0">
                          <a:effectLst/>
                          <a:latin typeface="Arial" panose="020B0604020202020204" pitchFamily="34" charset="0"/>
                          <a:ea typeface="Calibri" panose="020F0502020204030204" pitchFamily="34" charset="0"/>
                          <a:cs typeface="Arial" panose="020B0604020202020204" pitchFamily="34" charset="0"/>
                        </a:rPr>
                        <a:t>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038092"/>
                  </a:ext>
                </a:extLst>
              </a:tr>
              <a:tr h="146571">
                <a:tc>
                  <a:txBody>
                    <a:bodyPr/>
                    <a:lstStyle/>
                    <a:p>
                      <a:pPr algn="just">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Período fijo</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1</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S" sz="1100" dirty="0">
                          <a:effectLst/>
                          <a:latin typeface="Arial" panose="020B0604020202020204" pitchFamily="34" charset="0"/>
                          <a:ea typeface="Calibri" panose="020F0502020204030204" pitchFamily="34" charset="0"/>
                          <a:cs typeface="Arial" panose="020B0604020202020204" pitchFamily="34" charset="0"/>
                        </a:rPr>
                        <a:t>1</a:t>
                      </a:r>
                      <a:endParaRPr lang="es-CO" sz="1100" dirty="0">
                        <a:effectLst/>
                        <a:latin typeface="Times New Roman" panose="02020603050405020304" pitchFamily="18"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727551"/>
                  </a:ext>
                </a:extLst>
              </a:tr>
            </a:tbl>
          </a:graphicData>
        </a:graphic>
      </p:graphicFrame>
      <p:sp>
        <p:nvSpPr>
          <p:cNvPr id="14" name="Rectángulo 13"/>
          <p:cNvSpPr/>
          <p:nvPr/>
        </p:nvSpPr>
        <p:spPr>
          <a:xfrm>
            <a:off x="162350" y="2318840"/>
            <a:ext cx="1666450" cy="276999"/>
          </a:xfrm>
          <a:prstGeom prst="rect">
            <a:avLst/>
          </a:prstGeom>
        </p:spPr>
        <p:txBody>
          <a:bodyPr wrap="square">
            <a:spAutoFit/>
          </a:bodyPr>
          <a:lstStyle/>
          <a:p>
            <a:pPr algn="just"/>
            <a:r>
              <a:rPr lang="es-CO" sz="1200" b="1" dirty="0">
                <a:effectLst>
                  <a:outerShdw blurRad="38100" dist="38100" dir="2700000" algn="tl">
                    <a:srgbClr val="000000">
                      <a:alpha val="43137"/>
                    </a:srgbClr>
                  </a:outerShdw>
                </a:effectLst>
                <a:latin typeface="Arial" panose="020B0604020202020204" pitchFamily="34" charset="0"/>
              </a:rPr>
              <a:t>Gastos de Personal</a:t>
            </a:r>
            <a:r>
              <a:rPr lang="es-CO" sz="1200" b="1" dirty="0">
                <a:latin typeface="Arial" panose="020B0604020202020204" pitchFamily="34" charset="0"/>
              </a:rPr>
              <a:t>: </a:t>
            </a:r>
            <a:endParaRPr lang="es-CO" sz="1200" dirty="0"/>
          </a:p>
        </p:txBody>
      </p:sp>
    </p:spTree>
    <p:extLst>
      <p:ext uri="{BB962C8B-B14F-4D97-AF65-F5344CB8AC3E}">
        <p14:creationId xmlns:p14="http://schemas.microsoft.com/office/powerpoint/2010/main" val="1871026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ctr">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9" name="Rectángulo 8"/>
          <p:cNvSpPr/>
          <p:nvPr/>
        </p:nvSpPr>
        <p:spPr>
          <a:xfrm>
            <a:off x="199453" y="886605"/>
            <a:ext cx="2749471"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Capacitación y Bienestar Laboral: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4" name="Rectángulo 3"/>
          <p:cNvSpPr/>
          <p:nvPr/>
        </p:nvSpPr>
        <p:spPr>
          <a:xfrm>
            <a:off x="185893" y="2480763"/>
            <a:ext cx="2181303" cy="276999"/>
          </a:xfrm>
          <a:prstGeom prst="rect">
            <a:avLst/>
          </a:prstGeom>
        </p:spPr>
        <p:txBody>
          <a:bodyPr wrap="none">
            <a:spAutoFit/>
          </a:bodyPr>
          <a:lstStyle/>
          <a:p>
            <a:r>
              <a:rPr lang="es-ES" sz="1200" b="1" dirty="0">
                <a:solidFill>
                  <a:srgbClr val="000000"/>
                </a:solidFill>
                <a:latin typeface="Arial" panose="020B0604020202020204" pitchFamily="34" charset="0"/>
                <a:ea typeface="Times New Roman" panose="02020603050405020304" pitchFamily="18" charset="0"/>
              </a:rPr>
              <a:t>Viáticos y Gastos de Viaje: </a:t>
            </a:r>
            <a:endParaRPr lang="es-CO" sz="1200" dirty="0"/>
          </a:p>
        </p:txBody>
      </p:sp>
      <p:sp>
        <p:nvSpPr>
          <p:cNvPr id="12" name="Rectángulo 11"/>
          <p:cNvSpPr/>
          <p:nvPr/>
        </p:nvSpPr>
        <p:spPr>
          <a:xfrm>
            <a:off x="150253" y="3611385"/>
            <a:ext cx="8593697" cy="738664"/>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Los gastos de viaje y viáticos corresponden a gastos eventuales necesarios, dado que la misión de la Entidad debe ser ejecutada en todo el departamento de Antioquia y en algunas ocasiones a nivel nacional e internacional; se observa un incremento debido a que en el primer trimestre de 2025 no se contó con el servicio de transporte, ni de tiquetes aéreos para los empleados y debe tenerse en cuenta el incremento salarial del 2025</a:t>
            </a:r>
            <a:r>
              <a:rPr lang="es-CO" sz="1050" dirty="0">
                <a:latin typeface="Arial" panose="020B0604020202020204" pitchFamily="34" charset="0"/>
                <a:ea typeface="Calibri" panose="020F0502020204030204" pitchFamily="34" charset="0"/>
                <a:cs typeface="Arial" panose="020B0604020202020204" pitchFamily="34" charset="0"/>
              </a:rPr>
              <a:t>.</a:t>
            </a:r>
          </a:p>
        </p:txBody>
      </p:sp>
      <p:sp>
        <p:nvSpPr>
          <p:cNvPr id="11" name="Rectángulo 10"/>
          <p:cNvSpPr/>
          <p:nvPr/>
        </p:nvSpPr>
        <p:spPr>
          <a:xfrm>
            <a:off x="185893" y="1926764"/>
            <a:ext cx="8593698" cy="577081"/>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Para el Primer trimestre de la vigencia de 2025 se observa una reducción del 47,92% en capacitación, debido a que aún no se han celebrado los Contratos de esta vigencia; Con relación al componente de Bienestar laboral, se refleja un incremento importante en este componente que comprende temas de salud, auxilio para lentes, tiempo libre y segunda lengua.</a:t>
            </a:r>
          </a:p>
        </p:txBody>
      </p:sp>
      <p:graphicFrame>
        <p:nvGraphicFramePr>
          <p:cNvPr id="15" name="Tabla 14"/>
          <p:cNvGraphicFramePr>
            <a:graphicFrameLocks noGrp="1"/>
          </p:cNvGraphicFramePr>
          <p:nvPr>
            <p:extLst/>
          </p:nvPr>
        </p:nvGraphicFramePr>
        <p:xfrm>
          <a:off x="221534" y="1156977"/>
          <a:ext cx="8522415" cy="719365"/>
        </p:xfrm>
        <a:graphic>
          <a:graphicData uri="http://schemas.openxmlformats.org/drawingml/2006/table">
            <a:tbl>
              <a:tblPr/>
              <a:tblGrid>
                <a:gridCol w="1889540">
                  <a:extLst>
                    <a:ext uri="{9D8B030D-6E8A-4147-A177-3AD203B41FA5}">
                      <a16:colId xmlns:a16="http://schemas.microsoft.com/office/drawing/2014/main" val="1403738344"/>
                    </a:ext>
                  </a:extLst>
                </a:gridCol>
                <a:gridCol w="1769336">
                  <a:extLst>
                    <a:ext uri="{9D8B030D-6E8A-4147-A177-3AD203B41FA5}">
                      <a16:colId xmlns:a16="http://schemas.microsoft.com/office/drawing/2014/main" val="1829023746"/>
                    </a:ext>
                  </a:extLst>
                </a:gridCol>
                <a:gridCol w="1769336">
                  <a:extLst>
                    <a:ext uri="{9D8B030D-6E8A-4147-A177-3AD203B41FA5}">
                      <a16:colId xmlns:a16="http://schemas.microsoft.com/office/drawing/2014/main" val="2048447702"/>
                    </a:ext>
                  </a:extLst>
                </a:gridCol>
                <a:gridCol w="1622320">
                  <a:extLst>
                    <a:ext uri="{9D8B030D-6E8A-4147-A177-3AD203B41FA5}">
                      <a16:colId xmlns:a16="http://schemas.microsoft.com/office/drawing/2014/main" val="1875424271"/>
                    </a:ext>
                  </a:extLst>
                </a:gridCol>
                <a:gridCol w="1471883">
                  <a:extLst>
                    <a:ext uri="{9D8B030D-6E8A-4147-A177-3AD203B41FA5}">
                      <a16:colId xmlns:a16="http://schemas.microsoft.com/office/drawing/2014/main" val="296367892"/>
                    </a:ext>
                  </a:extLst>
                </a:gridCol>
              </a:tblGrid>
              <a:tr h="319849">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CONCEPTO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Trimestre </a:t>
                      </a:r>
                      <a:r>
                        <a:rPr lang="es-ES" sz="900" b="1" dirty="0" smtClean="0">
                          <a:effectLst/>
                          <a:latin typeface="Arial" panose="020B0604020202020204" pitchFamily="34" charset="0"/>
                          <a:ea typeface="Calibri" panose="020F0502020204030204" pitchFamily="34" charset="0"/>
                          <a:cs typeface="Arial" panose="020B0604020202020204" pitchFamily="34" charset="0"/>
                        </a:rPr>
                        <a:t>I 2025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dirty="0">
                          <a:effectLst/>
                          <a:latin typeface="Arial" panose="020B0604020202020204" pitchFamily="34" charset="0"/>
                          <a:ea typeface="Calibri" panose="020F0502020204030204" pitchFamily="34" charset="0"/>
                          <a:cs typeface="Arial" panose="020B0604020202020204" pitchFamily="34" charset="0"/>
                        </a:rPr>
                        <a:t>Trimestre </a:t>
                      </a:r>
                      <a:r>
                        <a:rPr lang="es-ES" sz="900" b="1" dirty="0" smtClean="0">
                          <a:effectLst/>
                          <a:latin typeface="Arial" panose="020B0604020202020204" pitchFamily="34" charset="0"/>
                          <a:ea typeface="Calibri" panose="020F0502020204030204" pitchFamily="34" charset="0"/>
                          <a:cs typeface="Arial" panose="020B0604020202020204" pitchFamily="34" charset="0"/>
                        </a:rPr>
                        <a:t>I 2024</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lvl="2" indent="0" algn="ctr" defTabSz="914400" rtl="0" eaLnBrk="1" latinLnBrk="0" hangingPunct="1">
                        <a:lnSpc>
                          <a:spcPct val="115000"/>
                        </a:lnSpc>
                        <a:spcBef>
                          <a:spcPts val="2400"/>
                        </a:spcBef>
                        <a:spcAft>
                          <a:spcPts val="0"/>
                        </a:spcAft>
                        <a:buSzPts val="1100"/>
                        <a:buFont typeface="+mj-lt"/>
                        <a:buNone/>
                      </a:pPr>
                      <a:r>
                        <a:rPr lang="es-CO" sz="9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Variación Absoluta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900" b="1">
                          <a:effectLst/>
                          <a:latin typeface="Arial" panose="020B0604020202020204" pitchFamily="34" charset="0"/>
                          <a:ea typeface="Calibri" panose="020F0502020204030204" pitchFamily="34" charset="0"/>
                          <a:cs typeface="Arial" panose="020B0604020202020204" pitchFamily="34" charset="0"/>
                        </a:rPr>
                        <a:t>Variación Relativa</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11095296"/>
                  </a:ext>
                </a:extLst>
              </a:tr>
              <a:tr h="172907">
                <a:tc>
                  <a:txBody>
                    <a:bodyPr/>
                    <a:lstStyle/>
                    <a:p>
                      <a:pPr algn="just">
                        <a:lnSpc>
                          <a:spcPct val="115000"/>
                        </a:lnSpc>
                        <a:spcAft>
                          <a:spcPts val="0"/>
                        </a:spcAft>
                      </a:pPr>
                      <a:r>
                        <a:rPr lang="es-ES" sz="900" dirty="0">
                          <a:effectLst/>
                          <a:latin typeface="Arial" panose="020B0604020202020204" pitchFamily="34" charset="0"/>
                          <a:ea typeface="Calibri" panose="020F0502020204030204" pitchFamily="34" charset="0"/>
                          <a:cs typeface="Arial" panose="020B0604020202020204" pitchFamily="34" charset="0"/>
                        </a:rPr>
                        <a:t>CAPACITACIÓN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$3,195,000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$6,135,000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-$2,940,000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-47,92%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584305"/>
                  </a:ext>
                </a:extLst>
              </a:tr>
              <a:tr h="226609">
                <a:tc>
                  <a:txBody>
                    <a:bodyPr/>
                    <a:lstStyle/>
                    <a:p>
                      <a:pPr algn="just">
                        <a:lnSpc>
                          <a:spcPct val="115000"/>
                        </a:lnSpc>
                        <a:spcAft>
                          <a:spcPts val="0"/>
                        </a:spcAft>
                      </a:pPr>
                      <a:r>
                        <a:rPr lang="es-ES" sz="900" dirty="0">
                          <a:effectLst/>
                          <a:latin typeface="Arial" panose="020B0604020202020204" pitchFamily="34" charset="0"/>
                          <a:ea typeface="Calibri" panose="020F0502020204030204" pitchFamily="34" charset="0"/>
                          <a:cs typeface="Arial" panose="020B0604020202020204" pitchFamily="34" charset="0"/>
                        </a:rPr>
                        <a:t>BIENESTAR LABORAL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$41,951,825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$18,902,088</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$23,049,737</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121,94%</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059520"/>
                  </a:ext>
                </a:extLst>
              </a:tr>
            </a:tbl>
          </a:graphicData>
        </a:graphic>
      </p:graphicFrame>
      <p:graphicFrame>
        <p:nvGraphicFramePr>
          <p:cNvPr id="3" name="Tabla 2"/>
          <p:cNvGraphicFramePr>
            <a:graphicFrameLocks noGrp="1"/>
          </p:cNvGraphicFramePr>
          <p:nvPr>
            <p:extLst/>
          </p:nvPr>
        </p:nvGraphicFramePr>
        <p:xfrm>
          <a:off x="185894" y="2801395"/>
          <a:ext cx="8558056" cy="743274"/>
        </p:xfrm>
        <a:graphic>
          <a:graphicData uri="http://schemas.openxmlformats.org/drawingml/2006/table">
            <a:tbl>
              <a:tblPr/>
              <a:tblGrid>
                <a:gridCol w="1658550">
                  <a:extLst>
                    <a:ext uri="{9D8B030D-6E8A-4147-A177-3AD203B41FA5}">
                      <a16:colId xmlns:a16="http://schemas.microsoft.com/office/drawing/2014/main" val="2050234853"/>
                    </a:ext>
                  </a:extLst>
                </a:gridCol>
                <a:gridCol w="1790345">
                  <a:extLst>
                    <a:ext uri="{9D8B030D-6E8A-4147-A177-3AD203B41FA5}">
                      <a16:colId xmlns:a16="http://schemas.microsoft.com/office/drawing/2014/main" val="2651812446"/>
                    </a:ext>
                  </a:extLst>
                </a:gridCol>
                <a:gridCol w="1788634">
                  <a:extLst>
                    <a:ext uri="{9D8B030D-6E8A-4147-A177-3AD203B41FA5}">
                      <a16:colId xmlns:a16="http://schemas.microsoft.com/office/drawing/2014/main" val="1410676467"/>
                    </a:ext>
                  </a:extLst>
                </a:gridCol>
                <a:gridCol w="1725305">
                  <a:extLst>
                    <a:ext uri="{9D8B030D-6E8A-4147-A177-3AD203B41FA5}">
                      <a16:colId xmlns:a16="http://schemas.microsoft.com/office/drawing/2014/main" val="3190256059"/>
                    </a:ext>
                  </a:extLst>
                </a:gridCol>
                <a:gridCol w="1595222">
                  <a:extLst>
                    <a:ext uri="{9D8B030D-6E8A-4147-A177-3AD203B41FA5}">
                      <a16:colId xmlns:a16="http://schemas.microsoft.com/office/drawing/2014/main" val="826916070"/>
                    </a:ext>
                  </a:extLst>
                </a:gridCol>
              </a:tblGrid>
              <a:tr h="366932">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CONCEPTO</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Primer Trimestre 2025</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Primer Trimestre 2024</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Variación Absoluta</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900" b="1" dirty="0">
                          <a:effectLst/>
                          <a:latin typeface="Arial" panose="020B0604020202020204" pitchFamily="34" charset="0"/>
                          <a:ea typeface="Times New Roman" panose="02020603050405020304" pitchFamily="18" charset="0"/>
                          <a:cs typeface="Times New Roman" panose="02020603050405020304" pitchFamily="18" charset="0"/>
                        </a:rPr>
                        <a:t>Variación Relativa</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2370507"/>
                  </a:ext>
                </a:extLst>
              </a:tr>
              <a:tr h="188171">
                <a:tc>
                  <a:txBody>
                    <a:bodyPr/>
                    <a:lstStyle/>
                    <a:p>
                      <a:pPr>
                        <a:lnSpc>
                          <a:spcPct val="115000"/>
                        </a:lnSpc>
                        <a:spcAft>
                          <a:spcPts val="0"/>
                        </a:spcAft>
                      </a:pPr>
                      <a:r>
                        <a:rPr lang="es-CO" sz="900">
                          <a:effectLst/>
                          <a:latin typeface="Arial" panose="020B0604020202020204" pitchFamily="34" charset="0"/>
                          <a:ea typeface="Times New Roman" panose="02020603050405020304" pitchFamily="18" charset="0"/>
                          <a:cs typeface="Times New Roman" panose="02020603050405020304" pitchFamily="18" charset="0"/>
                        </a:rPr>
                        <a:t>GASTOS DE VIAJE</a:t>
                      </a:r>
                      <a:endParaRPr lang="es-CO"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$10.567.960</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$6.028.276</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$4.539.684</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75,30%</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091501"/>
                  </a:ext>
                </a:extLst>
              </a:tr>
              <a:tr h="188171">
                <a:tc>
                  <a:txBody>
                    <a:bodyPr/>
                    <a:lstStyle/>
                    <a:p>
                      <a:pPr>
                        <a:lnSpc>
                          <a:spcPct val="115000"/>
                        </a:lnSpc>
                        <a:spcAft>
                          <a:spcPts val="0"/>
                        </a:spcAft>
                      </a:pPr>
                      <a:r>
                        <a:rPr lang="es-CO" sz="900">
                          <a:effectLst/>
                          <a:latin typeface="Arial" panose="020B0604020202020204" pitchFamily="34" charset="0"/>
                          <a:ea typeface="Times New Roman" panose="02020603050405020304" pitchFamily="18" charset="0"/>
                          <a:cs typeface="Times New Roman" panose="02020603050405020304" pitchFamily="18" charset="0"/>
                        </a:rPr>
                        <a:t>VIÁTICOS</a:t>
                      </a:r>
                      <a:endParaRPr lang="es-CO"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$38.552.210</a:t>
                      </a:r>
                      <a:endParaRPr lang="es-CO"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$18.763.450</a:t>
                      </a:r>
                      <a:endParaRPr lang="es-CO"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$19.788.760</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105,46%</a:t>
                      </a:r>
                      <a:endParaRPr lang="es-CO"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709938"/>
                  </a:ext>
                </a:extLst>
              </a:tr>
            </a:tbl>
          </a:graphicData>
        </a:graphic>
      </p:graphicFrame>
    </p:spTree>
    <p:extLst>
      <p:ext uri="{BB962C8B-B14F-4D97-AF65-F5344CB8AC3E}">
        <p14:creationId xmlns:p14="http://schemas.microsoft.com/office/powerpoint/2010/main" val="2443583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9" name="Rectángulo 8"/>
          <p:cNvSpPr/>
          <p:nvPr/>
        </p:nvSpPr>
        <p:spPr>
          <a:xfrm>
            <a:off x="309915" y="858888"/>
            <a:ext cx="3049233"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Contratos de Prestación de Servicios: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14" name="Rectángulo 13"/>
          <p:cNvSpPr/>
          <p:nvPr/>
        </p:nvSpPr>
        <p:spPr>
          <a:xfrm>
            <a:off x="332196" y="3158836"/>
            <a:ext cx="8423877" cy="1600438"/>
          </a:xfrm>
          <a:prstGeom prst="rect">
            <a:avLst/>
          </a:prstGeom>
        </p:spPr>
        <p:txBody>
          <a:bodyPr wrap="square">
            <a:spAutoFit/>
          </a:bodyPr>
          <a:lstStyle/>
          <a:p>
            <a:pPr algn="just"/>
            <a:r>
              <a:rPr lang="es-CO" sz="1400" dirty="0"/>
              <a:t>Para la vigencia 2025, en el primer trimestre, se identificó un incremento del 51,14% en el número de contratos de prestación de prestación de servicios, con relación al primer trimestre del año 2024; dicho incremento se debe a que en el primer trimestre del año 2024 no se alcanzó a contratar todos los entrenadores requeridos en la Subgerencia de Altos Logros, para las diferentes disciplinas deportivas, los cuales se contrataron en el trimestre siguiente; para la Subgerencia de Fomento y Desarrollo Deportivo se incrementó también el número de contratistas por necesidad del servicio para los Juegos Deportivos Institucionales de la Entidad, en los diferentes municipios del departamento.</a:t>
            </a:r>
            <a:endParaRPr lang="es-CO" sz="14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332196" y="1293183"/>
          <a:ext cx="8619944" cy="1261872"/>
        </p:xfrm>
        <a:graphic>
          <a:graphicData uri="http://schemas.openxmlformats.org/drawingml/2006/table">
            <a:tbl>
              <a:tblPr/>
              <a:tblGrid>
                <a:gridCol w="3304994">
                  <a:extLst>
                    <a:ext uri="{9D8B030D-6E8A-4147-A177-3AD203B41FA5}">
                      <a16:colId xmlns:a16="http://schemas.microsoft.com/office/drawing/2014/main" val="3631134516"/>
                    </a:ext>
                  </a:extLst>
                </a:gridCol>
                <a:gridCol w="1053193">
                  <a:extLst>
                    <a:ext uri="{9D8B030D-6E8A-4147-A177-3AD203B41FA5}">
                      <a16:colId xmlns:a16="http://schemas.microsoft.com/office/drawing/2014/main" val="1145025720"/>
                    </a:ext>
                  </a:extLst>
                </a:gridCol>
                <a:gridCol w="810332">
                  <a:extLst>
                    <a:ext uri="{9D8B030D-6E8A-4147-A177-3AD203B41FA5}">
                      <a16:colId xmlns:a16="http://schemas.microsoft.com/office/drawing/2014/main" val="68279996"/>
                    </a:ext>
                  </a:extLst>
                </a:gridCol>
                <a:gridCol w="1782604">
                  <a:extLst>
                    <a:ext uri="{9D8B030D-6E8A-4147-A177-3AD203B41FA5}">
                      <a16:colId xmlns:a16="http://schemas.microsoft.com/office/drawing/2014/main" val="588575309"/>
                    </a:ext>
                  </a:extLst>
                </a:gridCol>
                <a:gridCol w="1668821">
                  <a:extLst>
                    <a:ext uri="{9D8B030D-6E8A-4147-A177-3AD203B41FA5}">
                      <a16:colId xmlns:a16="http://schemas.microsoft.com/office/drawing/2014/main" val="3833444244"/>
                    </a:ext>
                  </a:extLst>
                </a:gridCol>
              </a:tblGrid>
              <a:tr h="657225">
                <a:tc>
                  <a:txBody>
                    <a:bodyPr/>
                    <a:lstStyle/>
                    <a:p>
                      <a:pPr algn="ctr">
                        <a:lnSpc>
                          <a:spcPct val="115000"/>
                        </a:lnSpc>
                        <a:spcAft>
                          <a:spcPts val="0"/>
                        </a:spcAft>
                      </a:pPr>
                      <a:r>
                        <a:rPr lang="es-CO" sz="1100" b="1" dirty="0">
                          <a:effectLst/>
                          <a:latin typeface="Arial" panose="020B0604020202020204" pitchFamily="34" charset="0"/>
                          <a:ea typeface="Arial" panose="020B0604020202020204" pitchFamily="34" charset="0"/>
                          <a:cs typeface="Times New Roman" panose="02020603050405020304" pitchFamily="18" charset="0"/>
                        </a:rPr>
                        <a:t>CONTRATOS</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23825" algn="ctr">
                        <a:lnSpc>
                          <a:spcPct val="115000"/>
                        </a:lnSpc>
                        <a:spcBef>
                          <a:spcPts val="745"/>
                        </a:spcBef>
                        <a:spcAft>
                          <a:spcPts val="0"/>
                        </a:spcAft>
                      </a:pPr>
                      <a:r>
                        <a:rPr lang="es-CO" sz="1400" b="1" kern="1200" dirty="0" smtClean="0">
                          <a:solidFill>
                            <a:schemeClr val="tx1"/>
                          </a:solidFill>
                          <a:effectLst/>
                          <a:latin typeface="+mn-lt"/>
                          <a:ea typeface="+mn-ea"/>
                          <a:cs typeface="+mn-cs"/>
                        </a:rPr>
                        <a:t>Primer Trimestre </a:t>
                      </a:r>
                      <a:r>
                        <a:rPr lang="es-CO" sz="1100" b="1" dirty="0" smtClean="0">
                          <a:effectLst/>
                          <a:latin typeface="Arial" panose="020B0604020202020204" pitchFamily="34" charset="0"/>
                          <a:ea typeface="Arial" panose="020B0604020202020204" pitchFamily="34" charset="0"/>
                          <a:cs typeface="Times New Roman" panose="02020603050405020304" pitchFamily="18" charset="0"/>
                        </a:rPr>
                        <a:t>2025</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745"/>
                        </a:spcBef>
                        <a:spcAft>
                          <a:spcPts val="0"/>
                        </a:spcAft>
                      </a:pPr>
                      <a:r>
                        <a:rPr lang="es-CO" sz="1100" b="1" dirty="0" smtClean="0">
                          <a:effectLst/>
                          <a:latin typeface="Arial" panose="020B0604020202020204" pitchFamily="34" charset="0"/>
                          <a:ea typeface="Arial" panose="020B0604020202020204" pitchFamily="34" charset="0"/>
                          <a:cs typeface="Times New Roman" panose="02020603050405020304" pitchFamily="18" charset="0"/>
                        </a:rPr>
                        <a:t> </a:t>
                      </a:r>
                      <a:r>
                        <a:rPr lang="es-CO" sz="1400" b="1" kern="1200" dirty="0" smtClean="0">
                          <a:solidFill>
                            <a:schemeClr val="tx1"/>
                          </a:solidFill>
                          <a:effectLst/>
                          <a:latin typeface="+mn-lt"/>
                          <a:ea typeface="+mn-ea"/>
                          <a:cs typeface="+mn-cs"/>
                        </a:rPr>
                        <a:t>Primer Trimestre </a:t>
                      </a:r>
                      <a:r>
                        <a:rPr lang="es-CO" sz="1100" b="1" dirty="0" smtClean="0">
                          <a:effectLst/>
                          <a:latin typeface="Arial" panose="020B0604020202020204" pitchFamily="34" charset="0"/>
                          <a:ea typeface="Arial" panose="020B0604020202020204" pitchFamily="34" charset="0"/>
                          <a:cs typeface="Times New Roman" panose="02020603050405020304" pitchFamily="18" charset="0"/>
                        </a:rPr>
                        <a:t>2024</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Arial" panose="020B0604020202020204" pitchFamily="34"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50"/>
                        </a:spcBef>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Variación </a:t>
                      </a:r>
                      <a:r>
                        <a:rPr lang="es-CO" sz="1100" b="1">
                          <a:effectLst/>
                          <a:latin typeface="Arial" panose="020B0604020202020204" pitchFamily="34" charset="0"/>
                          <a:ea typeface="Arial" panose="020B0604020202020204" pitchFamily="34" charset="0"/>
                          <a:cs typeface="Times New Roman" panose="02020603050405020304" pitchFamily="18" charset="0"/>
                        </a:rPr>
                        <a:t>Relativa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39233392"/>
                  </a:ext>
                </a:extLst>
              </a:tr>
              <a:tr h="460493">
                <a:tc>
                  <a:txBody>
                    <a:bodyPr/>
                    <a:lstStyle/>
                    <a:p>
                      <a:pPr marR="93345" algn="just">
                        <a:lnSpc>
                          <a:spcPct val="115000"/>
                        </a:lnSpc>
                        <a:spcAft>
                          <a:spcPts val="0"/>
                        </a:spcAft>
                        <a:tabLst>
                          <a:tab pos="1638935" algn="l"/>
                        </a:tabLs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Honorarios por Prestación de servicios de apoyo a la gestión y prestación de servicios profesionales.</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219</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51,14%</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454521"/>
                  </a:ext>
                </a:extLst>
              </a:tr>
            </a:tbl>
          </a:graphicData>
        </a:graphic>
      </p:graphicFrame>
    </p:spTree>
    <p:extLst>
      <p:ext uri="{BB962C8B-B14F-4D97-AF65-F5344CB8AC3E}">
        <p14:creationId xmlns:p14="http://schemas.microsoft.com/office/powerpoint/2010/main" val="58154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95945" y="0"/>
            <a:ext cx="6765964" cy="896151"/>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14" name="Rectángulo 13"/>
          <p:cNvSpPr/>
          <p:nvPr/>
        </p:nvSpPr>
        <p:spPr>
          <a:xfrm>
            <a:off x="195944" y="1012812"/>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195945" y="1429515"/>
            <a:ext cx="8633092" cy="2677656"/>
          </a:xfrm>
          <a:prstGeom prst="rect">
            <a:avLst/>
          </a:prstGeom>
        </p:spPr>
        <p:txBody>
          <a:bodyPr wrap="square">
            <a:spAutoFit/>
          </a:bodyPr>
          <a:lstStyle/>
          <a:p>
            <a:pPr algn="just"/>
            <a:r>
              <a:rPr lang="es-CO" sz="1400" dirty="0">
                <a:latin typeface="Arial" panose="020B0604020202020204" pitchFamily="34" charset="0"/>
                <a:ea typeface="Times New Roman" panose="02020603050405020304" pitchFamily="18" charset="0"/>
                <a:cs typeface="Arial" panose="020B0604020202020204" pitchFamily="34" charset="0"/>
              </a:rPr>
              <a:t>Los gastos generales de administración son aquellos en los que incurre la Entidad para llevar a cabo la gestión, organización y control.  Es decir, estos gastos representan el valor de los gastos necesarios para apoyar el normal funcionamiento y desarrollo de las labores de administración y operación de Indeportes Antioquia.</a:t>
            </a:r>
          </a:p>
          <a:p>
            <a:pPr algn="just"/>
            <a:r>
              <a:rPr lang="es-CO" sz="1400" dirty="0">
                <a:latin typeface="Arial" panose="020B0604020202020204" pitchFamily="34" charset="0"/>
                <a:ea typeface="Times New Roman" panose="02020603050405020304" pitchFamily="18" charset="0"/>
                <a:cs typeface="Arial" panose="020B0604020202020204" pitchFamily="34" charset="0"/>
              </a:rPr>
              <a:t> </a:t>
            </a:r>
          </a:p>
          <a:p>
            <a:pPr algn="just"/>
            <a:r>
              <a:rPr lang="es-CO" sz="1400" dirty="0">
                <a:latin typeface="Arial" panose="020B0604020202020204" pitchFamily="34" charset="0"/>
                <a:ea typeface="Times New Roman" panose="02020603050405020304" pitchFamily="18" charset="0"/>
                <a:cs typeface="Arial" panose="020B0604020202020204" pitchFamily="34" charset="0"/>
              </a:rPr>
              <a:t>Los gastos en que se incurre para cumplir con los </a:t>
            </a:r>
            <a:r>
              <a:rPr lang="es-CO" sz="1400" dirty="0" err="1">
                <a:latin typeface="Arial" panose="020B0604020202020204" pitchFamily="34" charset="0"/>
                <a:ea typeface="Times New Roman" panose="02020603050405020304" pitchFamily="18" charset="0"/>
                <a:cs typeface="Arial" panose="020B0604020202020204" pitchFamily="34" charset="0"/>
              </a:rPr>
              <a:t>macroprocesos</a:t>
            </a:r>
            <a:r>
              <a:rPr lang="es-CO" sz="1400" dirty="0">
                <a:latin typeface="Arial" panose="020B0604020202020204" pitchFamily="34" charset="0"/>
                <a:ea typeface="Times New Roman" panose="02020603050405020304" pitchFamily="18" charset="0"/>
                <a:cs typeface="Arial" panose="020B0604020202020204" pitchFamily="34" charset="0"/>
              </a:rPr>
              <a:t> misionales, se reconocen como gasto público social; en dicho grupo se incluyen las cuentas que representan los recursos que son destinados para la solución de las necesidades básicas en lo que tiene que ver con recreación y deporte y se orientan para la consecución de generar bienestar general y del mejoramiento de la calidad de vida de la población y están sujetos a diferentes disposiciones legales que se encuentran orientadas a apoyar las actividades relacionadas con educación física, recreación, deporte y aprovechamiento del tiempo libre en el Departamento de Antioquia.</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33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9" name="Rectángulo 8"/>
          <p:cNvSpPr/>
          <p:nvPr/>
        </p:nvSpPr>
        <p:spPr>
          <a:xfrm>
            <a:off x="176572" y="838424"/>
            <a:ext cx="1628972"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98053" y="1065440"/>
            <a:ext cx="8619376" cy="3380014"/>
          </a:xfrm>
          <a:prstGeom prst="rect">
            <a:avLst/>
          </a:prstGeom>
          <a:noFill/>
          <a:ln>
            <a:noFill/>
          </a:ln>
        </p:spPr>
      </p:pic>
    </p:spTree>
    <p:extLst>
      <p:ext uri="{BB962C8B-B14F-4D97-AF65-F5344CB8AC3E}">
        <p14:creationId xmlns:p14="http://schemas.microsoft.com/office/powerpoint/2010/main" val="1899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 Seguimientos </a:t>
            </a:r>
            <a:r>
              <a:rPr lang="es-MX" sz="2000" b="1" dirty="0">
                <a:solidFill>
                  <a:schemeClr val="bg1"/>
                </a:solidFill>
                <a:latin typeface="Arial Black" panose="020B0A04020102020204" pitchFamily="34" charset="0"/>
              </a:rPr>
              <a:t>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smtClean="0">
                <a:solidFill>
                  <a:schemeClr val="accent6">
                    <a:lumMod val="50000"/>
                  </a:schemeClr>
                </a:solidFill>
                <a:latin typeface="Arial" panose="020B0604020202020204" pitchFamily="34" charset="0"/>
                <a:cs typeface="Arial" panose="020B0604020202020204" pitchFamily="34" charset="0"/>
              </a:rPr>
              <a:t>ii. Informe </a:t>
            </a:r>
            <a:r>
              <a:rPr lang="es-CO" sz="1400" b="1" dirty="0">
                <a:solidFill>
                  <a:schemeClr val="accent6">
                    <a:lumMod val="50000"/>
                  </a:schemeClr>
                </a:solidFill>
                <a:latin typeface="Arial" panose="020B0604020202020204" pitchFamily="34" charset="0"/>
                <a:cs typeface="Arial" panose="020B0604020202020204" pitchFamily="34" charset="0"/>
              </a:rPr>
              <a:t>de Austeridad en el Gasto Público. Primer  Trimestre de 2025.</a:t>
            </a:r>
          </a:p>
        </p:txBody>
      </p:sp>
      <p:sp>
        <p:nvSpPr>
          <p:cNvPr id="14" name="Rectángulo 13"/>
          <p:cNvSpPr/>
          <p:nvPr/>
        </p:nvSpPr>
        <p:spPr>
          <a:xfrm>
            <a:off x="195944" y="896151"/>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195944" y="1229118"/>
          <a:ext cx="8572499" cy="2424530"/>
        </p:xfrm>
        <a:graphic>
          <a:graphicData uri="http://schemas.openxmlformats.org/drawingml/2006/table">
            <a:tbl>
              <a:tblPr firstRow="1" firstCol="1" bandRow="1">
                <a:tableStyleId>{5C22544A-7EE6-4342-B048-85BDC9FD1C3A}</a:tableStyleId>
              </a:tblPr>
              <a:tblGrid>
                <a:gridCol w="6400227">
                  <a:extLst>
                    <a:ext uri="{9D8B030D-6E8A-4147-A177-3AD203B41FA5}">
                      <a16:colId xmlns:a16="http://schemas.microsoft.com/office/drawing/2014/main" val="1304686452"/>
                    </a:ext>
                  </a:extLst>
                </a:gridCol>
                <a:gridCol w="2172272">
                  <a:extLst>
                    <a:ext uri="{9D8B030D-6E8A-4147-A177-3AD203B41FA5}">
                      <a16:colId xmlns:a16="http://schemas.microsoft.com/office/drawing/2014/main" val="2575945054"/>
                    </a:ext>
                  </a:extLst>
                </a:gridCol>
              </a:tblGrid>
              <a:tr h="289439">
                <a:tc>
                  <a:txBody>
                    <a:bodyPr/>
                    <a:lstStyle/>
                    <a:p>
                      <a:pPr marR="456565" algn="ctr">
                        <a:spcAft>
                          <a:spcPts val="0"/>
                        </a:spcAft>
                      </a:pPr>
                      <a:r>
                        <a:rPr lang="es-CO" sz="1100" dirty="0">
                          <a:solidFill>
                            <a:schemeClr val="tx1"/>
                          </a:solidFill>
                          <a:effectLst/>
                          <a:latin typeface="Arial" panose="020B0604020202020204" pitchFamily="34" charset="0"/>
                          <a:cs typeface="Arial" panose="020B0604020202020204" pitchFamily="34" charset="0"/>
                        </a:rPr>
                        <a:t>CONCEPTO</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60000"/>
                        <a:lumOff val="40000"/>
                      </a:schemeClr>
                    </a:solidFill>
                  </a:tcPr>
                </a:tc>
                <a:tc>
                  <a:txBody>
                    <a:bodyPr/>
                    <a:lstStyle/>
                    <a:p>
                      <a:pPr marR="456565" algn="ctr">
                        <a:spcAft>
                          <a:spcPts val="0"/>
                        </a:spcAft>
                      </a:pPr>
                      <a:r>
                        <a:rPr lang="es-CO" sz="1100" dirty="0">
                          <a:solidFill>
                            <a:schemeClr val="tx1"/>
                          </a:solidFill>
                          <a:effectLst/>
                          <a:latin typeface="Arial" panose="020B0604020202020204" pitchFamily="34" charset="0"/>
                          <a:cs typeface="Arial" panose="020B0604020202020204" pitchFamily="34" charset="0"/>
                        </a:rPr>
                        <a:t>VARIACION</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60000"/>
                        <a:lumOff val="40000"/>
                      </a:schemeClr>
                    </a:solidFill>
                  </a:tcPr>
                </a:tc>
                <a:extLst>
                  <a:ext uri="{0D108BD9-81ED-4DB2-BD59-A6C34878D82A}">
                    <a16:rowId xmlns:a16="http://schemas.microsoft.com/office/drawing/2014/main" val="1030612745"/>
                  </a:ext>
                </a:extLst>
              </a:tr>
              <a:tr h="209939">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Mantenimiento de ascensores</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-100%</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3385592881"/>
                  </a:ext>
                </a:extLst>
              </a:tr>
              <a:tr h="202941">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Elementos de Aseo, Lavandería, Cafetería</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11%</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2969753848"/>
                  </a:ext>
                </a:extLst>
              </a:tr>
              <a:tr h="195943">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Implementos de Medicina Deportiva</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-63%</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4247360332"/>
                  </a:ext>
                </a:extLst>
              </a:tr>
              <a:tr h="174949">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Otros Suministros</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-83%</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2169328078"/>
                  </a:ext>
                </a:extLst>
              </a:tr>
              <a:tr h="202941">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Servicio se aseo, cafetería, restaurante y lavandería</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-27%</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2013065179"/>
                  </a:ext>
                </a:extLst>
              </a:tr>
              <a:tr h="216937">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Servicios generales</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-100%</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773613325"/>
                  </a:ext>
                </a:extLst>
              </a:tr>
              <a:tr h="216937">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Telefonía Celular</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-4%</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2360119073"/>
                  </a:ext>
                </a:extLst>
              </a:tr>
              <a:tr h="202941">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Eléctricos y Ferretería</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-86%</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3226939907"/>
                  </a:ext>
                </a:extLst>
              </a:tr>
              <a:tr h="195943">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Transporte Terrestre de Pasajeros</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-24%</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678454190"/>
                  </a:ext>
                </a:extLst>
              </a:tr>
              <a:tr h="315620">
                <a:tc>
                  <a:txBody>
                    <a:bodyPr/>
                    <a:lstStyle/>
                    <a:p>
                      <a:pPr marR="456565" algn="just">
                        <a:spcAft>
                          <a:spcPts val="0"/>
                        </a:spcAft>
                      </a:pPr>
                      <a:r>
                        <a:rPr lang="es-CO" sz="1100" dirty="0">
                          <a:solidFill>
                            <a:schemeClr val="tx1"/>
                          </a:solidFill>
                          <a:effectLst/>
                          <a:latin typeface="Arial" panose="020B0604020202020204" pitchFamily="34" charset="0"/>
                          <a:cs typeface="Arial" panose="020B0604020202020204" pitchFamily="34" charset="0"/>
                        </a:rPr>
                        <a:t>Útiles y Papelería</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tc>
                  <a:txBody>
                    <a:bodyPr/>
                    <a:lstStyle/>
                    <a:p>
                      <a:pPr algn="r">
                        <a:spcAft>
                          <a:spcPts val="0"/>
                        </a:spcAft>
                      </a:pPr>
                      <a:r>
                        <a:rPr lang="es-CO" sz="1100" dirty="0">
                          <a:solidFill>
                            <a:schemeClr val="tx1"/>
                          </a:solidFill>
                          <a:effectLst/>
                          <a:latin typeface="Arial" panose="020B0604020202020204" pitchFamily="34" charset="0"/>
                          <a:cs typeface="Arial" panose="020B0604020202020204" pitchFamily="34" charset="0"/>
                        </a:rPr>
                        <a:t>-90,73%</a:t>
                      </a:r>
                      <a:endParaRPr lang="es-C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6">
                        <a:lumMod val="20000"/>
                        <a:lumOff val="80000"/>
                      </a:schemeClr>
                    </a:solidFill>
                  </a:tcPr>
                </a:tc>
                <a:extLst>
                  <a:ext uri="{0D108BD9-81ED-4DB2-BD59-A6C34878D82A}">
                    <a16:rowId xmlns:a16="http://schemas.microsoft.com/office/drawing/2014/main" val="1176236730"/>
                  </a:ext>
                </a:extLst>
              </a:tr>
            </a:tbl>
          </a:graphicData>
        </a:graphic>
      </p:graphicFrame>
    </p:spTree>
    <p:extLst>
      <p:ext uri="{BB962C8B-B14F-4D97-AF65-F5344CB8AC3E}">
        <p14:creationId xmlns:p14="http://schemas.microsoft.com/office/powerpoint/2010/main" val="44067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Props1.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D7A81-DDC2-4BE8-8575-0C3B438B4029}">
  <ds:schemaRefs>
    <ds:schemaRef ds:uri="http://schemas.microsoft.com/sharepoint/v3/contenttype/forms"/>
  </ds:schemaRefs>
</ds:datastoreItem>
</file>

<file path=customXml/itemProps3.xml><?xml version="1.0" encoding="utf-8"?>
<ds:datastoreItem xmlns:ds="http://schemas.openxmlformats.org/officeDocument/2006/customXml" ds:itemID="{984D707E-119B-40D8-899A-15935AA442EF}">
  <ds:schemaRefs>
    <ds:schemaRef ds:uri="http://schemas.microsoft.com/office/2006/metadata/properties"/>
    <ds:schemaRef ds:uri="http://www.w3.org/XML/1998/namespace"/>
    <ds:schemaRef ds:uri="http://schemas.openxmlformats.org/package/2006/metadata/core-properties"/>
    <ds:schemaRef ds:uri="c8c9426d-bf1a-405b-8f68-2c559a1326f7"/>
    <ds:schemaRef ds:uri="http://schemas.microsoft.com/office/2006/documentManagement/types"/>
    <ds:schemaRef ds:uri="e457d1df-1db2-4b2c-9c92-ae72ac845d4f"/>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3928</TotalTime>
  <Words>4078</Words>
  <Application>Microsoft Office PowerPoint</Application>
  <PresentationFormat>Presentación en pantalla (16:9)</PresentationFormat>
  <Paragraphs>680</Paragraphs>
  <Slides>32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335</cp:revision>
  <dcterms:created xsi:type="dcterms:W3CDTF">2024-01-03T20:23:48Z</dcterms:created>
  <dcterms:modified xsi:type="dcterms:W3CDTF">2025-06-17T16:40:45Z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