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8"/>
  </p:notesMasterIdLst>
  <p:sldIdLst>
    <p:sldId id="323" r:id="rId5"/>
    <p:sldId id="286" r:id="rId6"/>
    <p:sldId id="291" r:id="rId7"/>
    <p:sldId id="448" r:id="rId8"/>
    <p:sldId id="449" r:id="rId9"/>
    <p:sldId id="450" r:id="rId10"/>
    <p:sldId id="453" r:id="rId11"/>
    <p:sldId id="454" r:id="rId12"/>
    <p:sldId id="456" r:id="rId13"/>
    <p:sldId id="457" r:id="rId14"/>
    <p:sldId id="503" r:id="rId15"/>
    <p:sldId id="504" r:id="rId16"/>
    <p:sldId id="505" r:id="rId17"/>
    <p:sldId id="506" r:id="rId18"/>
    <p:sldId id="507" r:id="rId19"/>
    <p:sldId id="508" r:id="rId20"/>
    <p:sldId id="509" r:id="rId21"/>
    <p:sldId id="510" r:id="rId22"/>
    <p:sldId id="511" r:id="rId23"/>
    <p:sldId id="512" r:id="rId24"/>
    <p:sldId id="460" r:id="rId25"/>
    <p:sldId id="461" r:id="rId26"/>
    <p:sldId id="462" r:id="rId27"/>
    <p:sldId id="463" r:id="rId28"/>
    <p:sldId id="464" r:id="rId29"/>
    <p:sldId id="465" r:id="rId30"/>
    <p:sldId id="466" r:id="rId31"/>
    <p:sldId id="467" r:id="rId32"/>
    <p:sldId id="468" r:id="rId33"/>
    <p:sldId id="478" r:id="rId34"/>
    <p:sldId id="479" r:id="rId35"/>
    <p:sldId id="480" r:id="rId36"/>
    <p:sldId id="487" r:id="rId37"/>
    <p:sldId id="482" r:id="rId38"/>
    <p:sldId id="483" r:id="rId39"/>
    <p:sldId id="484" r:id="rId40"/>
    <p:sldId id="485" r:id="rId41"/>
    <p:sldId id="486" r:id="rId42"/>
    <p:sldId id="477" r:id="rId43"/>
    <p:sldId id="513" r:id="rId44"/>
    <p:sldId id="488" r:id="rId45"/>
    <p:sldId id="489" r:id="rId46"/>
    <p:sldId id="490" r:id="rId47"/>
    <p:sldId id="491" r:id="rId48"/>
    <p:sldId id="493" r:id="rId49"/>
    <p:sldId id="495" r:id="rId50"/>
    <p:sldId id="496" r:id="rId51"/>
    <p:sldId id="498" r:id="rId52"/>
    <p:sldId id="499" r:id="rId53"/>
    <p:sldId id="500" r:id="rId54"/>
    <p:sldId id="501" r:id="rId55"/>
    <p:sldId id="361" r:id="rId56"/>
    <p:sldId id="270" r:id="rId57"/>
  </p:sldIdLst>
  <p:sldSz cx="9144000" cy="5143500" type="screen16x9"/>
  <p:notesSz cx="6858000" cy="9144000"/>
  <p:defaultTextStyle>
    <a:defPPr>
      <a:defRPr lang="es-C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46467A4C-9876-422D-B1D0-198005096AB2}">
          <p14:sldIdLst>
            <p14:sldId id="323"/>
            <p14:sldId id="286"/>
            <p14:sldId id="291"/>
            <p14:sldId id="448"/>
            <p14:sldId id="449"/>
            <p14:sldId id="450"/>
            <p14:sldId id="453"/>
            <p14:sldId id="454"/>
            <p14:sldId id="456"/>
            <p14:sldId id="457"/>
            <p14:sldId id="503"/>
            <p14:sldId id="504"/>
            <p14:sldId id="505"/>
            <p14:sldId id="506"/>
            <p14:sldId id="507"/>
            <p14:sldId id="508"/>
            <p14:sldId id="509"/>
            <p14:sldId id="510"/>
            <p14:sldId id="511"/>
            <p14:sldId id="512"/>
            <p14:sldId id="460"/>
            <p14:sldId id="461"/>
            <p14:sldId id="462"/>
            <p14:sldId id="463"/>
            <p14:sldId id="464"/>
            <p14:sldId id="465"/>
            <p14:sldId id="466"/>
            <p14:sldId id="467"/>
            <p14:sldId id="468"/>
            <p14:sldId id="478"/>
            <p14:sldId id="479"/>
            <p14:sldId id="480"/>
            <p14:sldId id="487"/>
            <p14:sldId id="482"/>
            <p14:sldId id="483"/>
            <p14:sldId id="484"/>
            <p14:sldId id="485"/>
            <p14:sldId id="486"/>
            <p14:sldId id="477"/>
            <p14:sldId id="513"/>
            <p14:sldId id="488"/>
            <p14:sldId id="489"/>
            <p14:sldId id="490"/>
            <p14:sldId id="491"/>
            <p14:sldId id="493"/>
            <p14:sldId id="495"/>
            <p14:sldId id="496"/>
            <p14:sldId id="498"/>
            <p14:sldId id="499"/>
            <p14:sldId id="500"/>
            <p14:sldId id="501"/>
          </p14:sldIdLst>
        </p14:section>
        <p14:section name="Sección sin título" id="{EBA637B3-CE34-4583-9D7D-C1DE527F1D00}">
          <p14:sldIdLst>
            <p14:sldId id="361"/>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9045"/>
    <a:srgbClr val="F4F9F1"/>
    <a:srgbClr val="94C11F"/>
    <a:srgbClr val="009045"/>
    <a:srgbClr val="69C7BE"/>
    <a:srgbClr val="1BD7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051B30-9322-BCBB-91DB-6A4362FF6471}" v="2" dt="2024-01-19T20:04:44.97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91335" autoAdjust="0"/>
  </p:normalViewPr>
  <p:slideViewPr>
    <p:cSldViewPr snapToGrid="0">
      <p:cViewPr varScale="1">
        <p:scale>
          <a:sx n="138" d="100"/>
          <a:sy n="138" d="100"/>
        </p:scale>
        <p:origin x="828"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9AA162-70E8-439B-ACA4-F74DAEE627FC}"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es-ES"/>
        </a:p>
      </dgm:t>
    </dgm:pt>
    <dgm:pt modelId="{AA84C874-2092-433F-AB27-564D72FB5327}">
      <dgm:prSet phldrT="[Texto]" custT="1"/>
      <dgm:spPr/>
      <dgm:t>
        <a:bodyPr/>
        <a:lstStyle/>
        <a:p>
          <a:r>
            <a:rPr lang="es-CO" sz="1400" kern="1200" dirty="0" smtClean="0">
              <a:latin typeface="Arial" panose="020B0604020202020204" pitchFamily="34" charset="0"/>
              <a:cs typeface="Arial" panose="020B0604020202020204" pitchFamily="34" charset="0"/>
            </a:rPr>
            <a:t>i. </a:t>
          </a:r>
          <a:r>
            <a:rPr lang="es-CO" sz="1400" b="1" kern="1200" dirty="0" smtClean="0">
              <a:latin typeface="Arial" panose="020B0604020202020204" pitchFamily="34" charset="0"/>
              <a:cs typeface="Arial" panose="020B0604020202020204" pitchFamily="34" charset="0"/>
            </a:rPr>
            <a:t>Juegos Deportivos Institucionales.</a:t>
          </a:r>
          <a:r>
            <a:rPr lang="es-CO" sz="1400" kern="1200" dirty="0" smtClean="0">
              <a:latin typeface="+mn-lt"/>
              <a:ea typeface="+mn-ea"/>
              <a:cs typeface="+mn-cs"/>
            </a:rPr>
            <a:t> </a:t>
          </a:r>
        </a:p>
        <a:p>
          <a:r>
            <a:rPr lang="es-CO" sz="1400" kern="1200" dirty="0" smtClean="0">
              <a:latin typeface="+mn-lt"/>
              <a:ea typeface="+mn-ea"/>
              <a:cs typeface="+mn-cs"/>
            </a:rPr>
            <a:t>De acuerdo al cronograma establecido para la auditoria, el informe preliminar se remitirá el 22/09/2025.</a:t>
          </a:r>
          <a:endParaRPr lang="es-ES" sz="1400" kern="1200" dirty="0">
            <a:latin typeface="+mn-lt"/>
            <a:ea typeface="+mn-ea"/>
            <a:cs typeface="+mn-cs"/>
          </a:endParaRPr>
        </a:p>
      </dgm:t>
    </dgm:pt>
    <dgm:pt modelId="{5082B31F-2971-467F-B52E-A72EB33866FD}" type="parTrans" cxnId="{D303B0C0-A2F8-47B3-849D-C397113D30AA}">
      <dgm:prSet/>
      <dgm:spPr/>
      <dgm:t>
        <a:bodyPr/>
        <a:lstStyle/>
        <a:p>
          <a:endParaRPr lang="es-ES" sz="1400">
            <a:solidFill>
              <a:schemeClr val="tx1"/>
            </a:solidFill>
          </a:endParaRPr>
        </a:p>
      </dgm:t>
    </dgm:pt>
    <dgm:pt modelId="{3FCD5499-413F-45D2-9AA2-7855DB60AA45}" type="sibTrans" cxnId="{D303B0C0-A2F8-47B3-849D-C397113D30AA}">
      <dgm:prSet/>
      <dgm:spPr/>
      <dgm:t>
        <a:bodyPr/>
        <a:lstStyle/>
        <a:p>
          <a:endParaRPr lang="es-ES" sz="1400">
            <a:solidFill>
              <a:schemeClr val="tx1"/>
            </a:solidFill>
          </a:endParaRPr>
        </a:p>
      </dgm:t>
    </dgm:pt>
    <dgm:pt modelId="{CB21781F-84FF-43BF-884E-0FC4280964C7}">
      <dgm:prSet phldrT="[Texto]" custT="1"/>
      <dgm:spPr/>
      <dgm:t>
        <a:bodyPr/>
        <a:lstStyle/>
        <a:p>
          <a:r>
            <a:rPr lang="es-CO" sz="1400" dirty="0" smtClean="0">
              <a:latin typeface="Arial" panose="020B0604020202020204" pitchFamily="34" charset="0"/>
              <a:cs typeface="Arial" panose="020B0604020202020204" pitchFamily="34" charset="0"/>
            </a:rPr>
            <a:t>ii. </a:t>
          </a:r>
          <a:r>
            <a:rPr lang="es-CO" sz="1400" b="1" dirty="0" smtClean="0">
              <a:latin typeface="Arial" panose="020B0604020202020204" pitchFamily="34" charset="0"/>
              <a:cs typeface="Arial" panose="020B0604020202020204" pitchFamily="34" charset="0"/>
            </a:rPr>
            <a:t>Auditoria al Proceso Apoyo Técnico, Científico y Psicosocial para el Alto Rendimiento</a:t>
          </a:r>
          <a:r>
            <a:rPr lang="es-MX" sz="1400" dirty="0" smtClean="0">
              <a:latin typeface="Arial" panose="020B0604020202020204" pitchFamily="34" charset="0"/>
              <a:cs typeface="Arial" panose="020B0604020202020204" pitchFamily="34" charset="0"/>
            </a:rPr>
            <a:t>.</a:t>
          </a:r>
        </a:p>
        <a:p>
          <a:r>
            <a:rPr lang="es-CO" sz="1400" dirty="0" smtClean="0">
              <a:latin typeface="+mn-lt"/>
              <a:ea typeface="+mn-ea"/>
              <a:cs typeface="+mn-cs"/>
            </a:rPr>
            <a:t>De acuerdo al cronograma establecido para la auditoria, el informe preliminar se remitirá el 31/10/2025</a:t>
          </a:r>
          <a:endParaRPr lang="es-ES" sz="1400" dirty="0"/>
        </a:p>
      </dgm:t>
    </dgm:pt>
    <dgm:pt modelId="{C8371C6B-308D-4D04-8C5B-2AB25FA572BB}" type="parTrans" cxnId="{242FDAF8-14F9-47C8-B7E1-7C5D42F687F6}">
      <dgm:prSet/>
      <dgm:spPr/>
      <dgm:t>
        <a:bodyPr/>
        <a:lstStyle/>
        <a:p>
          <a:endParaRPr lang="es-ES" sz="1400">
            <a:solidFill>
              <a:schemeClr val="tx1"/>
            </a:solidFill>
          </a:endParaRPr>
        </a:p>
      </dgm:t>
    </dgm:pt>
    <dgm:pt modelId="{856AB2AB-2664-4844-A5EF-2C888237EC54}" type="sibTrans" cxnId="{242FDAF8-14F9-47C8-B7E1-7C5D42F687F6}">
      <dgm:prSet/>
      <dgm:spPr/>
      <dgm:t>
        <a:bodyPr/>
        <a:lstStyle/>
        <a:p>
          <a:endParaRPr lang="es-ES" sz="1400">
            <a:solidFill>
              <a:schemeClr val="tx1"/>
            </a:solidFill>
          </a:endParaRPr>
        </a:p>
      </dgm:t>
    </dgm:pt>
    <dgm:pt modelId="{DA195DF3-FE39-4987-BC9B-8576CD6A97C8}" type="pres">
      <dgm:prSet presAssocID="{019AA162-70E8-439B-ACA4-F74DAEE627FC}" presName="linear" presStyleCnt="0">
        <dgm:presLayoutVars>
          <dgm:dir/>
          <dgm:animLvl val="lvl"/>
          <dgm:resizeHandles val="exact"/>
        </dgm:presLayoutVars>
      </dgm:prSet>
      <dgm:spPr/>
      <dgm:t>
        <a:bodyPr/>
        <a:lstStyle/>
        <a:p>
          <a:endParaRPr lang="es-ES"/>
        </a:p>
      </dgm:t>
    </dgm:pt>
    <dgm:pt modelId="{561CB401-A40F-45FB-89E0-9CB78F64A9E4}" type="pres">
      <dgm:prSet presAssocID="{AA84C874-2092-433F-AB27-564D72FB5327}" presName="parentLin" presStyleCnt="0"/>
      <dgm:spPr/>
      <dgm:t>
        <a:bodyPr/>
        <a:lstStyle/>
        <a:p>
          <a:endParaRPr lang="es-ES"/>
        </a:p>
      </dgm:t>
    </dgm:pt>
    <dgm:pt modelId="{ABBFD10C-5DEA-4851-8CA4-DEB0D90EAADB}" type="pres">
      <dgm:prSet presAssocID="{AA84C874-2092-433F-AB27-564D72FB5327}" presName="parentLeftMargin" presStyleLbl="node1" presStyleIdx="0" presStyleCnt="2"/>
      <dgm:spPr/>
      <dgm:t>
        <a:bodyPr/>
        <a:lstStyle/>
        <a:p>
          <a:endParaRPr lang="es-ES"/>
        </a:p>
      </dgm:t>
    </dgm:pt>
    <dgm:pt modelId="{80C0DDAF-11E6-4D99-900B-8556C689724A}" type="pres">
      <dgm:prSet presAssocID="{AA84C874-2092-433F-AB27-564D72FB5327}" presName="parentText" presStyleLbl="node1" presStyleIdx="0" presStyleCnt="2" custScaleX="134334" custScaleY="122965">
        <dgm:presLayoutVars>
          <dgm:chMax val="0"/>
          <dgm:bulletEnabled val="1"/>
        </dgm:presLayoutVars>
      </dgm:prSet>
      <dgm:spPr/>
      <dgm:t>
        <a:bodyPr/>
        <a:lstStyle/>
        <a:p>
          <a:endParaRPr lang="es-ES"/>
        </a:p>
      </dgm:t>
    </dgm:pt>
    <dgm:pt modelId="{9A4ECD52-925B-4680-8564-641CDBBD390A}" type="pres">
      <dgm:prSet presAssocID="{AA84C874-2092-433F-AB27-564D72FB5327}" presName="negativeSpace" presStyleCnt="0"/>
      <dgm:spPr/>
      <dgm:t>
        <a:bodyPr/>
        <a:lstStyle/>
        <a:p>
          <a:endParaRPr lang="es-ES"/>
        </a:p>
      </dgm:t>
    </dgm:pt>
    <dgm:pt modelId="{14DFD433-EA75-4A5B-846E-3F168CD62C4B}" type="pres">
      <dgm:prSet presAssocID="{AA84C874-2092-433F-AB27-564D72FB5327}" presName="childText" presStyleLbl="conFgAcc1" presStyleIdx="0" presStyleCnt="2">
        <dgm:presLayoutVars>
          <dgm:bulletEnabled val="1"/>
        </dgm:presLayoutVars>
      </dgm:prSet>
      <dgm:spPr/>
      <dgm:t>
        <a:bodyPr/>
        <a:lstStyle/>
        <a:p>
          <a:endParaRPr lang="es-ES"/>
        </a:p>
      </dgm:t>
    </dgm:pt>
    <dgm:pt modelId="{CA126B6B-204A-46D1-8BBA-E085E525DBA4}" type="pres">
      <dgm:prSet presAssocID="{3FCD5499-413F-45D2-9AA2-7855DB60AA45}" presName="spaceBetweenRectangles" presStyleCnt="0"/>
      <dgm:spPr/>
      <dgm:t>
        <a:bodyPr/>
        <a:lstStyle/>
        <a:p>
          <a:endParaRPr lang="es-ES"/>
        </a:p>
      </dgm:t>
    </dgm:pt>
    <dgm:pt modelId="{9C6E9067-B071-433D-AEC9-D7B24AEFB36C}" type="pres">
      <dgm:prSet presAssocID="{CB21781F-84FF-43BF-884E-0FC4280964C7}" presName="parentLin" presStyleCnt="0"/>
      <dgm:spPr/>
      <dgm:t>
        <a:bodyPr/>
        <a:lstStyle/>
        <a:p>
          <a:endParaRPr lang="es-ES"/>
        </a:p>
      </dgm:t>
    </dgm:pt>
    <dgm:pt modelId="{840DDAFA-8848-4EA9-BBFB-7EBA47FFA82A}" type="pres">
      <dgm:prSet presAssocID="{CB21781F-84FF-43BF-884E-0FC4280964C7}" presName="parentLeftMargin" presStyleLbl="node1" presStyleIdx="0" presStyleCnt="2"/>
      <dgm:spPr/>
      <dgm:t>
        <a:bodyPr/>
        <a:lstStyle/>
        <a:p>
          <a:endParaRPr lang="es-ES"/>
        </a:p>
      </dgm:t>
    </dgm:pt>
    <dgm:pt modelId="{7D5ED909-100C-473B-8446-50FFADDF9E26}" type="pres">
      <dgm:prSet presAssocID="{CB21781F-84FF-43BF-884E-0FC4280964C7}" presName="parentText" presStyleLbl="node1" presStyleIdx="1" presStyleCnt="2" custScaleX="132060" custScaleY="131779">
        <dgm:presLayoutVars>
          <dgm:chMax val="0"/>
          <dgm:bulletEnabled val="1"/>
        </dgm:presLayoutVars>
      </dgm:prSet>
      <dgm:spPr/>
      <dgm:t>
        <a:bodyPr/>
        <a:lstStyle/>
        <a:p>
          <a:endParaRPr lang="es-ES"/>
        </a:p>
      </dgm:t>
    </dgm:pt>
    <dgm:pt modelId="{49801246-E1C3-47A3-BE7D-562B9084C2FA}" type="pres">
      <dgm:prSet presAssocID="{CB21781F-84FF-43BF-884E-0FC4280964C7}" presName="negativeSpace" presStyleCnt="0"/>
      <dgm:spPr/>
      <dgm:t>
        <a:bodyPr/>
        <a:lstStyle/>
        <a:p>
          <a:endParaRPr lang="es-ES"/>
        </a:p>
      </dgm:t>
    </dgm:pt>
    <dgm:pt modelId="{2F265736-FA1D-4E46-9F5D-B5F0DBA9CA74}" type="pres">
      <dgm:prSet presAssocID="{CB21781F-84FF-43BF-884E-0FC4280964C7}" presName="childText" presStyleLbl="conFgAcc1" presStyleIdx="1" presStyleCnt="2">
        <dgm:presLayoutVars>
          <dgm:bulletEnabled val="1"/>
        </dgm:presLayoutVars>
      </dgm:prSet>
      <dgm:spPr/>
      <dgm:t>
        <a:bodyPr/>
        <a:lstStyle/>
        <a:p>
          <a:endParaRPr lang="es-ES"/>
        </a:p>
      </dgm:t>
    </dgm:pt>
  </dgm:ptLst>
  <dgm:cxnLst>
    <dgm:cxn modelId="{505FE72C-2F44-4041-800E-F24EAE79E6E5}" type="presOf" srcId="{CB21781F-84FF-43BF-884E-0FC4280964C7}" destId="{840DDAFA-8848-4EA9-BBFB-7EBA47FFA82A}" srcOrd="0" destOrd="0" presId="urn:microsoft.com/office/officeart/2005/8/layout/list1"/>
    <dgm:cxn modelId="{E525A90E-CC0B-4097-B283-D77DC33C3F7A}" type="presOf" srcId="{AA84C874-2092-433F-AB27-564D72FB5327}" destId="{ABBFD10C-5DEA-4851-8CA4-DEB0D90EAADB}" srcOrd="0" destOrd="0" presId="urn:microsoft.com/office/officeart/2005/8/layout/list1"/>
    <dgm:cxn modelId="{0B9B06B5-5850-475D-9435-12D1D7A4B114}" type="presOf" srcId="{AA84C874-2092-433F-AB27-564D72FB5327}" destId="{80C0DDAF-11E6-4D99-900B-8556C689724A}" srcOrd="1" destOrd="0" presId="urn:microsoft.com/office/officeart/2005/8/layout/list1"/>
    <dgm:cxn modelId="{D303B0C0-A2F8-47B3-849D-C397113D30AA}" srcId="{019AA162-70E8-439B-ACA4-F74DAEE627FC}" destId="{AA84C874-2092-433F-AB27-564D72FB5327}" srcOrd="0" destOrd="0" parTransId="{5082B31F-2971-467F-B52E-A72EB33866FD}" sibTransId="{3FCD5499-413F-45D2-9AA2-7855DB60AA45}"/>
    <dgm:cxn modelId="{242FDAF8-14F9-47C8-B7E1-7C5D42F687F6}" srcId="{019AA162-70E8-439B-ACA4-F74DAEE627FC}" destId="{CB21781F-84FF-43BF-884E-0FC4280964C7}" srcOrd="1" destOrd="0" parTransId="{C8371C6B-308D-4D04-8C5B-2AB25FA572BB}" sibTransId="{856AB2AB-2664-4844-A5EF-2C888237EC54}"/>
    <dgm:cxn modelId="{02DAF2A5-921E-46B1-8EAC-43FAC6C97333}" type="presOf" srcId="{CB21781F-84FF-43BF-884E-0FC4280964C7}" destId="{7D5ED909-100C-473B-8446-50FFADDF9E26}" srcOrd="1" destOrd="0" presId="urn:microsoft.com/office/officeart/2005/8/layout/list1"/>
    <dgm:cxn modelId="{EE7A8A09-E2FC-4F2C-8EFB-07DC73439290}" type="presOf" srcId="{019AA162-70E8-439B-ACA4-F74DAEE627FC}" destId="{DA195DF3-FE39-4987-BC9B-8576CD6A97C8}" srcOrd="0" destOrd="0" presId="urn:microsoft.com/office/officeart/2005/8/layout/list1"/>
    <dgm:cxn modelId="{98232E4F-C000-4D90-B264-C22001F4EBD9}" type="presParOf" srcId="{DA195DF3-FE39-4987-BC9B-8576CD6A97C8}" destId="{561CB401-A40F-45FB-89E0-9CB78F64A9E4}" srcOrd="0" destOrd="0" presId="urn:microsoft.com/office/officeart/2005/8/layout/list1"/>
    <dgm:cxn modelId="{E38464E0-5B8F-411E-B877-5A8FE2240E3E}" type="presParOf" srcId="{561CB401-A40F-45FB-89E0-9CB78F64A9E4}" destId="{ABBFD10C-5DEA-4851-8CA4-DEB0D90EAADB}" srcOrd="0" destOrd="0" presId="urn:microsoft.com/office/officeart/2005/8/layout/list1"/>
    <dgm:cxn modelId="{8FDCE9EF-B2D3-4B62-BAE7-05F06F884900}" type="presParOf" srcId="{561CB401-A40F-45FB-89E0-9CB78F64A9E4}" destId="{80C0DDAF-11E6-4D99-900B-8556C689724A}" srcOrd="1" destOrd="0" presId="urn:microsoft.com/office/officeart/2005/8/layout/list1"/>
    <dgm:cxn modelId="{23999304-6209-49F6-B05E-B4641C5AEE11}" type="presParOf" srcId="{DA195DF3-FE39-4987-BC9B-8576CD6A97C8}" destId="{9A4ECD52-925B-4680-8564-641CDBBD390A}" srcOrd="1" destOrd="0" presId="urn:microsoft.com/office/officeart/2005/8/layout/list1"/>
    <dgm:cxn modelId="{311EB645-4906-4967-BFE3-0A907517A7FD}" type="presParOf" srcId="{DA195DF3-FE39-4987-BC9B-8576CD6A97C8}" destId="{14DFD433-EA75-4A5B-846E-3F168CD62C4B}" srcOrd="2" destOrd="0" presId="urn:microsoft.com/office/officeart/2005/8/layout/list1"/>
    <dgm:cxn modelId="{07677967-4E9F-4EA7-BB36-70A2955B3B6F}" type="presParOf" srcId="{DA195DF3-FE39-4987-BC9B-8576CD6A97C8}" destId="{CA126B6B-204A-46D1-8BBA-E085E525DBA4}" srcOrd="3" destOrd="0" presId="urn:microsoft.com/office/officeart/2005/8/layout/list1"/>
    <dgm:cxn modelId="{6320875D-0823-4206-8EDC-2C6A1499B36D}" type="presParOf" srcId="{DA195DF3-FE39-4987-BC9B-8576CD6A97C8}" destId="{9C6E9067-B071-433D-AEC9-D7B24AEFB36C}" srcOrd="4" destOrd="0" presId="urn:microsoft.com/office/officeart/2005/8/layout/list1"/>
    <dgm:cxn modelId="{BFB24416-AF7F-4783-886E-F3121736AD71}" type="presParOf" srcId="{9C6E9067-B071-433D-AEC9-D7B24AEFB36C}" destId="{840DDAFA-8848-4EA9-BBFB-7EBA47FFA82A}" srcOrd="0" destOrd="0" presId="urn:microsoft.com/office/officeart/2005/8/layout/list1"/>
    <dgm:cxn modelId="{E2A9A3C0-6ACC-41B5-8506-7B27029F92D9}" type="presParOf" srcId="{9C6E9067-B071-433D-AEC9-D7B24AEFB36C}" destId="{7D5ED909-100C-473B-8446-50FFADDF9E26}" srcOrd="1" destOrd="0" presId="urn:microsoft.com/office/officeart/2005/8/layout/list1"/>
    <dgm:cxn modelId="{D7F6BE4A-8D34-4339-B431-62BC5A087F9D}" type="presParOf" srcId="{DA195DF3-FE39-4987-BC9B-8576CD6A97C8}" destId="{49801246-E1C3-47A3-BE7D-562B9084C2FA}" srcOrd="5" destOrd="0" presId="urn:microsoft.com/office/officeart/2005/8/layout/list1"/>
    <dgm:cxn modelId="{D7DA83CF-4D19-46BA-B736-39E5569EFF4A}" type="presParOf" srcId="{DA195DF3-FE39-4987-BC9B-8576CD6A97C8}" destId="{2F265736-FA1D-4E46-9F5D-B5F0DBA9CA7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9AA162-70E8-439B-ACA4-F74DAEE627FC}"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es-ES"/>
        </a:p>
      </dgm:t>
    </dgm:pt>
    <dgm:pt modelId="{AA84C874-2092-433F-AB27-564D72FB5327}">
      <dgm:prSet phldrT="[Texto]" custT="1"/>
      <dgm:spPr/>
      <dgm:t>
        <a:bodyPr/>
        <a:lstStyle/>
        <a:p>
          <a:r>
            <a:rPr lang="es-CO" sz="1400" b="1" kern="1200" dirty="0" smtClean="0"/>
            <a:t>Primera línea de defensa: los responsables directos</a:t>
          </a:r>
        </a:p>
        <a:p>
          <a:r>
            <a:rPr lang="es-CO" sz="1400" kern="1200" dirty="0" smtClean="0"/>
            <a:t>Son los líderes y equipos de trabajo de cada proceso o dependencia. Son quienes, en el día a día, ejecutan las acciones del plan de mejoramiento y se encargan de corregir los hallazgos o debilidades detectadas</a:t>
          </a:r>
          <a:endParaRPr lang="es-ES" sz="1400" kern="1200" dirty="0">
            <a:latin typeface="+mn-lt"/>
            <a:ea typeface="+mn-ea"/>
            <a:cs typeface="+mn-cs"/>
          </a:endParaRPr>
        </a:p>
      </dgm:t>
    </dgm:pt>
    <dgm:pt modelId="{5082B31F-2971-467F-B52E-A72EB33866FD}" type="parTrans" cxnId="{D303B0C0-A2F8-47B3-849D-C397113D30AA}">
      <dgm:prSet/>
      <dgm:spPr/>
      <dgm:t>
        <a:bodyPr/>
        <a:lstStyle/>
        <a:p>
          <a:endParaRPr lang="es-ES" sz="1400">
            <a:solidFill>
              <a:schemeClr val="tx1"/>
            </a:solidFill>
          </a:endParaRPr>
        </a:p>
      </dgm:t>
    </dgm:pt>
    <dgm:pt modelId="{3FCD5499-413F-45D2-9AA2-7855DB60AA45}" type="sibTrans" cxnId="{D303B0C0-A2F8-47B3-849D-C397113D30AA}">
      <dgm:prSet/>
      <dgm:spPr/>
      <dgm:t>
        <a:bodyPr/>
        <a:lstStyle/>
        <a:p>
          <a:endParaRPr lang="es-ES" sz="1400">
            <a:solidFill>
              <a:schemeClr val="tx1"/>
            </a:solidFill>
          </a:endParaRPr>
        </a:p>
      </dgm:t>
    </dgm:pt>
    <dgm:pt modelId="{CB21781F-84FF-43BF-884E-0FC4280964C7}">
      <dgm:prSet phldrT="[Texto]" custT="1"/>
      <dgm:spPr/>
      <dgm:t>
        <a:bodyPr/>
        <a:lstStyle/>
        <a:p>
          <a:r>
            <a:rPr lang="es-CO" sz="1400" b="1" dirty="0" smtClean="0"/>
            <a:t>Segunda línea de defensa: </a:t>
          </a:r>
          <a:r>
            <a:rPr lang="es-CO" sz="1400" dirty="0" smtClean="0"/>
            <a:t>Oficina Asesora de Planeación</a:t>
          </a:r>
        </a:p>
        <a:p>
          <a:r>
            <a:rPr lang="es-CO" sz="1400" dirty="0" smtClean="0"/>
            <a:t>Acompañan, asesoran y fortalecen las capacidades de quienes ejecutan los planes, asegurando que las acciones sean viables, coherentes con la estrategia institucional y alineadas con el MIPG.</a:t>
          </a:r>
          <a:endParaRPr lang="es-ES" sz="1400" dirty="0"/>
        </a:p>
      </dgm:t>
    </dgm:pt>
    <dgm:pt modelId="{C8371C6B-308D-4D04-8C5B-2AB25FA572BB}" type="parTrans" cxnId="{242FDAF8-14F9-47C8-B7E1-7C5D42F687F6}">
      <dgm:prSet/>
      <dgm:spPr/>
      <dgm:t>
        <a:bodyPr/>
        <a:lstStyle/>
        <a:p>
          <a:endParaRPr lang="es-ES" sz="1400">
            <a:solidFill>
              <a:schemeClr val="tx1"/>
            </a:solidFill>
          </a:endParaRPr>
        </a:p>
      </dgm:t>
    </dgm:pt>
    <dgm:pt modelId="{856AB2AB-2664-4844-A5EF-2C888237EC54}" type="sibTrans" cxnId="{242FDAF8-14F9-47C8-B7E1-7C5D42F687F6}">
      <dgm:prSet/>
      <dgm:spPr/>
      <dgm:t>
        <a:bodyPr/>
        <a:lstStyle/>
        <a:p>
          <a:endParaRPr lang="es-ES" sz="1400">
            <a:solidFill>
              <a:schemeClr val="tx1"/>
            </a:solidFill>
          </a:endParaRPr>
        </a:p>
      </dgm:t>
    </dgm:pt>
    <dgm:pt modelId="{DA195DF3-FE39-4987-BC9B-8576CD6A97C8}" type="pres">
      <dgm:prSet presAssocID="{019AA162-70E8-439B-ACA4-F74DAEE627FC}" presName="linear" presStyleCnt="0">
        <dgm:presLayoutVars>
          <dgm:dir/>
          <dgm:animLvl val="lvl"/>
          <dgm:resizeHandles val="exact"/>
        </dgm:presLayoutVars>
      </dgm:prSet>
      <dgm:spPr/>
      <dgm:t>
        <a:bodyPr/>
        <a:lstStyle/>
        <a:p>
          <a:endParaRPr lang="es-ES"/>
        </a:p>
      </dgm:t>
    </dgm:pt>
    <dgm:pt modelId="{561CB401-A40F-45FB-89E0-9CB78F64A9E4}" type="pres">
      <dgm:prSet presAssocID="{AA84C874-2092-433F-AB27-564D72FB5327}" presName="parentLin" presStyleCnt="0"/>
      <dgm:spPr/>
      <dgm:t>
        <a:bodyPr/>
        <a:lstStyle/>
        <a:p>
          <a:endParaRPr lang="es-ES"/>
        </a:p>
      </dgm:t>
    </dgm:pt>
    <dgm:pt modelId="{ABBFD10C-5DEA-4851-8CA4-DEB0D90EAADB}" type="pres">
      <dgm:prSet presAssocID="{AA84C874-2092-433F-AB27-564D72FB5327}" presName="parentLeftMargin" presStyleLbl="node1" presStyleIdx="0" presStyleCnt="2"/>
      <dgm:spPr/>
      <dgm:t>
        <a:bodyPr/>
        <a:lstStyle/>
        <a:p>
          <a:endParaRPr lang="es-ES"/>
        </a:p>
      </dgm:t>
    </dgm:pt>
    <dgm:pt modelId="{80C0DDAF-11E6-4D99-900B-8556C689724A}" type="pres">
      <dgm:prSet presAssocID="{AA84C874-2092-433F-AB27-564D72FB5327}" presName="parentText" presStyleLbl="node1" presStyleIdx="0" presStyleCnt="2" custScaleX="150037" custScaleY="168592">
        <dgm:presLayoutVars>
          <dgm:chMax val="0"/>
          <dgm:bulletEnabled val="1"/>
        </dgm:presLayoutVars>
      </dgm:prSet>
      <dgm:spPr/>
      <dgm:t>
        <a:bodyPr/>
        <a:lstStyle/>
        <a:p>
          <a:endParaRPr lang="es-ES"/>
        </a:p>
      </dgm:t>
    </dgm:pt>
    <dgm:pt modelId="{9A4ECD52-925B-4680-8564-641CDBBD390A}" type="pres">
      <dgm:prSet presAssocID="{AA84C874-2092-433F-AB27-564D72FB5327}" presName="negativeSpace" presStyleCnt="0"/>
      <dgm:spPr/>
      <dgm:t>
        <a:bodyPr/>
        <a:lstStyle/>
        <a:p>
          <a:endParaRPr lang="es-ES"/>
        </a:p>
      </dgm:t>
    </dgm:pt>
    <dgm:pt modelId="{14DFD433-EA75-4A5B-846E-3F168CD62C4B}" type="pres">
      <dgm:prSet presAssocID="{AA84C874-2092-433F-AB27-564D72FB5327}" presName="childText" presStyleLbl="conFgAcc1" presStyleIdx="0" presStyleCnt="2">
        <dgm:presLayoutVars>
          <dgm:bulletEnabled val="1"/>
        </dgm:presLayoutVars>
      </dgm:prSet>
      <dgm:spPr/>
      <dgm:t>
        <a:bodyPr/>
        <a:lstStyle/>
        <a:p>
          <a:endParaRPr lang="es-ES"/>
        </a:p>
      </dgm:t>
    </dgm:pt>
    <dgm:pt modelId="{CA126B6B-204A-46D1-8BBA-E085E525DBA4}" type="pres">
      <dgm:prSet presAssocID="{3FCD5499-413F-45D2-9AA2-7855DB60AA45}" presName="spaceBetweenRectangles" presStyleCnt="0"/>
      <dgm:spPr/>
      <dgm:t>
        <a:bodyPr/>
        <a:lstStyle/>
        <a:p>
          <a:endParaRPr lang="es-ES"/>
        </a:p>
      </dgm:t>
    </dgm:pt>
    <dgm:pt modelId="{9C6E9067-B071-433D-AEC9-D7B24AEFB36C}" type="pres">
      <dgm:prSet presAssocID="{CB21781F-84FF-43BF-884E-0FC4280964C7}" presName="parentLin" presStyleCnt="0"/>
      <dgm:spPr/>
      <dgm:t>
        <a:bodyPr/>
        <a:lstStyle/>
        <a:p>
          <a:endParaRPr lang="es-ES"/>
        </a:p>
      </dgm:t>
    </dgm:pt>
    <dgm:pt modelId="{840DDAFA-8848-4EA9-BBFB-7EBA47FFA82A}" type="pres">
      <dgm:prSet presAssocID="{CB21781F-84FF-43BF-884E-0FC4280964C7}" presName="parentLeftMargin" presStyleLbl="node1" presStyleIdx="0" presStyleCnt="2"/>
      <dgm:spPr/>
      <dgm:t>
        <a:bodyPr/>
        <a:lstStyle/>
        <a:p>
          <a:endParaRPr lang="es-ES"/>
        </a:p>
      </dgm:t>
    </dgm:pt>
    <dgm:pt modelId="{7D5ED909-100C-473B-8446-50FFADDF9E26}" type="pres">
      <dgm:prSet presAssocID="{CB21781F-84FF-43BF-884E-0FC4280964C7}" presName="parentText" presStyleLbl="node1" presStyleIdx="1" presStyleCnt="2" custScaleX="142997" custScaleY="208109">
        <dgm:presLayoutVars>
          <dgm:chMax val="0"/>
          <dgm:bulletEnabled val="1"/>
        </dgm:presLayoutVars>
      </dgm:prSet>
      <dgm:spPr/>
      <dgm:t>
        <a:bodyPr/>
        <a:lstStyle/>
        <a:p>
          <a:endParaRPr lang="es-ES"/>
        </a:p>
      </dgm:t>
    </dgm:pt>
    <dgm:pt modelId="{49801246-E1C3-47A3-BE7D-562B9084C2FA}" type="pres">
      <dgm:prSet presAssocID="{CB21781F-84FF-43BF-884E-0FC4280964C7}" presName="negativeSpace" presStyleCnt="0"/>
      <dgm:spPr/>
      <dgm:t>
        <a:bodyPr/>
        <a:lstStyle/>
        <a:p>
          <a:endParaRPr lang="es-ES"/>
        </a:p>
      </dgm:t>
    </dgm:pt>
    <dgm:pt modelId="{2F265736-FA1D-4E46-9F5D-B5F0DBA9CA74}" type="pres">
      <dgm:prSet presAssocID="{CB21781F-84FF-43BF-884E-0FC4280964C7}" presName="childText" presStyleLbl="conFgAcc1" presStyleIdx="1" presStyleCnt="2">
        <dgm:presLayoutVars>
          <dgm:bulletEnabled val="1"/>
        </dgm:presLayoutVars>
      </dgm:prSet>
      <dgm:spPr/>
      <dgm:t>
        <a:bodyPr/>
        <a:lstStyle/>
        <a:p>
          <a:endParaRPr lang="es-ES"/>
        </a:p>
      </dgm:t>
    </dgm:pt>
  </dgm:ptLst>
  <dgm:cxnLst>
    <dgm:cxn modelId="{505FE72C-2F44-4041-800E-F24EAE79E6E5}" type="presOf" srcId="{CB21781F-84FF-43BF-884E-0FC4280964C7}" destId="{840DDAFA-8848-4EA9-BBFB-7EBA47FFA82A}" srcOrd="0" destOrd="0" presId="urn:microsoft.com/office/officeart/2005/8/layout/list1"/>
    <dgm:cxn modelId="{E525A90E-CC0B-4097-B283-D77DC33C3F7A}" type="presOf" srcId="{AA84C874-2092-433F-AB27-564D72FB5327}" destId="{ABBFD10C-5DEA-4851-8CA4-DEB0D90EAADB}" srcOrd="0" destOrd="0" presId="urn:microsoft.com/office/officeart/2005/8/layout/list1"/>
    <dgm:cxn modelId="{0B9B06B5-5850-475D-9435-12D1D7A4B114}" type="presOf" srcId="{AA84C874-2092-433F-AB27-564D72FB5327}" destId="{80C0DDAF-11E6-4D99-900B-8556C689724A}" srcOrd="1" destOrd="0" presId="urn:microsoft.com/office/officeart/2005/8/layout/list1"/>
    <dgm:cxn modelId="{D303B0C0-A2F8-47B3-849D-C397113D30AA}" srcId="{019AA162-70E8-439B-ACA4-F74DAEE627FC}" destId="{AA84C874-2092-433F-AB27-564D72FB5327}" srcOrd="0" destOrd="0" parTransId="{5082B31F-2971-467F-B52E-A72EB33866FD}" sibTransId="{3FCD5499-413F-45D2-9AA2-7855DB60AA45}"/>
    <dgm:cxn modelId="{242FDAF8-14F9-47C8-B7E1-7C5D42F687F6}" srcId="{019AA162-70E8-439B-ACA4-F74DAEE627FC}" destId="{CB21781F-84FF-43BF-884E-0FC4280964C7}" srcOrd="1" destOrd="0" parTransId="{C8371C6B-308D-4D04-8C5B-2AB25FA572BB}" sibTransId="{856AB2AB-2664-4844-A5EF-2C888237EC54}"/>
    <dgm:cxn modelId="{02DAF2A5-921E-46B1-8EAC-43FAC6C97333}" type="presOf" srcId="{CB21781F-84FF-43BF-884E-0FC4280964C7}" destId="{7D5ED909-100C-473B-8446-50FFADDF9E26}" srcOrd="1" destOrd="0" presId="urn:microsoft.com/office/officeart/2005/8/layout/list1"/>
    <dgm:cxn modelId="{EE7A8A09-E2FC-4F2C-8EFB-07DC73439290}" type="presOf" srcId="{019AA162-70E8-439B-ACA4-F74DAEE627FC}" destId="{DA195DF3-FE39-4987-BC9B-8576CD6A97C8}" srcOrd="0" destOrd="0" presId="urn:microsoft.com/office/officeart/2005/8/layout/list1"/>
    <dgm:cxn modelId="{98232E4F-C000-4D90-B264-C22001F4EBD9}" type="presParOf" srcId="{DA195DF3-FE39-4987-BC9B-8576CD6A97C8}" destId="{561CB401-A40F-45FB-89E0-9CB78F64A9E4}" srcOrd="0" destOrd="0" presId="urn:microsoft.com/office/officeart/2005/8/layout/list1"/>
    <dgm:cxn modelId="{E38464E0-5B8F-411E-B877-5A8FE2240E3E}" type="presParOf" srcId="{561CB401-A40F-45FB-89E0-9CB78F64A9E4}" destId="{ABBFD10C-5DEA-4851-8CA4-DEB0D90EAADB}" srcOrd="0" destOrd="0" presId="urn:microsoft.com/office/officeart/2005/8/layout/list1"/>
    <dgm:cxn modelId="{8FDCE9EF-B2D3-4B62-BAE7-05F06F884900}" type="presParOf" srcId="{561CB401-A40F-45FB-89E0-9CB78F64A9E4}" destId="{80C0DDAF-11E6-4D99-900B-8556C689724A}" srcOrd="1" destOrd="0" presId="urn:microsoft.com/office/officeart/2005/8/layout/list1"/>
    <dgm:cxn modelId="{23999304-6209-49F6-B05E-B4641C5AEE11}" type="presParOf" srcId="{DA195DF3-FE39-4987-BC9B-8576CD6A97C8}" destId="{9A4ECD52-925B-4680-8564-641CDBBD390A}" srcOrd="1" destOrd="0" presId="urn:microsoft.com/office/officeart/2005/8/layout/list1"/>
    <dgm:cxn modelId="{311EB645-4906-4967-BFE3-0A907517A7FD}" type="presParOf" srcId="{DA195DF3-FE39-4987-BC9B-8576CD6A97C8}" destId="{14DFD433-EA75-4A5B-846E-3F168CD62C4B}" srcOrd="2" destOrd="0" presId="urn:microsoft.com/office/officeart/2005/8/layout/list1"/>
    <dgm:cxn modelId="{07677967-4E9F-4EA7-BB36-70A2955B3B6F}" type="presParOf" srcId="{DA195DF3-FE39-4987-BC9B-8576CD6A97C8}" destId="{CA126B6B-204A-46D1-8BBA-E085E525DBA4}" srcOrd="3" destOrd="0" presId="urn:microsoft.com/office/officeart/2005/8/layout/list1"/>
    <dgm:cxn modelId="{6320875D-0823-4206-8EDC-2C6A1499B36D}" type="presParOf" srcId="{DA195DF3-FE39-4987-BC9B-8576CD6A97C8}" destId="{9C6E9067-B071-433D-AEC9-D7B24AEFB36C}" srcOrd="4" destOrd="0" presId="urn:microsoft.com/office/officeart/2005/8/layout/list1"/>
    <dgm:cxn modelId="{BFB24416-AF7F-4783-886E-F3121736AD71}" type="presParOf" srcId="{9C6E9067-B071-433D-AEC9-D7B24AEFB36C}" destId="{840DDAFA-8848-4EA9-BBFB-7EBA47FFA82A}" srcOrd="0" destOrd="0" presId="urn:microsoft.com/office/officeart/2005/8/layout/list1"/>
    <dgm:cxn modelId="{E2A9A3C0-6ACC-41B5-8506-7B27029F92D9}" type="presParOf" srcId="{9C6E9067-B071-433D-AEC9-D7B24AEFB36C}" destId="{7D5ED909-100C-473B-8446-50FFADDF9E26}" srcOrd="1" destOrd="0" presId="urn:microsoft.com/office/officeart/2005/8/layout/list1"/>
    <dgm:cxn modelId="{D7F6BE4A-8D34-4339-B431-62BC5A087F9D}" type="presParOf" srcId="{DA195DF3-FE39-4987-BC9B-8576CD6A97C8}" destId="{49801246-E1C3-47A3-BE7D-562B9084C2FA}" srcOrd="5" destOrd="0" presId="urn:microsoft.com/office/officeart/2005/8/layout/list1"/>
    <dgm:cxn modelId="{D7DA83CF-4D19-46BA-B736-39E5569EFF4A}" type="presParOf" srcId="{DA195DF3-FE39-4987-BC9B-8576CD6A97C8}" destId="{2F265736-FA1D-4E46-9F5D-B5F0DBA9CA7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FD433-EA75-4A5B-846E-3F168CD62C4B}">
      <dsp:nvSpPr>
        <dsp:cNvPr id="0" name=""/>
        <dsp:cNvSpPr/>
      </dsp:nvSpPr>
      <dsp:spPr>
        <a:xfrm>
          <a:off x="0" y="552728"/>
          <a:ext cx="7724775" cy="6048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0C0DDAF-11E6-4D99-900B-8556C689724A}">
      <dsp:nvSpPr>
        <dsp:cNvPr id="0" name=""/>
        <dsp:cNvSpPr/>
      </dsp:nvSpPr>
      <dsp:spPr>
        <a:xfrm>
          <a:off x="386238" y="35785"/>
          <a:ext cx="7263899" cy="871182"/>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4385" tIns="0" rIns="204385" bIns="0" numCol="1" spcCol="1270" anchor="ctr" anchorCtr="0">
          <a:noAutofit/>
        </a:bodyPr>
        <a:lstStyle/>
        <a:p>
          <a:pPr lvl="0" algn="l" defTabSz="622300">
            <a:lnSpc>
              <a:spcPct val="90000"/>
            </a:lnSpc>
            <a:spcBef>
              <a:spcPct val="0"/>
            </a:spcBef>
            <a:spcAft>
              <a:spcPct val="35000"/>
            </a:spcAft>
          </a:pPr>
          <a:r>
            <a:rPr lang="es-CO" sz="1400" kern="1200" dirty="0" smtClean="0">
              <a:latin typeface="Arial" panose="020B0604020202020204" pitchFamily="34" charset="0"/>
              <a:cs typeface="Arial" panose="020B0604020202020204" pitchFamily="34" charset="0"/>
            </a:rPr>
            <a:t>i. </a:t>
          </a:r>
          <a:r>
            <a:rPr lang="es-CO" sz="1400" b="1" kern="1200" dirty="0" smtClean="0">
              <a:latin typeface="Arial" panose="020B0604020202020204" pitchFamily="34" charset="0"/>
              <a:cs typeface="Arial" panose="020B0604020202020204" pitchFamily="34" charset="0"/>
            </a:rPr>
            <a:t>Juegos Deportivos Institucionales.</a:t>
          </a:r>
          <a:r>
            <a:rPr lang="es-CO" sz="1400" kern="1200" dirty="0" smtClean="0">
              <a:latin typeface="+mn-lt"/>
              <a:ea typeface="+mn-ea"/>
              <a:cs typeface="+mn-cs"/>
            </a:rPr>
            <a:t> </a:t>
          </a:r>
        </a:p>
        <a:p>
          <a:pPr lvl="0" algn="l" defTabSz="622300">
            <a:lnSpc>
              <a:spcPct val="90000"/>
            </a:lnSpc>
            <a:spcBef>
              <a:spcPct val="0"/>
            </a:spcBef>
            <a:spcAft>
              <a:spcPct val="35000"/>
            </a:spcAft>
          </a:pPr>
          <a:r>
            <a:rPr lang="es-CO" sz="1400" kern="1200" dirty="0" smtClean="0">
              <a:latin typeface="+mn-lt"/>
              <a:ea typeface="+mn-ea"/>
              <a:cs typeface="+mn-cs"/>
            </a:rPr>
            <a:t>De acuerdo al cronograma establecido para la auditoria, el informe preliminar se remitirá el 22/09/2025.</a:t>
          </a:r>
          <a:endParaRPr lang="es-ES" sz="1400" kern="1200" dirty="0">
            <a:latin typeface="+mn-lt"/>
            <a:ea typeface="+mn-ea"/>
            <a:cs typeface="+mn-cs"/>
          </a:endParaRPr>
        </a:p>
      </dsp:txBody>
      <dsp:txXfrm>
        <a:off x="428766" y="78313"/>
        <a:ext cx="7178843" cy="786126"/>
      </dsp:txXfrm>
    </dsp:sp>
    <dsp:sp modelId="{2F265736-FA1D-4E46-9F5D-B5F0DBA9CA74}">
      <dsp:nvSpPr>
        <dsp:cNvPr id="0" name=""/>
        <dsp:cNvSpPr/>
      </dsp:nvSpPr>
      <dsp:spPr>
        <a:xfrm>
          <a:off x="0" y="1866516"/>
          <a:ext cx="7724775" cy="604800"/>
        </a:xfrm>
        <a:prstGeom prst="rect">
          <a:avLst/>
        </a:prstGeom>
        <a:solidFill>
          <a:schemeClr val="lt1">
            <a:alpha val="90000"/>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1">
          <a:scrgbClr r="0" g="0" b="0"/>
        </a:fillRef>
        <a:effectRef idx="0">
          <a:scrgbClr r="0" g="0" b="0"/>
        </a:effectRef>
        <a:fontRef idx="minor"/>
      </dsp:style>
    </dsp:sp>
    <dsp:sp modelId="{7D5ED909-100C-473B-8446-50FFADDF9E26}">
      <dsp:nvSpPr>
        <dsp:cNvPr id="0" name=""/>
        <dsp:cNvSpPr/>
      </dsp:nvSpPr>
      <dsp:spPr>
        <a:xfrm>
          <a:off x="385861" y="1287128"/>
          <a:ext cx="7133962" cy="933627"/>
        </a:xfrm>
        <a:prstGeom prst="roundRect">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4385" tIns="0" rIns="204385" bIns="0" numCol="1" spcCol="1270" anchor="ctr" anchorCtr="0">
          <a:noAutofit/>
        </a:bodyPr>
        <a:lstStyle/>
        <a:p>
          <a:pPr lvl="0" algn="l" defTabSz="622300">
            <a:lnSpc>
              <a:spcPct val="90000"/>
            </a:lnSpc>
            <a:spcBef>
              <a:spcPct val="0"/>
            </a:spcBef>
            <a:spcAft>
              <a:spcPct val="35000"/>
            </a:spcAft>
          </a:pPr>
          <a:r>
            <a:rPr lang="es-CO" sz="1400" kern="1200" dirty="0" smtClean="0">
              <a:latin typeface="Arial" panose="020B0604020202020204" pitchFamily="34" charset="0"/>
              <a:cs typeface="Arial" panose="020B0604020202020204" pitchFamily="34" charset="0"/>
            </a:rPr>
            <a:t>ii. </a:t>
          </a:r>
          <a:r>
            <a:rPr lang="es-CO" sz="1400" b="1" kern="1200" dirty="0" smtClean="0">
              <a:latin typeface="Arial" panose="020B0604020202020204" pitchFamily="34" charset="0"/>
              <a:cs typeface="Arial" panose="020B0604020202020204" pitchFamily="34" charset="0"/>
            </a:rPr>
            <a:t>Auditoria al Proceso Apoyo Técnico, Científico y Psicosocial para el Alto Rendimiento</a:t>
          </a:r>
          <a:r>
            <a:rPr lang="es-MX" sz="1400" kern="1200" dirty="0" smtClean="0">
              <a:latin typeface="Arial" panose="020B0604020202020204" pitchFamily="34" charset="0"/>
              <a:cs typeface="Arial" panose="020B0604020202020204" pitchFamily="34" charset="0"/>
            </a:rPr>
            <a:t>.</a:t>
          </a:r>
        </a:p>
        <a:p>
          <a:pPr lvl="0" algn="l" defTabSz="622300">
            <a:lnSpc>
              <a:spcPct val="90000"/>
            </a:lnSpc>
            <a:spcBef>
              <a:spcPct val="0"/>
            </a:spcBef>
            <a:spcAft>
              <a:spcPct val="35000"/>
            </a:spcAft>
          </a:pPr>
          <a:r>
            <a:rPr lang="es-CO" sz="1400" kern="1200" dirty="0" smtClean="0">
              <a:latin typeface="+mn-lt"/>
              <a:ea typeface="+mn-ea"/>
              <a:cs typeface="+mn-cs"/>
            </a:rPr>
            <a:t>De acuerdo al cronograma establecido para la auditoria, el informe preliminar se remitirá el 31/10/2025</a:t>
          </a:r>
          <a:endParaRPr lang="es-ES" sz="1400" kern="1200" dirty="0"/>
        </a:p>
      </dsp:txBody>
      <dsp:txXfrm>
        <a:off x="431437" y="1332704"/>
        <a:ext cx="7042810" cy="842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FD433-EA75-4A5B-846E-3F168CD62C4B}">
      <dsp:nvSpPr>
        <dsp:cNvPr id="0" name=""/>
        <dsp:cNvSpPr/>
      </dsp:nvSpPr>
      <dsp:spPr>
        <a:xfrm>
          <a:off x="0" y="646362"/>
          <a:ext cx="7724775" cy="4536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0C0DDAF-11E6-4D99-900B-8556C689724A}">
      <dsp:nvSpPr>
        <dsp:cNvPr id="0" name=""/>
        <dsp:cNvSpPr/>
      </dsp:nvSpPr>
      <dsp:spPr>
        <a:xfrm>
          <a:off x="350783" y="16211"/>
          <a:ext cx="7368265" cy="89583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4385" tIns="0" rIns="204385" bIns="0" numCol="1" spcCol="1270" anchor="ctr" anchorCtr="0">
          <a:noAutofit/>
        </a:bodyPr>
        <a:lstStyle/>
        <a:p>
          <a:pPr lvl="0" algn="l" defTabSz="622300">
            <a:lnSpc>
              <a:spcPct val="90000"/>
            </a:lnSpc>
            <a:spcBef>
              <a:spcPct val="0"/>
            </a:spcBef>
            <a:spcAft>
              <a:spcPct val="35000"/>
            </a:spcAft>
          </a:pPr>
          <a:r>
            <a:rPr lang="es-CO" sz="1400" b="1" kern="1200" dirty="0" smtClean="0"/>
            <a:t>Primera línea de defensa: los responsables directos</a:t>
          </a:r>
        </a:p>
        <a:p>
          <a:pPr lvl="0" algn="l" defTabSz="622300">
            <a:lnSpc>
              <a:spcPct val="90000"/>
            </a:lnSpc>
            <a:spcBef>
              <a:spcPct val="0"/>
            </a:spcBef>
            <a:spcAft>
              <a:spcPct val="35000"/>
            </a:spcAft>
          </a:pPr>
          <a:r>
            <a:rPr lang="es-CO" sz="1400" kern="1200" dirty="0" smtClean="0"/>
            <a:t>Son los líderes y equipos de trabajo de cada proceso o dependencia. Son quienes, en el día a día, ejecutan las acciones del plan de mejoramiento y se encargan de corregir los hallazgos o debilidades detectadas</a:t>
          </a:r>
          <a:endParaRPr lang="es-ES" sz="1400" kern="1200" dirty="0">
            <a:latin typeface="+mn-lt"/>
            <a:ea typeface="+mn-ea"/>
            <a:cs typeface="+mn-cs"/>
          </a:endParaRPr>
        </a:p>
      </dsp:txBody>
      <dsp:txXfrm>
        <a:off x="394514" y="59942"/>
        <a:ext cx="7280803" cy="808368"/>
      </dsp:txXfrm>
    </dsp:sp>
    <dsp:sp modelId="{2F265736-FA1D-4E46-9F5D-B5F0DBA9CA74}">
      <dsp:nvSpPr>
        <dsp:cNvPr id="0" name=""/>
        <dsp:cNvSpPr/>
      </dsp:nvSpPr>
      <dsp:spPr>
        <a:xfrm>
          <a:off x="0" y="2037290"/>
          <a:ext cx="7724775" cy="453600"/>
        </a:xfrm>
        <a:prstGeom prst="rect">
          <a:avLst/>
        </a:prstGeom>
        <a:solidFill>
          <a:schemeClr val="lt1">
            <a:alpha val="90000"/>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1">
          <a:scrgbClr r="0" g="0" b="0"/>
        </a:fillRef>
        <a:effectRef idx="0">
          <a:scrgbClr r="0" g="0" b="0"/>
        </a:effectRef>
        <a:fontRef idx="minor"/>
      </dsp:style>
    </dsp:sp>
    <dsp:sp modelId="{7D5ED909-100C-473B-8446-50FFADDF9E26}">
      <dsp:nvSpPr>
        <dsp:cNvPr id="0" name=""/>
        <dsp:cNvSpPr/>
      </dsp:nvSpPr>
      <dsp:spPr>
        <a:xfrm>
          <a:off x="367379" y="1197162"/>
          <a:ext cx="7354782" cy="1105807"/>
        </a:xfrm>
        <a:prstGeom prst="roundRect">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4385" tIns="0" rIns="204385" bIns="0" numCol="1" spcCol="1270" anchor="ctr" anchorCtr="0">
          <a:noAutofit/>
        </a:bodyPr>
        <a:lstStyle/>
        <a:p>
          <a:pPr lvl="0" algn="l" defTabSz="622300">
            <a:lnSpc>
              <a:spcPct val="90000"/>
            </a:lnSpc>
            <a:spcBef>
              <a:spcPct val="0"/>
            </a:spcBef>
            <a:spcAft>
              <a:spcPct val="35000"/>
            </a:spcAft>
          </a:pPr>
          <a:r>
            <a:rPr lang="es-CO" sz="1400" b="1" kern="1200" dirty="0" smtClean="0"/>
            <a:t>Segunda línea de defensa: </a:t>
          </a:r>
          <a:r>
            <a:rPr lang="es-CO" sz="1400" kern="1200" dirty="0" smtClean="0"/>
            <a:t>Oficina Asesora de Planeación</a:t>
          </a:r>
        </a:p>
        <a:p>
          <a:pPr lvl="0" algn="l" defTabSz="622300">
            <a:lnSpc>
              <a:spcPct val="90000"/>
            </a:lnSpc>
            <a:spcBef>
              <a:spcPct val="0"/>
            </a:spcBef>
            <a:spcAft>
              <a:spcPct val="35000"/>
            </a:spcAft>
          </a:pPr>
          <a:r>
            <a:rPr lang="es-CO" sz="1400" kern="1200" dirty="0" smtClean="0"/>
            <a:t>Acompañan, asesoran y fortalecen las capacidades de quienes ejecutan los planes, asegurando que las acciones sean viables, coherentes con la estrategia institucional y alineadas con el MIPG.</a:t>
          </a:r>
          <a:endParaRPr lang="es-ES" sz="1400" kern="1200" dirty="0"/>
        </a:p>
      </dsp:txBody>
      <dsp:txXfrm>
        <a:off x="421360" y="1251143"/>
        <a:ext cx="7246820" cy="99784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848DA-0DFE-403E-93DA-CA69EFD86AB4}" type="datetimeFigureOut">
              <a:rPr lang="es-CO" smtClean="0"/>
              <a:t>1/09/2025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F8E496-AF5F-48DE-AD7C-5E1B8E8584FE}" type="slidenum">
              <a:rPr lang="es-CO" smtClean="0"/>
              <a:t>‹Nº›</a:t>
            </a:fld>
            <a:endParaRPr lang="es-CO"/>
          </a:p>
        </p:txBody>
      </p:sp>
    </p:spTree>
    <p:extLst>
      <p:ext uri="{BB962C8B-B14F-4D97-AF65-F5344CB8AC3E}">
        <p14:creationId xmlns:p14="http://schemas.microsoft.com/office/powerpoint/2010/main" val="3651478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EF8E496-AF5F-48DE-AD7C-5E1B8E8584FE}" type="slidenum">
              <a:rPr lang="es-CO" smtClean="0"/>
              <a:t>37</a:t>
            </a:fld>
            <a:endParaRPr lang="es-CO"/>
          </a:p>
        </p:txBody>
      </p:sp>
    </p:spTree>
    <p:extLst>
      <p:ext uri="{BB962C8B-B14F-4D97-AF65-F5344CB8AC3E}">
        <p14:creationId xmlns:p14="http://schemas.microsoft.com/office/powerpoint/2010/main" val="162475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EF8E496-AF5F-48DE-AD7C-5E1B8E8584FE}" type="slidenum">
              <a:rPr lang="es-CO" smtClean="0"/>
              <a:t>38</a:t>
            </a:fld>
            <a:endParaRPr lang="es-CO"/>
          </a:p>
        </p:txBody>
      </p:sp>
    </p:spTree>
    <p:extLst>
      <p:ext uri="{BB962C8B-B14F-4D97-AF65-F5344CB8AC3E}">
        <p14:creationId xmlns:p14="http://schemas.microsoft.com/office/powerpoint/2010/main" val="1487599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EF8E496-AF5F-48DE-AD7C-5E1B8E8584FE}" type="slidenum">
              <a:rPr lang="es-CO" smtClean="0"/>
              <a:t>40</a:t>
            </a:fld>
            <a:endParaRPr lang="es-CO"/>
          </a:p>
        </p:txBody>
      </p:sp>
    </p:spTree>
    <p:extLst>
      <p:ext uri="{BB962C8B-B14F-4D97-AF65-F5344CB8AC3E}">
        <p14:creationId xmlns:p14="http://schemas.microsoft.com/office/powerpoint/2010/main" val="3180905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s-ES"/>
              <a:t>Haga clic para modificar el estilo de título del patrón</a:t>
            </a:r>
            <a:endParaRPr lang="en-US"/>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editar el estilo de subtítulo del patrón</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18A1E746-37C7-4076-9B2B-22A21271FA70}" type="datetimeFigureOut">
              <a:rPr lang="es-CO" smtClean="0"/>
              <a:t>1/09/2025</a:t>
            </a:fld>
            <a:endParaRPr lang="es-CO"/>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s-CO"/>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7089455-91A7-423C-94DF-E5C706C59439}" type="slidenum">
              <a:rPr lang="es-CO" smtClean="0"/>
              <a:t>‹Nº›</a:t>
            </a:fld>
            <a:endParaRPr lang="es-CO"/>
          </a:p>
        </p:txBody>
      </p:sp>
    </p:spTree>
    <p:extLst>
      <p:ext uri="{BB962C8B-B14F-4D97-AF65-F5344CB8AC3E}">
        <p14:creationId xmlns:p14="http://schemas.microsoft.com/office/powerpoint/2010/main" val="395192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47864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pic>
        <p:nvPicPr>
          <p:cNvPr id="4" name="Imagen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93229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18A1E746-37C7-4076-9B2B-22A21271FA70}" type="datetimeFigureOut">
              <a:rPr lang="es-CO" smtClean="0"/>
              <a:t>1/09/2025</a:t>
            </a:fld>
            <a:endParaRPr lang="es-CO"/>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s-CO"/>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A7089455-91A7-423C-94DF-E5C706C59439}" type="slidenum">
              <a:rPr lang="es-CO" smtClean="0"/>
              <a:t>‹Nº›</a:t>
            </a:fld>
            <a:endParaRPr lang="es-CO"/>
          </a:p>
        </p:txBody>
      </p:sp>
    </p:spTree>
    <p:extLst>
      <p:ext uri="{BB962C8B-B14F-4D97-AF65-F5344CB8AC3E}">
        <p14:creationId xmlns:p14="http://schemas.microsoft.com/office/powerpoint/2010/main" val="797217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s-ES"/>
              <a:t>Haga clic para modificar el estilo de título del patrón</a:t>
            </a:r>
            <a:endParaRPr lang="en-US"/>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18A1E746-37C7-4076-9B2B-22A21271FA70}" type="datetimeFigureOut">
              <a:rPr lang="es-CO" smtClean="0"/>
              <a:t>1/09/2025</a:t>
            </a:fld>
            <a:endParaRPr lang="es-CO"/>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s-CO"/>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A7089455-91A7-423C-94DF-E5C706C59439}" type="slidenum">
              <a:rPr lang="es-CO" smtClean="0"/>
              <a:t>‹Nº›</a:t>
            </a:fld>
            <a:endParaRPr lang="es-CO"/>
          </a:p>
        </p:txBody>
      </p:sp>
    </p:spTree>
    <p:extLst>
      <p:ext uri="{BB962C8B-B14F-4D97-AF65-F5344CB8AC3E}">
        <p14:creationId xmlns:p14="http://schemas.microsoft.com/office/powerpoint/2010/main" val="3435158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18A1E746-37C7-4076-9B2B-22A21271FA70}" type="datetimeFigureOut">
              <a:rPr lang="es-CO" smtClean="0"/>
              <a:t>1/09/2025</a:t>
            </a:fld>
            <a:endParaRPr lang="es-CO"/>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s-CO"/>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A7089455-91A7-423C-94DF-E5C706C59439}" type="slidenum">
              <a:rPr lang="es-CO" smtClean="0"/>
              <a:t>‹Nº›</a:t>
            </a:fld>
            <a:endParaRPr lang="es-CO"/>
          </a:p>
        </p:txBody>
      </p:sp>
    </p:spTree>
    <p:extLst>
      <p:ext uri="{BB962C8B-B14F-4D97-AF65-F5344CB8AC3E}">
        <p14:creationId xmlns:p14="http://schemas.microsoft.com/office/powerpoint/2010/main" val="2990494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18A1E746-37C7-4076-9B2B-22A21271FA70}" type="datetimeFigureOut">
              <a:rPr lang="es-CO" smtClean="0"/>
              <a:t>1/09/2025</a:t>
            </a:fld>
            <a:endParaRPr lang="es-CO"/>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s-CO"/>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7089455-91A7-423C-94DF-E5C706C59439}" type="slidenum">
              <a:rPr lang="es-CO" smtClean="0"/>
              <a:t>‹Nº›</a:t>
            </a:fld>
            <a:endParaRPr lang="es-CO"/>
          </a:p>
        </p:txBody>
      </p:sp>
    </p:spTree>
    <p:extLst>
      <p:ext uri="{BB962C8B-B14F-4D97-AF65-F5344CB8AC3E}">
        <p14:creationId xmlns:p14="http://schemas.microsoft.com/office/powerpoint/2010/main" val="983786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18A1E746-37C7-4076-9B2B-22A21271FA70}" type="datetimeFigureOut">
              <a:rPr lang="es-CO" smtClean="0"/>
              <a:t>1/09/2025</a:t>
            </a:fld>
            <a:endParaRPr lang="es-CO"/>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s-CO"/>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7089455-91A7-423C-94DF-E5C706C59439}" type="slidenum">
              <a:rPr lang="es-CO" smtClean="0"/>
              <a:t>‹Nº›</a:t>
            </a:fld>
            <a:endParaRPr lang="es-CO"/>
          </a:p>
        </p:txBody>
      </p:sp>
    </p:spTree>
    <p:extLst>
      <p:ext uri="{BB962C8B-B14F-4D97-AF65-F5344CB8AC3E}">
        <p14:creationId xmlns:p14="http://schemas.microsoft.com/office/powerpoint/2010/main" val="4188080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827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7" name="Redondear rectángulo de esquina diagonal 6"/>
          <p:cNvSpPr/>
          <p:nvPr userDrawn="1"/>
        </p:nvSpPr>
        <p:spPr>
          <a:xfrm>
            <a:off x="0" y="0"/>
            <a:ext cx="9135784" cy="5297714"/>
          </a:xfrm>
          <a:prstGeom prst="round2DiagRect">
            <a:avLst>
              <a:gd name="adj1" fmla="val 977"/>
              <a:gd name="adj2" fmla="val 0"/>
            </a:avLst>
          </a:prstGeom>
          <a:solidFill>
            <a:srgbClr val="F4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p:cNvPicPr>
            <a:picLocks noChangeAspect="1"/>
          </p:cNvPicPr>
          <p:nvPr userDrawn="1"/>
        </p:nvPicPr>
        <p:blipFill rotWithShape="1">
          <a:blip r:embed="rId2">
            <a:extLst>
              <a:ext uri="{28A0092B-C50C-407E-A947-70E740481C1C}">
                <a14:useLocalDpi xmlns:a14="http://schemas.microsoft.com/office/drawing/2010/main" val="0"/>
              </a:ext>
            </a:extLst>
          </a:blip>
          <a:srcRect r="76384"/>
          <a:stretch/>
        </p:blipFill>
        <p:spPr>
          <a:xfrm rot="5400000">
            <a:off x="793440" y="-793441"/>
            <a:ext cx="1146629" cy="2733511"/>
          </a:xfrm>
          <a:prstGeom prst="rect">
            <a:avLst/>
          </a:prstGeom>
        </p:spPr>
      </p:pic>
      <p:pic>
        <p:nvPicPr>
          <p:cNvPr id="2" name="Imagen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22007"/>
            <a:ext cx="9637434" cy="5421057"/>
          </a:xfrm>
          <a:prstGeom prst="rect">
            <a:avLst/>
          </a:prstGeom>
        </p:spPr>
      </p:pic>
    </p:spTree>
    <p:extLst>
      <p:ext uri="{BB962C8B-B14F-4D97-AF65-F5344CB8AC3E}">
        <p14:creationId xmlns:p14="http://schemas.microsoft.com/office/powerpoint/2010/main" val="3553051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4" name="Imagen 3"/>
          <p:cNvPicPr>
            <a:picLocks noChangeAspect="1"/>
          </p:cNvPicPr>
          <p:nvPr userDrawn="1"/>
        </p:nvPicPr>
        <p:blipFill rotWithShape="1">
          <a:blip r:embed="rId2">
            <a:extLst>
              <a:ext uri="{28A0092B-C50C-407E-A947-70E740481C1C}">
                <a14:useLocalDpi xmlns:a14="http://schemas.microsoft.com/office/drawing/2010/main" val="0"/>
              </a:ext>
            </a:extLst>
          </a:blip>
          <a:srcRect t="-1" r="822" b="639"/>
          <a:stretch/>
        </p:blipFill>
        <p:spPr>
          <a:xfrm>
            <a:off x="0" y="-2365"/>
            <a:ext cx="9144000" cy="5145865"/>
          </a:xfrm>
          <a:prstGeom prst="rect">
            <a:avLst/>
          </a:prstGeom>
        </p:spPr>
      </p:pic>
      <p:pic>
        <p:nvPicPr>
          <p:cNvPr id="12" name="Imagen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33074" y="4501164"/>
            <a:ext cx="1582104" cy="483873"/>
          </a:xfrm>
          <a:prstGeom prst="rect">
            <a:avLst/>
          </a:prstGeom>
        </p:spPr>
      </p:pic>
    </p:spTree>
    <p:extLst>
      <p:ext uri="{BB962C8B-B14F-4D97-AF65-F5344CB8AC3E}">
        <p14:creationId xmlns:p14="http://schemas.microsoft.com/office/powerpoint/2010/main" val="1030416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pic>
        <p:nvPicPr>
          <p:cNvPr id="3" name="Imagen 2"/>
          <p:cNvPicPr>
            <a:picLocks noChangeAspect="1"/>
          </p:cNvPicPr>
          <p:nvPr userDrawn="1"/>
        </p:nvPicPr>
        <p:blipFill rotWithShape="1">
          <a:blip r:embed="rId2">
            <a:extLst>
              <a:ext uri="{28A0092B-C50C-407E-A947-70E740481C1C}">
                <a14:useLocalDpi xmlns:a14="http://schemas.microsoft.com/office/drawing/2010/main" val="0"/>
              </a:ext>
            </a:extLst>
          </a:blip>
          <a:srcRect t="-1" r="822" b="639"/>
          <a:stretch/>
        </p:blipFill>
        <p:spPr>
          <a:xfrm>
            <a:off x="0" y="-2365"/>
            <a:ext cx="9144000" cy="5145865"/>
          </a:xfrm>
          <a:prstGeom prst="rect">
            <a:avLst/>
          </a:prstGeom>
        </p:spPr>
      </p:pic>
      <p:sp>
        <p:nvSpPr>
          <p:cNvPr id="4" name="Paralelogramo 3"/>
          <p:cNvSpPr/>
          <p:nvPr userDrawn="1"/>
        </p:nvSpPr>
        <p:spPr>
          <a:xfrm>
            <a:off x="441436" y="161716"/>
            <a:ext cx="7181849" cy="500007"/>
          </a:xfrm>
          <a:prstGeom prst="parallelogram">
            <a:avLst>
              <a:gd name="adj" fmla="val 6957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Tree>
    <p:extLst>
      <p:ext uri="{BB962C8B-B14F-4D97-AF65-F5344CB8AC3E}">
        <p14:creationId xmlns:p14="http://schemas.microsoft.com/office/powerpoint/2010/main" val="2086019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1686320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1100" y="3571875"/>
            <a:ext cx="342900" cy="1571625"/>
          </a:xfrm>
          <a:prstGeom prst="rect">
            <a:avLst/>
          </a:prstGeom>
        </p:spPr>
      </p:pic>
      <p:pic>
        <p:nvPicPr>
          <p:cNvPr id="8" name="Imagen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0321" y="4379053"/>
            <a:ext cx="2102229" cy="764447"/>
          </a:xfrm>
          <a:prstGeom prst="rect">
            <a:avLst/>
          </a:prstGeom>
        </p:spPr>
      </p:pic>
      <p:pic>
        <p:nvPicPr>
          <p:cNvPr id="10" name="Marcador de contenido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2157166" y="2157166"/>
            <a:ext cx="4949797" cy="635465"/>
          </a:xfrm>
          <a:prstGeom prst="rect">
            <a:avLst/>
          </a:prstGeom>
        </p:spPr>
      </p:pic>
      <p:pic>
        <p:nvPicPr>
          <p:cNvPr id="6" name="Imagen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33074" y="4501164"/>
            <a:ext cx="1582104" cy="483873"/>
          </a:xfrm>
          <a:prstGeom prst="rect">
            <a:avLst/>
          </a:prstGeom>
        </p:spPr>
      </p:pic>
    </p:spTree>
    <p:extLst>
      <p:ext uri="{BB962C8B-B14F-4D97-AF65-F5344CB8AC3E}">
        <p14:creationId xmlns:p14="http://schemas.microsoft.com/office/powerpoint/2010/main" val="3812874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3" name="Marcador de contenido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08035"/>
            <a:ext cx="4949797" cy="635465"/>
          </a:xfrm>
          <a:prstGeom prst="rect">
            <a:avLst/>
          </a:prstGeom>
        </p:spPr>
      </p:pic>
      <p:pic>
        <p:nvPicPr>
          <p:cNvPr id="5" name="Imagen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92662" y="1"/>
            <a:ext cx="851338" cy="542980"/>
          </a:xfrm>
          <a:prstGeom prst="rect">
            <a:avLst/>
          </a:prstGeom>
        </p:spPr>
      </p:pic>
    </p:spTree>
    <p:extLst>
      <p:ext uri="{BB962C8B-B14F-4D97-AF65-F5344CB8AC3E}">
        <p14:creationId xmlns:p14="http://schemas.microsoft.com/office/powerpoint/2010/main" val="1181562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94211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9"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2086140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3" r:id="rId4"/>
    <p:sldLayoutId id="2147483676" r:id="rId5"/>
    <p:sldLayoutId id="2147483675" r:id="rId6"/>
    <p:sldLayoutId id="2147483663" r:id="rId7"/>
    <p:sldLayoutId id="2147483674"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24.emf"/><Relationship Id="rId5" Type="http://schemas.openxmlformats.org/officeDocument/2006/relationships/oleObject" Target="../embeddings/oleObject5.bin"/><Relationship Id="rId4" Type="http://schemas.openxmlformats.org/officeDocument/2006/relationships/image" Target="../media/image23.emf"/></Relationships>
</file>

<file path=ppt/slides/_rels/slide2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29902" y="739044"/>
            <a:ext cx="7067129" cy="1560427"/>
          </a:xfrm>
          <a:prstGeom prst="rect">
            <a:avLst/>
          </a:prstGeom>
          <a:noFill/>
        </p:spPr>
        <p:txBody>
          <a:bodyPr wrap="square" rtlCol="0">
            <a:spAutoFit/>
          </a:bodyPr>
          <a:lstStyle/>
          <a:p>
            <a:pPr algn="ctr">
              <a:lnSpc>
                <a:spcPct val="90000"/>
              </a:lnSpc>
              <a:spcBef>
                <a:spcPct val="0"/>
              </a:spcBef>
            </a:pPr>
            <a:r>
              <a:rPr lang="es-MX" sz="2400" b="1" dirty="0">
                <a:solidFill>
                  <a:schemeClr val="bg1"/>
                </a:solidFill>
                <a:latin typeface="Arial Black" panose="020B0A04020102020204" pitchFamily="34" charset="0"/>
                <a:ea typeface="+mj-ea"/>
                <a:cs typeface="+mj-cs"/>
              </a:rPr>
              <a:t>Comité Institucional de Coordinación </a:t>
            </a:r>
            <a:r>
              <a:rPr lang="es-MX" sz="2400" b="1" dirty="0" smtClean="0">
                <a:solidFill>
                  <a:schemeClr val="bg1"/>
                </a:solidFill>
                <a:latin typeface="Arial Black" panose="020B0A04020102020204" pitchFamily="34" charset="0"/>
                <a:ea typeface="+mj-ea"/>
                <a:cs typeface="+mj-cs"/>
              </a:rPr>
              <a:t>de Control Interno </a:t>
            </a:r>
          </a:p>
          <a:p>
            <a:pPr algn="ctr">
              <a:lnSpc>
                <a:spcPct val="90000"/>
              </a:lnSpc>
              <a:spcBef>
                <a:spcPct val="0"/>
              </a:spcBef>
            </a:pPr>
            <a:endParaRPr lang="es-MX" sz="1400" b="1" dirty="0" smtClean="0">
              <a:solidFill>
                <a:schemeClr val="bg1"/>
              </a:solidFill>
              <a:latin typeface="Arial Black" panose="020B0A04020102020204" pitchFamily="34" charset="0"/>
              <a:ea typeface="+mj-ea"/>
              <a:cs typeface="+mj-cs"/>
            </a:endParaRPr>
          </a:p>
          <a:p>
            <a:pPr algn="ctr">
              <a:lnSpc>
                <a:spcPct val="90000"/>
              </a:lnSpc>
              <a:spcBef>
                <a:spcPct val="0"/>
              </a:spcBef>
            </a:pPr>
            <a:endParaRPr lang="es-MX" sz="2000" b="1" dirty="0" smtClean="0">
              <a:solidFill>
                <a:schemeClr val="bg1"/>
              </a:solidFill>
              <a:latin typeface="Arial Black" panose="020B0A04020102020204" pitchFamily="34" charset="0"/>
              <a:ea typeface="+mj-ea"/>
              <a:cs typeface="+mj-cs"/>
            </a:endParaRPr>
          </a:p>
          <a:p>
            <a:pPr algn="ctr">
              <a:lnSpc>
                <a:spcPct val="90000"/>
              </a:lnSpc>
              <a:spcBef>
                <a:spcPct val="0"/>
              </a:spcBef>
            </a:pPr>
            <a:r>
              <a:rPr lang="es-MX" sz="2400" b="1" dirty="0" smtClean="0">
                <a:solidFill>
                  <a:schemeClr val="bg1"/>
                </a:solidFill>
                <a:latin typeface="Arial Black" panose="020B0A04020102020204" pitchFamily="34" charset="0"/>
                <a:ea typeface="+mj-ea"/>
                <a:cs typeface="+mj-cs"/>
              </a:rPr>
              <a:t>CICCI No.4 </a:t>
            </a:r>
            <a:endParaRPr lang="es-CO" sz="2400" b="1" dirty="0">
              <a:solidFill>
                <a:schemeClr val="bg1"/>
              </a:solidFill>
              <a:latin typeface="Arial Black" panose="020B0A04020102020204" pitchFamily="34" charset="0"/>
              <a:ea typeface="+mj-ea"/>
              <a:cs typeface="+mj-cs"/>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1776" y="3123594"/>
            <a:ext cx="2435568" cy="785751"/>
          </a:xfrm>
          <a:prstGeom prst="rect">
            <a:avLst/>
          </a:prstGeom>
        </p:spPr>
      </p:pic>
      <p:sp>
        <p:nvSpPr>
          <p:cNvPr id="4" name="CuadroTexto 3"/>
          <p:cNvSpPr txBox="1"/>
          <p:nvPr/>
        </p:nvSpPr>
        <p:spPr>
          <a:xfrm>
            <a:off x="885377" y="2687587"/>
            <a:ext cx="6756177" cy="424732"/>
          </a:xfrm>
          <a:prstGeom prst="rect">
            <a:avLst/>
          </a:prstGeom>
          <a:noFill/>
        </p:spPr>
        <p:txBody>
          <a:bodyPr wrap="square" rtlCol="0">
            <a:spAutoFit/>
          </a:bodyPr>
          <a:lstStyle/>
          <a:p>
            <a:pPr algn="ctr">
              <a:lnSpc>
                <a:spcPct val="90000"/>
              </a:lnSpc>
              <a:spcBef>
                <a:spcPct val="0"/>
              </a:spcBef>
            </a:pPr>
            <a:r>
              <a:rPr lang="es-MX" sz="2400" b="1" dirty="0">
                <a:solidFill>
                  <a:schemeClr val="bg1"/>
                </a:solidFill>
                <a:latin typeface="Arial Black" panose="020B0A04020102020204" pitchFamily="34" charset="0"/>
                <a:ea typeface="+mj-ea"/>
                <a:cs typeface="+mj-cs"/>
              </a:rPr>
              <a:t>Agosto </a:t>
            </a:r>
            <a:r>
              <a:rPr lang="es-MX" sz="2400" b="1" dirty="0" smtClean="0">
                <a:solidFill>
                  <a:schemeClr val="bg1"/>
                </a:solidFill>
                <a:latin typeface="Arial Black" panose="020B0A04020102020204" pitchFamily="34" charset="0"/>
                <a:ea typeface="+mj-ea"/>
                <a:cs typeface="+mj-cs"/>
              </a:rPr>
              <a:t>26 </a:t>
            </a:r>
            <a:r>
              <a:rPr lang="es-MX" sz="2400" b="1" dirty="0">
                <a:solidFill>
                  <a:schemeClr val="bg1"/>
                </a:solidFill>
                <a:latin typeface="Arial Black" panose="020B0A04020102020204" pitchFamily="34" charset="0"/>
                <a:ea typeface="+mj-ea"/>
                <a:cs typeface="+mj-cs"/>
              </a:rPr>
              <a:t>de 2025</a:t>
            </a:r>
            <a:endParaRPr lang="es-CO" sz="2400" b="1" dirty="0">
              <a:solidFill>
                <a:schemeClr val="bg1"/>
              </a:solidFill>
              <a:latin typeface="Arial Black" panose="020B0A04020102020204" pitchFamily="34" charset="0"/>
              <a:ea typeface="+mj-ea"/>
              <a:cs typeface="+mj-cs"/>
            </a:endParaRPr>
          </a:p>
        </p:txBody>
      </p:sp>
    </p:spTree>
    <p:extLst>
      <p:ext uri="{BB962C8B-B14F-4D97-AF65-F5344CB8AC3E}">
        <p14:creationId xmlns:p14="http://schemas.microsoft.com/office/powerpoint/2010/main" val="1731323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694088"/>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284209" y="87196"/>
            <a:ext cx="5164091" cy="4304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pPr marL="0" lvl="1" algn="ctr">
              <a:lnSpc>
                <a:spcPct val="90000"/>
              </a:lnSpc>
              <a:spcBef>
                <a:spcPct val="0"/>
              </a:spcBef>
            </a:pPr>
            <a:r>
              <a:rPr lang="es-MX" sz="2000" b="1" dirty="0">
                <a:solidFill>
                  <a:schemeClr val="bg1"/>
                </a:solidFill>
                <a:latin typeface="Arial Black" panose="020B0A04020102020204" pitchFamily="34" charset="0"/>
                <a:cs typeface="Arial" panose="020B0604020202020204" pitchFamily="34" charset="0"/>
              </a:rPr>
              <a:t>1</a:t>
            </a:r>
            <a:r>
              <a:rPr lang="es-MX" sz="2000" b="1" dirty="0" smtClean="0">
                <a:solidFill>
                  <a:schemeClr val="bg1"/>
                </a:solidFill>
                <a:latin typeface="Arial Black" panose="020B0A04020102020204" pitchFamily="34" charset="0"/>
                <a:cs typeface="Arial" panose="020B0604020202020204" pitchFamily="34" charset="0"/>
              </a:rPr>
              <a:t>. Informes </a:t>
            </a:r>
            <a:r>
              <a:rPr lang="es-MX" sz="2000" b="1" dirty="0">
                <a:solidFill>
                  <a:schemeClr val="bg1"/>
                </a:solidFill>
                <a:latin typeface="Arial Black" panose="020B0A04020102020204" pitchFamily="34" charset="0"/>
                <a:cs typeface="Arial" panose="020B0604020202020204" pitchFamily="34" charset="0"/>
              </a:rPr>
              <a:t>seguimientos de </a:t>
            </a:r>
            <a:r>
              <a:rPr lang="es-MX" sz="2000" b="1" dirty="0" smtClean="0">
                <a:solidFill>
                  <a:schemeClr val="bg1"/>
                </a:solidFill>
                <a:latin typeface="Arial Black" panose="020B0A04020102020204" pitchFamily="34" charset="0"/>
                <a:cs typeface="Arial" panose="020B0604020202020204" pitchFamily="34" charset="0"/>
              </a:rPr>
              <a:t>Ley. </a:t>
            </a:r>
          </a:p>
        </p:txBody>
      </p:sp>
      <p:sp>
        <p:nvSpPr>
          <p:cNvPr id="4" name="Rectángulo 3"/>
          <p:cNvSpPr/>
          <p:nvPr/>
        </p:nvSpPr>
        <p:spPr>
          <a:xfrm>
            <a:off x="6533534" y="213957"/>
            <a:ext cx="2536465" cy="286232"/>
          </a:xfrm>
          <a:prstGeom prst="rect">
            <a:avLst/>
          </a:prstGeom>
        </p:spPr>
        <p:txBody>
          <a:bodyPr wrap="square">
            <a:spAutoFit/>
          </a:bodyPr>
          <a:lstStyle/>
          <a:p>
            <a:pPr marL="0" lvl="1" algn="ctr">
              <a:lnSpc>
                <a:spcPct val="90000"/>
              </a:lnSpc>
              <a:spcBef>
                <a:spcPct val="0"/>
              </a:spcBef>
            </a:pPr>
            <a:r>
              <a:rPr lang="es-CO" sz="1400" b="1" dirty="0" smtClean="0">
                <a:solidFill>
                  <a:schemeClr val="accent6">
                    <a:lumMod val="50000"/>
                  </a:schemeClr>
                </a:solidFill>
                <a:latin typeface="Arial" panose="020B0604020202020204" pitchFamily="34" charset="0"/>
                <a:cs typeface="Arial" panose="020B0604020202020204" pitchFamily="34" charset="0"/>
              </a:rPr>
              <a:t>v. Carrera administrativa</a:t>
            </a:r>
            <a:endParaRPr lang="es-MX" sz="1400" b="1" dirty="0">
              <a:solidFill>
                <a:schemeClr val="accent6">
                  <a:lumMod val="50000"/>
                </a:schemeClr>
              </a:solidFill>
              <a:latin typeface="Arial" panose="020B0604020202020204" pitchFamily="34" charset="0"/>
              <a:cs typeface="Arial" panose="020B0604020202020204" pitchFamily="34" charset="0"/>
            </a:endParaRPr>
          </a:p>
        </p:txBody>
      </p:sp>
      <p:sp>
        <p:nvSpPr>
          <p:cNvPr id="6" name="Rectángulo 5"/>
          <p:cNvSpPr/>
          <p:nvPr/>
        </p:nvSpPr>
        <p:spPr>
          <a:xfrm>
            <a:off x="632642" y="1083824"/>
            <a:ext cx="7909689" cy="416204"/>
          </a:xfrm>
          <a:prstGeom prst="rect">
            <a:avLst/>
          </a:prstGeom>
        </p:spPr>
        <p:txBody>
          <a:bodyPr wrap="square">
            <a:spAutoFit/>
          </a:bodyPr>
          <a:lstStyle/>
          <a:p>
            <a:pPr algn="just">
              <a:lnSpc>
                <a:spcPct val="115000"/>
              </a:lnSpc>
              <a:spcAft>
                <a:spcPts val="0"/>
              </a:spcAft>
            </a:pPr>
            <a:endParaRPr lang="es-CO" sz="2000" dirty="0" smtClean="0">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2663097374"/>
              </p:ext>
            </p:extLst>
          </p:nvPr>
        </p:nvGraphicFramePr>
        <p:xfrm>
          <a:off x="429490" y="834388"/>
          <a:ext cx="7883236" cy="3627120"/>
        </p:xfrm>
        <a:graphic>
          <a:graphicData uri="http://schemas.openxmlformats.org/drawingml/2006/table">
            <a:tbl>
              <a:tblPr firstRow="1" bandRow="1">
                <a:tableStyleId>{93296810-A885-4BE3-A3E7-6D5BEEA58F35}</a:tableStyleId>
              </a:tblPr>
              <a:tblGrid>
                <a:gridCol w="1170710">
                  <a:extLst>
                    <a:ext uri="{9D8B030D-6E8A-4147-A177-3AD203B41FA5}">
                      <a16:colId xmlns:a16="http://schemas.microsoft.com/office/drawing/2014/main" val="3333480349"/>
                    </a:ext>
                  </a:extLst>
                </a:gridCol>
                <a:gridCol w="6712526">
                  <a:extLst>
                    <a:ext uri="{9D8B030D-6E8A-4147-A177-3AD203B41FA5}">
                      <a16:colId xmlns:a16="http://schemas.microsoft.com/office/drawing/2014/main" val="491962052"/>
                    </a:ext>
                  </a:extLst>
                </a:gridCol>
              </a:tblGrid>
              <a:tr h="865130">
                <a:tc>
                  <a:txBody>
                    <a:bodyPr/>
                    <a:lstStyle/>
                    <a:p>
                      <a:r>
                        <a:rPr lang="es-ES" sz="1100" b="1" kern="1200" dirty="0" smtClean="0">
                          <a:solidFill>
                            <a:schemeClr val="tx1"/>
                          </a:solidFill>
                          <a:effectLst/>
                          <a:latin typeface="Arial" panose="020B0604020202020204" pitchFamily="34" charset="0"/>
                          <a:ea typeface="+mn-ea"/>
                          <a:cs typeface="Arial" panose="020B0604020202020204" pitchFamily="34" charset="0"/>
                        </a:rPr>
                        <a:t>Oportunidad de Mejora </a:t>
                      </a:r>
                      <a:endParaRPr lang="es-CO" sz="1100" dirty="0">
                        <a:solidFill>
                          <a:schemeClr val="tx1"/>
                        </a:solidFill>
                        <a:latin typeface="Arial" panose="020B0604020202020204" pitchFamily="34" charset="0"/>
                        <a:cs typeface="Arial" panose="020B0604020202020204" pitchFamily="34" charset="0"/>
                      </a:endParaRPr>
                    </a:p>
                  </a:txBody>
                  <a:tcPr/>
                </a:tc>
                <a:tc>
                  <a:txBody>
                    <a:bodyPr/>
                    <a:lstStyle/>
                    <a:p>
                      <a:pPr marL="171450" indent="-171450">
                        <a:buFont typeface="Arial" panose="020B0604020202020204" pitchFamily="34" charset="0"/>
                        <a:buChar char="•"/>
                      </a:pPr>
                      <a:r>
                        <a:rPr lang="es-CO" sz="1100" b="0" kern="1200" dirty="0" smtClean="0">
                          <a:solidFill>
                            <a:schemeClr val="tx1"/>
                          </a:solidFill>
                          <a:effectLst/>
                          <a:latin typeface="Arial" panose="020B0604020202020204" pitchFamily="34" charset="0"/>
                          <a:ea typeface="+mn-ea"/>
                          <a:cs typeface="Arial" panose="020B0604020202020204" pitchFamily="34" charset="0"/>
                        </a:rPr>
                        <a:t>Se invita al proceso Gestión del Talento Humano a revisar la pertinencia de incluir nuevos riesgos en el proceso.</a:t>
                      </a:r>
                    </a:p>
                    <a:p>
                      <a:pPr marL="0" indent="0">
                        <a:buFont typeface="Arial" panose="020B0604020202020204" pitchFamily="34" charset="0"/>
                        <a:buNone/>
                      </a:pPr>
                      <a:endParaRPr lang="es-CO" sz="1100" b="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s-CO" sz="1100" b="0" kern="1200" dirty="0" smtClean="0">
                          <a:solidFill>
                            <a:schemeClr val="tx1"/>
                          </a:solidFill>
                          <a:effectLst/>
                          <a:latin typeface="Arial" panose="020B0604020202020204" pitchFamily="34" charset="0"/>
                          <a:ea typeface="+mn-ea"/>
                          <a:cs typeface="Arial" panose="020B0604020202020204" pitchFamily="34" charset="0"/>
                        </a:rPr>
                        <a:t>Validar la pertinencia de incluir un riesgo relacionado con la actualización de la hoja de vida en SIGEP y el cargue de la declaración de bienes y rentas, para el caso de contratistas (Proceso</a:t>
                      </a:r>
                      <a:r>
                        <a:rPr lang="es-CO" sz="1100" b="0" kern="1200" baseline="0" dirty="0" smtClean="0">
                          <a:solidFill>
                            <a:schemeClr val="tx1"/>
                          </a:solidFill>
                          <a:effectLst/>
                          <a:latin typeface="Arial" panose="020B0604020202020204" pitchFamily="34" charset="0"/>
                          <a:ea typeface="+mn-ea"/>
                          <a:cs typeface="Arial" panose="020B0604020202020204" pitchFamily="34" charset="0"/>
                        </a:rPr>
                        <a:t> </a:t>
                      </a:r>
                      <a:r>
                        <a:rPr lang="es-CO" sz="1100" b="0" kern="1200" dirty="0" smtClean="0">
                          <a:solidFill>
                            <a:schemeClr val="tx1"/>
                          </a:solidFill>
                          <a:effectLst/>
                          <a:latin typeface="Arial" panose="020B0604020202020204" pitchFamily="34" charset="0"/>
                          <a:ea typeface="+mn-ea"/>
                          <a:cs typeface="Arial" panose="020B0604020202020204" pitchFamily="34" charset="0"/>
                        </a:rPr>
                        <a:t>Contratación y Adquisiciones).</a:t>
                      </a:r>
                    </a:p>
                    <a:p>
                      <a:pPr marL="0" indent="0">
                        <a:buFont typeface="Arial" panose="020B0604020202020204" pitchFamily="34" charset="0"/>
                        <a:buNone/>
                      </a:pPr>
                      <a:endParaRPr lang="es-CO" sz="1100" b="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s-MX" sz="1100" b="0" dirty="0" smtClean="0">
                          <a:solidFill>
                            <a:schemeClr val="tx1"/>
                          </a:solidFill>
                          <a:latin typeface="Arial" panose="020B0604020202020204" pitchFamily="34" charset="0"/>
                          <a:cs typeface="Arial" panose="020B0604020202020204" pitchFamily="34" charset="0"/>
                        </a:rPr>
                        <a:t>Realizar un seguimiento sistemático al avance del concurso Antioquia III, con el fin de asegurar el cumplimiento de los cronogramas establecidos y facilitar la provisión efectiva de los cargos</a:t>
                      </a:r>
                      <a:endParaRPr lang="es-CO" sz="11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35894997"/>
                  </a:ext>
                </a:extLst>
              </a:tr>
              <a:tr h="571848">
                <a:tc>
                  <a:txBody>
                    <a:bodyPr/>
                    <a:lstStyle/>
                    <a:p>
                      <a:r>
                        <a:rPr lang="es-ES" sz="1100" b="1" kern="1200" dirty="0" smtClean="0">
                          <a:solidFill>
                            <a:schemeClr val="dk1"/>
                          </a:solidFill>
                          <a:effectLst/>
                          <a:latin typeface="Arial" panose="020B0604020202020204" pitchFamily="34" charset="0"/>
                          <a:ea typeface="+mn-ea"/>
                          <a:cs typeface="Arial" panose="020B0604020202020204" pitchFamily="34" charset="0"/>
                        </a:rPr>
                        <a:t>Riesgos </a:t>
                      </a:r>
                      <a:endParaRPr lang="es-CO" sz="1100" b="1" dirty="0">
                        <a:solidFill>
                          <a:schemeClr val="tx1"/>
                        </a:solidFill>
                        <a:latin typeface="Arial" panose="020B0604020202020204" pitchFamily="34" charset="0"/>
                        <a:cs typeface="Arial" panose="020B0604020202020204" pitchFamily="34" charset="0"/>
                      </a:endParaRPr>
                    </a:p>
                  </a:txBody>
                  <a:tcPr/>
                </a:tc>
                <a:tc>
                  <a:txBody>
                    <a:bodyPr/>
                    <a:lstStyle/>
                    <a:p>
                      <a:r>
                        <a:rPr lang="es-CO" sz="1100" dirty="0" smtClean="0">
                          <a:solidFill>
                            <a:schemeClr val="tx1"/>
                          </a:solidFill>
                          <a:latin typeface="Arial" panose="020B0604020202020204" pitchFamily="34" charset="0"/>
                          <a:cs typeface="Arial" panose="020B0604020202020204" pitchFamily="34" charset="0"/>
                        </a:rPr>
                        <a:t>Cumplimiento</a:t>
                      </a:r>
                      <a:r>
                        <a:rPr lang="es-CO" sz="1100" baseline="0" dirty="0" smtClean="0">
                          <a:solidFill>
                            <a:schemeClr val="tx1"/>
                          </a:solidFill>
                          <a:latin typeface="Arial" panose="020B0604020202020204" pitchFamily="34" charset="0"/>
                          <a:cs typeface="Arial" panose="020B0604020202020204" pitchFamily="34" charset="0"/>
                        </a:rPr>
                        <a:t> </a:t>
                      </a:r>
                      <a:r>
                        <a:rPr lang="es-CO" sz="1100" kern="1200" dirty="0" smtClean="0">
                          <a:solidFill>
                            <a:schemeClr val="dk1"/>
                          </a:solidFill>
                          <a:effectLst/>
                          <a:latin typeface="Arial" panose="020B0604020202020204" pitchFamily="34" charset="0"/>
                          <a:ea typeface="+mn-ea"/>
                          <a:cs typeface="Arial" panose="020B0604020202020204" pitchFamily="34" charset="0"/>
                        </a:rPr>
                        <a:t>del Decreto 2011 de 2017, el Instituto está obligado a cumplir con el porcentaje mínimo de vinculación de personas con discapacidad en el sector público, tal como se establece en el artículo 2.2.12.2.3 del mismo decreto.</a:t>
                      </a:r>
                      <a:endParaRPr lang="es-CO" sz="11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15741949"/>
                  </a:ext>
                </a:extLst>
              </a:tr>
              <a:tr h="865130">
                <a:tc>
                  <a:txBody>
                    <a:bodyPr/>
                    <a:lstStyle/>
                    <a:p>
                      <a:pPr algn="just"/>
                      <a:r>
                        <a:rPr lang="es-CO" sz="1100" b="1" dirty="0" smtClean="0">
                          <a:solidFill>
                            <a:schemeClr val="tx1"/>
                          </a:solidFill>
                          <a:latin typeface="Arial" panose="020B0604020202020204" pitchFamily="34" charset="0"/>
                          <a:cs typeface="Arial" panose="020B0604020202020204" pitchFamily="34" charset="0"/>
                        </a:rPr>
                        <a:t>Conclusiones</a:t>
                      </a:r>
                      <a:endParaRPr lang="es-CO" sz="1100" b="1" dirty="0">
                        <a:solidFill>
                          <a:schemeClr val="tx1"/>
                        </a:solidFill>
                        <a:latin typeface="Arial" panose="020B0604020202020204" pitchFamily="34" charset="0"/>
                        <a:cs typeface="Arial" panose="020B0604020202020204" pitchFamily="34" charset="0"/>
                      </a:endParaRPr>
                    </a:p>
                  </a:txBody>
                  <a:tcPr/>
                </a:tc>
                <a:tc>
                  <a:txBody>
                    <a:bodyPr/>
                    <a:lstStyle/>
                    <a:p>
                      <a:pPr algn="just"/>
                      <a:r>
                        <a:rPr lang="es-CO" sz="1100" kern="1200" dirty="0" smtClean="0">
                          <a:solidFill>
                            <a:schemeClr val="dk1"/>
                          </a:solidFill>
                          <a:effectLst/>
                          <a:latin typeface="Arial" panose="020B0604020202020204" pitchFamily="34" charset="0"/>
                          <a:ea typeface="+mn-ea"/>
                          <a:cs typeface="Arial" panose="020B0604020202020204" pitchFamily="34" charset="0"/>
                        </a:rPr>
                        <a:t>En las evaluaciones del desempeño laboral (EDL), obtener una calificación perfecta (100) no es estrictamente necesario, ni siempre indicativo de un desempeño excepcional. Lo importante es alcanzar el nivel de desempeño esperado para el cargo y demostrar un cumplimiento efectivo de las responsabilidades.</a:t>
                      </a:r>
                    </a:p>
                    <a:p>
                      <a:pPr algn="just"/>
                      <a:endParaRPr lang="es-CO" sz="1100" kern="1200" dirty="0" smtClean="0">
                        <a:solidFill>
                          <a:schemeClr val="dk1"/>
                        </a:solidFill>
                        <a:effectLst/>
                        <a:latin typeface="Arial" panose="020B0604020202020204" pitchFamily="34" charset="0"/>
                        <a:ea typeface="+mn-ea"/>
                        <a:cs typeface="Arial" panose="020B0604020202020204" pitchFamily="34" charset="0"/>
                      </a:endParaRPr>
                    </a:p>
                    <a:p>
                      <a:pPr algn="just"/>
                      <a:r>
                        <a:rPr lang="es-CO" sz="1100" kern="1200" dirty="0" smtClean="0">
                          <a:solidFill>
                            <a:schemeClr val="dk1"/>
                          </a:solidFill>
                          <a:effectLst/>
                          <a:latin typeface="Arial" panose="020B0604020202020204" pitchFamily="34" charset="0"/>
                          <a:ea typeface="+mn-ea"/>
                          <a:cs typeface="Arial" panose="020B0604020202020204" pitchFamily="34" charset="0"/>
                        </a:rPr>
                        <a:t>Se puede afirmar que la entidad viene dando cumplimiento parcial a lo dispuesto en el artículo 29 de la Ley 909 de 2004, modificado por la Ley 1960 de 2019, al haber ofertado vacantes de carrera administrativa mediante concursos públicos bajo la coordinación de la CNSC</a:t>
                      </a:r>
                      <a:endParaRPr lang="es-CO" sz="11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28320857"/>
                  </a:ext>
                </a:extLst>
              </a:tr>
            </a:tbl>
          </a:graphicData>
        </a:graphic>
      </p:graphicFrame>
    </p:spTree>
    <p:extLst>
      <p:ext uri="{BB962C8B-B14F-4D97-AF65-F5344CB8AC3E}">
        <p14:creationId xmlns:p14="http://schemas.microsoft.com/office/powerpoint/2010/main" val="38687252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85825"/>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45059"/>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smtClean="0">
                <a:solidFill>
                  <a:schemeClr val="bg1"/>
                </a:solidFill>
                <a:latin typeface="Arial Black" panose="020B0A04020102020204" pitchFamily="34" charset="0"/>
              </a:rPr>
              <a:t>1. Informes </a:t>
            </a:r>
            <a:r>
              <a:rPr lang="es-MX" sz="2000" b="1" dirty="0">
                <a:solidFill>
                  <a:schemeClr val="bg1"/>
                </a:solidFill>
                <a:latin typeface="Arial Black" panose="020B0A04020102020204" pitchFamily="34" charset="0"/>
              </a:rPr>
              <a:t>Seguimientos de Ley. </a:t>
            </a:r>
          </a:p>
        </p:txBody>
      </p:sp>
      <p:sp>
        <p:nvSpPr>
          <p:cNvPr id="2" name="Rectángulo 1"/>
          <p:cNvSpPr/>
          <p:nvPr/>
        </p:nvSpPr>
        <p:spPr>
          <a:xfrm>
            <a:off x="6530599" y="245059"/>
            <a:ext cx="2545670" cy="674031"/>
          </a:xfrm>
          <a:prstGeom prst="rect">
            <a:avLst/>
          </a:prstGeom>
        </p:spPr>
        <p:txBody>
          <a:bodyPr wrap="square">
            <a:spAutoFit/>
          </a:bodyPr>
          <a:lstStyle/>
          <a:p>
            <a:pPr marL="0" lvl="1" algn="just">
              <a:lnSpc>
                <a:spcPct val="90000"/>
              </a:lnSpc>
              <a:spcBef>
                <a:spcPct val="0"/>
              </a:spcBef>
            </a:pPr>
            <a:r>
              <a:rPr lang="es-CO" sz="1400" b="1" dirty="0" err="1" smtClean="0">
                <a:solidFill>
                  <a:schemeClr val="accent6">
                    <a:lumMod val="50000"/>
                  </a:schemeClr>
                </a:solidFill>
                <a:latin typeface="Arial" panose="020B0604020202020204" pitchFamily="34" charset="0"/>
                <a:cs typeface="Arial" panose="020B0604020202020204" pitchFamily="34" charset="0"/>
              </a:rPr>
              <a:t>vi.Informe</a:t>
            </a:r>
            <a:r>
              <a:rPr lang="es-CO" sz="1400" b="1" dirty="0" smtClean="0">
                <a:solidFill>
                  <a:schemeClr val="accent6">
                    <a:lumMod val="50000"/>
                  </a:schemeClr>
                </a:solidFill>
                <a:latin typeface="Arial" panose="020B0604020202020204" pitchFamily="34" charset="0"/>
                <a:cs typeface="Arial" panose="020B0604020202020204" pitchFamily="34" charset="0"/>
              </a:rPr>
              <a:t> </a:t>
            </a:r>
            <a:r>
              <a:rPr lang="es-CO" sz="1400" b="1" dirty="0">
                <a:solidFill>
                  <a:schemeClr val="accent6">
                    <a:lumMod val="50000"/>
                  </a:schemeClr>
                </a:solidFill>
                <a:latin typeface="Arial" panose="020B0604020202020204" pitchFamily="34" charset="0"/>
                <a:cs typeface="Arial" panose="020B0604020202020204" pitchFamily="34" charset="0"/>
              </a:rPr>
              <a:t>de Austeridad en el Gasto Público. Segundo  Trimestre de 2025.</a:t>
            </a:r>
          </a:p>
        </p:txBody>
      </p:sp>
      <p:sp>
        <p:nvSpPr>
          <p:cNvPr id="9" name="Rectángulo 8"/>
          <p:cNvSpPr/>
          <p:nvPr/>
        </p:nvSpPr>
        <p:spPr>
          <a:xfrm>
            <a:off x="165349" y="1041221"/>
            <a:ext cx="5492939" cy="276999"/>
          </a:xfrm>
          <a:prstGeom prst="rect">
            <a:avLst/>
          </a:prstGeom>
        </p:spPr>
        <p:txBody>
          <a:bodyPr wrap="square">
            <a:spAutoFit/>
          </a:bodyPr>
          <a:lstStyle/>
          <a:p>
            <a:pPr algn="just"/>
            <a:r>
              <a:rPr lang="es-CO" sz="1200" b="1" dirty="0">
                <a:latin typeface="Arial" panose="020B0604020202020204" pitchFamily="34" charset="0"/>
              </a:rPr>
              <a:t>Planta de Cargos: 136 funcionarios (120 carrera, 15 LNR y 1 de Periodo) </a:t>
            </a:r>
            <a:endParaRPr lang="es-CO" sz="1200" dirty="0"/>
          </a:p>
        </p:txBody>
      </p:sp>
      <p:graphicFrame>
        <p:nvGraphicFramePr>
          <p:cNvPr id="3" name="Tabla 2"/>
          <p:cNvGraphicFramePr>
            <a:graphicFrameLocks noGrp="1"/>
          </p:cNvGraphicFramePr>
          <p:nvPr>
            <p:extLst/>
          </p:nvPr>
        </p:nvGraphicFramePr>
        <p:xfrm>
          <a:off x="276367" y="1413238"/>
          <a:ext cx="8386712" cy="1156716"/>
        </p:xfrm>
        <a:graphic>
          <a:graphicData uri="http://schemas.openxmlformats.org/drawingml/2006/table">
            <a:tbl>
              <a:tblPr/>
              <a:tblGrid>
                <a:gridCol w="4345185">
                  <a:extLst>
                    <a:ext uri="{9D8B030D-6E8A-4147-A177-3AD203B41FA5}">
                      <a16:colId xmlns:a16="http://schemas.microsoft.com/office/drawing/2014/main" val="4054785234"/>
                    </a:ext>
                  </a:extLst>
                </a:gridCol>
                <a:gridCol w="2263188">
                  <a:extLst>
                    <a:ext uri="{9D8B030D-6E8A-4147-A177-3AD203B41FA5}">
                      <a16:colId xmlns:a16="http://schemas.microsoft.com/office/drawing/2014/main" val="1940605176"/>
                    </a:ext>
                  </a:extLst>
                </a:gridCol>
                <a:gridCol w="1778339">
                  <a:extLst>
                    <a:ext uri="{9D8B030D-6E8A-4147-A177-3AD203B41FA5}">
                      <a16:colId xmlns:a16="http://schemas.microsoft.com/office/drawing/2014/main" val="275526281"/>
                    </a:ext>
                  </a:extLst>
                </a:gridCol>
              </a:tblGrid>
              <a:tr h="184023">
                <a:tc>
                  <a:txBody>
                    <a:bodyPr/>
                    <a:lstStyle/>
                    <a:p>
                      <a:pPr algn="ctr">
                        <a:lnSpc>
                          <a:spcPct val="115000"/>
                        </a:lnSpc>
                        <a:spcAft>
                          <a:spcPts val="600"/>
                        </a:spcAft>
                      </a:pPr>
                      <a:r>
                        <a:rPr lang="es-ES" sz="1100" b="1" dirty="0">
                          <a:effectLst/>
                          <a:latin typeface="Arial" panose="020B0604020202020204" pitchFamily="34" charset="0"/>
                          <a:ea typeface="Calibri" panose="020F0502020204030204" pitchFamily="34" charset="0"/>
                          <a:cs typeface="Arial" panose="020B0604020202020204" pitchFamily="34" charset="0"/>
                        </a:rPr>
                        <a:t>PLANTA DE PERSONAL</a:t>
                      </a:r>
                      <a:endParaRPr lang="es-CO" sz="1100" dirty="0">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600"/>
                        </a:spcAft>
                      </a:pPr>
                      <a:r>
                        <a:rPr lang="es-ES" sz="1100" b="1" dirty="0" smtClean="0">
                          <a:effectLst/>
                          <a:latin typeface="Arial" panose="020B0604020202020204" pitchFamily="34" charset="0"/>
                          <a:ea typeface="Calibri" panose="020F0502020204030204" pitchFamily="34" charset="0"/>
                          <a:cs typeface="Arial" panose="020B0604020202020204" pitchFamily="34" charset="0"/>
                        </a:rPr>
                        <a:t>2025 II TRIMESTRE</a:t>
                      </a:r>
                      <a:endParaRPr lang="es-CO" sz="1100" dirty="0">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600"/>
                        </a:spcAft>
                      </a:pPr>
                      <a:r>
                        <a:rPr lang="es-ES" sz="1100" b="1" dirty="0" smtClean="0">
                          <a:effectLst/>
                          <a:latin typeface="Arial" panose="020B0604020202020204" pitchFamily="34" charset="0"/>
                          <a:ea typeface="Calibri" panose="020F0502020204030204" pitchFamily="34" charset="0"/>
                          <a:cs typeface="Arial" panose="020B0604020202020204" pitchFamily="34" charset="0"/>
                        </a:rPr>
                        <a:t>2024  II TRIMESTRE</a:t>
                      </a:r>
                      <a:endParaRPr lang="es-CO" sz="1100" dirty="0">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39265803"/>
                  </a:ext>
                </a:extLst>
              </a:tr>
              <a:tr h="184023">
                <a:tc>
                  <a:txBody>
                    <a:bodyPr/>
                    <a:lstStyle/>
                    <a:p>
                      <a:pPr algn="just">
                        <a:lnSpc>
                          <a:spcPct val="115000"/>
                        </a:lnSpc>
                        <a:spcAft>
                          <a:spcPts val="600"/>
                        </a:spcAft>
                      </a:pPr>
                      <a:r>
                        <a:rPr lang="es-ES" sz="1100" dirty="0">
                          <a:effectLst/>
                          <a:latin typeface="Arial" panose="020B0604020202020204" pitchFamily="34" charset="0"/>
                          <a:ea typeface="Calibri" panose="020F0502020204030204" pitchFamily="34" charset="0"/>
                          <a:cs typeface="Arial" panose="020B0604020202020204" pitchFamily="34" charset="0"/>
                        </a:rPr>
                        <a:t>Carrera Administrativa</a:t>
                      </a:r>
                      <a:endParaRPr lang="es-CO" sz="1100" dirty="0">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s-ES" sz="1100" dirty="0" smtClean="0">
                          <a:effectLst/>
                          <a:latin typeface="Arial" panose="020B0604020202020204" pitchFamily="34" charset="0"/>
                          <a:ea typeface="Calibri" panose="020F0502020204030204" pitchFamily="34" charset="0"/>
                          <a:cs typeface="Arial" panose="020B0604020202020204" pitchFamily="34" charset="0"/>
                        </a:rPr>
                        <a:t>102</a:t>
                      </a:r>
                      <a:endParaRPr lang="es-CO" sz="1100" dirty="0">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s-ES" sz="1100" dirty="0" smtClean="0">
                          <a:effectLst/>
                          <a:latin typeface="Arial" panose="020B0604020202020204" pitchFamily="34" charset="0"/>
                          <a:ea typeface="Calibri" panose="020F0502020204030204" pitchFamily="34" charset="0"/>
                          <a:cs typeface="Arial" panose="020B0604020202020204" pitchFamily="34" charset="0"/>
                        </a:rPr>
                        <a:t>106</a:t>
                      </a:r>
                      <a:endParaRPr lang="es-CO" sz="1100" dirty="0">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878584"/>
                  </a:ext>
                </a:extLst>
              </a:tr>
              <a:tr h="184023">
                <a:tc>
                  <a:txBody>
                    <a:bodyPr/>
                    <a:lstStyle/>
                    <a:p>
                      <a:pPr algn="just">
                        <a:lnSpc>
                          <a:spcPct val="115000"/>
                        </a:lnSpc>
                        <a:spcAft>
                          <a:spcPts val="600"/>
                        </a:spcAft>
                      </a:pPr>
                      <a:r>
                        <a:rPr lang="es-ES" sz="1100" dirty="0">
                          <a:effectLst/>
                          <a:latin typeface="Arial" panose="020B0604020202020204" pitchFamily="34" charset="0"/>
                          <a:ea typeface="Calibri" panose="020F0502020204030204" pitchFamily="34" charset="0"/>
                          <a:cs typeface="Arial" panose="020B0604020202020204" pitchFamily="34" charset="0"/>
                        </a:rPr>
                        <a:t>Vacantes</a:t>
                      </a:r>
                      <a:endParaRPr lang="es-CO" sz="1100" dirty="0">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s-ES" sz="1100" dirty="0" smtClean="0">
                          <a:effectLst/>
                          <a:latin typeface="Arial" panose="020B0604020202020204" pitchFamily="34" charset="0"/>
                          <a:ea typeface="Calibri" panose="020F0502020204030204" pitchFamily="34" charset="0"/>
                          <a:cs typeface="Arial" panose="020B0604020202020204" pitchFamily="34" charset="0"/>
                        </a:rPr>
                        <a:t>6</a:t>
                      </a:r>
                      <a:endParaRPr lang="es-CO" sz="1100" dirty="0">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s-ES" sz="1100" dirty="0" smtClean="0">
                          <a:effectLst/>
                          <a:latin typeface="Arial" panose="020B0604020202020204" pitchFamily="34" charset="0"/>
                          <a:ea typeface="Calibri" panose="020F0502020204030204" pitchFamily="34" charset="0"/>
                          <a:cs typeface="Arial" panose="020B0604020202020204" pitchFamily="34" charset="0"/>
                        </a:rPr>
                        <a:t>6</a:t>
                      </a:r>
                      <a:endParaRPr lang="es-CO" sz="1100" dirty="0">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1551087"/>
                  </a:ext>
                </a:extLst>
              </a:tr>
              <a:tr h="184023">
                <a:tc>
                  <a:txBody>
                    <a:bodyPr/>
                    <a:lstStyle/>
                    <a:p>
                      <a:pPr algn="just">
                        <a:lnSpc>
                          <a:spcPct val="115000"/>
                        </a:lnSpc>
                        <a:spcAft>
                          <a:spcPts val="600"/>
                        </a:spcAft>
                      </a:pPr>
                      <a:r>
                        <a:rPr lang="es-ES" sz="1100" dirty="0">
                          <a:effectLst/>
                          <a:latin typeface="Arial" panose="020B0604020202020204" pitchFamily="34" charset="0"/>
                          <a:ea typeface="Calibri" panose="020F0502020204030204" pitchFamily="34" charset="0"/>
                          <a:cs typeface="Arial" panose="020B0604020202020204" pitchFamily="34" charset="0"/>
                        </a:rPr>
                        <a:t>Libre nombramiento y remoción</a:t>
                      </a:r>
                      <a:endParaRPr lang="es-CO" sz="1100" dirty="0">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s-ES" sz="1100" dirty="0" smtClean="0">
                          <a:effectLst/>
                          <a:latin typeface="Arial" panose="020B0604020202020204" pitchFamily="34" charset="0"/>
                          <a:ea typeface="Calibri" panose="020F0502020204030204" pitchFamily="34" charset="0"/>
                          <a:cs typeface="Arial" panose="020B0604020202020204" pitchFamily="34" charset="0"/>
                        </a:rPr>
                        <a:t>15</a:t>
                      </a:r>
                      <a:endParaRPr lang="es-CO" sz="1100" dirty="0">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s-ES" sz="1100" dirty="0" smtClean="0">
                          <a:effectLst/>
                          <a:latin typeface="Arial" panose="020B0604020202020204" pitchFamily="34" charset="0"/>
                          <a:ea typeface="Calibri" panose="020F0502020204030204" pitchFamily="34" charset="0"/>
                          <a:cs typeface="Arial" panose="020B0604020202020204" pitchFamily="34" charset="0"/>
                        </a:rPr>
                        <a:t>14</a:t>
                      </a:r>
                      <a:endParaRPr lang="es-CO" sz="1100" dirty="0">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8773593"/>
                  </a:ext>
                </a:extLst>
              </a:tr>
              <a:tr h="184023">
                <a:tc>
                  <a:txBody>
                    <a:bodyPr/>
                    <a:lstStyle/>
                    <a:p>
                      <a:pPr algn="just">
                        <a:lnSpc>
                          <a:spcPct val="115000"/>
                        </a:lnSpc>
                        <a:spcAft>
                          <a:spcPts val="600"/>
                        </a:spcAft>
                      </a:pPr>
                      <a:r>
                        <a:rPr lang="es-ES" sz="1100" dirty="0">
                          <a:effectLst/>
                          <a:latin typeface="Arial" panose="020B0604020202020204" pitchFamily="34" charset="0"/>
                          <a:ea typeface="Calibri" panose="020F0502020204030204" pitchFamily="34" charset="0"/>
                          <a:cs typeface="Arial" panose="020B0604020202020204" pitchFamily="34" charset="0"/>
                        </a:rPr>
                        <a:t>Provisionalidad</a:t>
                      </a:r>
                      <a:endParaRPr lang="es-CO" sz="1100" dirty="0">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s-ES" sz="1100" dirty="0" smtClean="0">
                          <a:effectLst/>
                          <a:latin typeface="Arial" panose="020B0604020202020204" pitchFamily="34" charset="0"/>
                          <a:ea typeface="Calibri" panose="020F0502020204030204" pitchFamily="34" charset="0"/>
                          <a:cs typeface="Arial" panose="020B0604020202020204" pitchFamily="34" charset="0"/>
                        </a:rPr>
                        <a:t>12</a:t>
                      </a:r>
                      <a:endParaRPr lang="es-CO" sz="1100" dirty="0">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s-MX" sz="1100" dirty="0" smtClean="0">
                          <a:effectLst/>
                          <a:latin typeface="Arial" panose="020B0604020202020204" pitchFamily="34" charset="0"/>
                          <a:ea typeface="Calibri" panose="020F0502020204030204" pitchFamily="34" charset="0"/>
                          <a:cs typeface="Arial" panose="020B0604020202020204" pitchFamily="34" charset="0"/>
                        </a:rPr>
                        <a:t>8</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3038092"/>
                  </a:ext>
                </a:extLst>
              </a:tr>
              <a:tr h="184023">
                <a:tc>
                  <a:txBody>
                    <a:bodyPr/>
                    <a:lstStyle/>
                    <a:p>
                      <a:pPr algn="just">
                        <a:lnSpc>
                          <a:spcPct val="115000"/>
                        </a:lnSpc>
                        <a:spcAft>
                          <a:spcPts val="600"/>
                        </a:spcAft>
                      </a:pPr>
                      <a:r>
                        <a:rPr lang="es-ES" sz="1100" dirty="0">
                          <a:effectLst/>
                          <a:latin typeface="Arial" panose="020B0604020202020204" pitchFamily="34" charset="0"/>
                          <a:ea typeface="Calibri" panose="020F0502020204030204" pitchFamily="34" charset="0"/>
                          <a:cs typeface="Arial" panose="020B0604020202020204" pitchFamily="34" charset="0"/>
                        </a:rPr>
                        <a:t>Período fijo</a:t>
                      </a:r>
                      <a:endParaRPr lang="es-CO" sz="1100" dirty="0">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s-ES" sz="1100" dirty="0">
                          <a:effectLst/>
                          <a:latin typeface="Arial" panose="020B0604020202020204" pitchFamily="34" charset="0"/>
                          <a:ea typeface="Calibri" panose="020F0502020204030204" pitchFamily="34" charset="0"/>
                          <a:cs typeface="Arial" panose="020B0604020202020204" pitchFamily="34" charset="0"/>
                        </a:rPr>
                        <a:t>1</a:t>
                      </a:r>
                      <a:endParaRPr lang="es-CO" sz="1100" dirty="0">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s-ES" sz="1100" dirty="0">
                          <a:effectLst/>
                          <a:latin typeface="Arial" panose="020B0604020202020204" pitchFamily="34" charset="0"/>
                          <a:ea typeface="Calibri" panose="020F0502020204030204" pitchFamily="34" charset="0"/>
                          <a:cs typeface="Arial" panose="020B0604020202020204" pitchFamily="34" charset="0"/>
                        </a:rPr>
                        <a:t>1</a:t>
                      </a:r>
                      <a:endParaRPr lang="es-CO" sz="1100" dirty="0">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4727551"/>
                  </a:ext>
                </a:extLst>
              </a:tr>
            </a:tbl>
          </a:graphicData>
        </a:graphic>
      </p:graphicFrame>
      <p:sp>
        <p:nvSpPr>
          <p:cNvPr id="4" name="Rectángulo 3"/>
          <p:cNvSpPr/>
          <p:nvPr/>
        </p:nvSpPr>
        <p:spPr>
          <a:xfrm>
            <a:off x="276368" y="2675626"/>
            <a:ext cx="8386712" cy="987130"/>
          </a:xfrm>
          <a:prstGeom prst="rect">
            <a:avLst/>
          </a:prstGeom>
        </p:spPr>
        <p:txBody>
          <a:bodyPr wrap="square">
            <a:spAutoFit/>
          </a:bodyPr>
          <a:lstStyle/>
          <a:p>
            <a:r>
              <a:rPr lang="es-CO" sz="1013" dirty="0"/>
              <a:t>El personal de carrera administrativa son 120 funcionarios, de los cuales hay 12 en provisionalidad y 6 vacantes.</a:t>
            </a:r>
          </a:p>
          <a:p>
            <a:r>
              <a:rPr lang="es-ES" sz="1013" dirty="0"/>
              <a:t> </a:t>
            </a:r>
            <a:endParaRPr lang="es-CO" sz="1013" dirty="0"/>
          </a:p>
          <a:p>
            <a:r>
              <a:rPr lang="es-CO" sz="1013" dirty="0"/>
              <a:t>Hay 1 cargo de carrera administrativa, Profesional Universitario, que está en Comisión en el IDEA y hay un funcionario encargado.</a:t>
            </a:r>
          </a:p>
          <a:p>
            <a:r>
              <a:rPr lang="es-ES" sz="1013" dirty="0"/>
              <a:t> </a:t>
            </a:r>
            <a:endParaRPr lang="es-CO" sz="1013" dirty="0"/>
          </a:p>
          <a:p>
            <a:r>
              <a:rPr lang="es-CO" sz="1013" dirty="0"/>
              <a:t>Con relación a los cargos de provisionalidad correspondientes al II trimestre el 2025, se han incrementado en un 50%.</a:t>
            </a:r>
          </a:p>
          <a:p>
            <a:pPr marL="264319" algn="just"/>
            <a:endParaRPr lang="es-CO" sz="75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07919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85825"/>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45059"/>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smtClean="0">
                <a:solidFill>
                  <a:schemeClr val="bg1"/>
                </a:solidFill>
                <a:latin typeface="Arial Black" panose="020B0A04020102020204" pitchFamily="34" charset="0"/>
              </a:rPr>
              <a:t>1. Informes </a:t>
            </a:r>
            <a:r>
              <a:rPr lang="es-MX" sz="2000" b="1" dirty="0">
                <a:solidFill>
                  <a:schemeClr val="bg1"/>
                </a:solidFill>
                <a:latin typeface="Arial Black" panose="020B0A04020102020204" pitchFamily="34" charset="0"/>
              </a:rPr>
              <a:t>Seguimientos de Ley. </a:t>
            </a:r>
          </a:p>
        </p:txBody>
      </p:sp>
      <p:sp>
        <p:nvSpPr>
          <p:cNvPr id="2" name="Rectángulo 1"/>
          <p:cNvSpPr/>
          <p:nvPr/>
        </p:nvSpPr>
        <p:spPr>
          <a:xfrm>
            <a:off x="6530599" y="245059"/>
            <a:ext cx="2545670" cy="674031"/>
          </a:xfrm>
          <a:prstGeom prst="rect">
            <a:avLst/>
          </a:prstGeom>
        </p:spPr>
        <p:txBody>
          <a:bodyPr wrap="square">
            <a:spAutoFit/>
          </a:bodyPr>
          <a:lstStyle/>
          <a:p>
            <a:pPr marL="0" lvl="1" algn="just">
              <a:lnSpc>
                <a:spcPct val="90000"/>
              </a:lnSpc>
              <a:spcBef>
                <a:spcPct val="0"/>
              </a:spcBef>
            </a:pPr>
            <a:r>
              <a:rPr lang="es-CO" sz="1400" b="1" dirty="0" err="1" smtClean="0">
                <a:solidFill>
                  <a:schemeClr val="accent6">
                    <a:lumMod val="50000"/>
                  </a:schemeClr>
                </a:solidFill>
                <a:latin typeface="Arial" panose="020B0604020202020204" pitchFamily="34" charset="0"/>
                <a:cs typeface="Arial" panose="020B0604020202020204" pitchFamily="34" charset="0"/>
              </a:rPr>
              <a:t>vi.Informe</a:t>
            </a:r>
            <a:r>
              <a:rPr lang="es-CO" sz="1400" b="1" dirty="0" smtClean="0">
                <a:solidFill>
                  <a:schemeClr val="accent6">
                    <a:lumMod val="50000"/>
                  </a:schemeClr>
                </a:solidFill>
                <a:latin typeface="Arial" panose="020B0604020202020204" pitchFamily="34" charset="0"/>
                <a:cs typeface="Arial" panose="020B0604020202020204" pitchFamily="34" charset="0"/>
              </a:rPr>
              <a:t> </a:t>
            </a:r>
            <a:r>
              <a:rPr lang="es-CO" sz="1400" b="1" dirty="0">
                <a:solidFill>
                  <a:schemeClr val="accent6">
                    <a:lumMod val="50000"/>
                  </a:schemeClr>
                </a:solidFill>
                <a:latin typeface="Arial" panose="020B0604020202020204" pitchFamily="34" charset="0"/>
                <a:cs typeface="Arial" panose="020B0604020202020204" pitchFamily="34" charset="0"/>
              </a:rPr>
              <a:t>de Austeridad en el Gasto Público. Segundo  Trimestre de 2025.</a:t>
            </a:r>
          </a:p>
        </p:txBody>
      </p:sp>
      <p:graphicFrame>
        <p:nvGraphicFramePr>
          <p:cNvPr id="6" name="Tabla 5"/>
          <p:cNvGraphicFramePr>
            <a:graphicFrameLocks noGrp="1"/>
          </p:cNvGraphicFramePr>
          <p:nvPr>
            <p:extLst/>
          </p:nvPr>
        </p:nvGraphicFramePr>
        <p:xfrm>
          <a:off x="191392" y="1459235"/>
          <a:ext cx="8508757" cy="838200"/>
        </p:xfrm>
        <a:graphic>
          <a:graphicData uri="http://schemas.openxmlformats.org/drawingml/2006/table">
            <a:tbl>
              <a:tblPr firstRow="1" firstCol="1" bandRow="1">
                <a:effectLst>
                  <a:innerShdw blurRad="63500" dist="50800" dir="16200000">
                    <a:prstClr val="black">
                      <a:alpha val="50000"/>
                    </a:prstClr>
                  </a:innerShdw>
                </a:effectLst>
                <a:tableStyleId>{912C8C85-51F0-491E-9774-3900AFEF0FD7}</a:tableStyleId>
              </a:tblPr>
              <a:tblGrid>
                <a:gridCol w="2642597">
                  <a:extLst>
                    <a:ext uri="{9D8B030D-6E8A-4147-A177-3AD203B41FA5}">
                      <a16:colId xmlns:a16="http://schemas.microsoft.com/office/drawing/2014/main" val="2513586192"/>
                    </a:ext>
                  </a:extLst>
                </a:gridCol>
                <a:gridCol w="1466540">
                  <a:extLst>
                    <a:ext uri="{9D8B030D-6E8A-4147-A177-3AD203B41FA5}">
                      <a16:colId xmlns:a16="http://schemas.microsoft.com/office/drawing/2014/main" val="416659198"/>
                    </a:ext>
                  </a:extLst>
                </a:gridCol>
                <a:gridCol w="1466540">
                  <a:extLst>
                    <a:ext uri="{9D8B030D-6E8A-4147-A177-3AD203B41FA5}">
                      <a16:colId xmlns:a16="http://schemas.microsoft.com/office/drawing/2014/main" val="2605812155"/>
                    </a:ext>
                  </a:extLst>
                </a:gridCol>
                <a:gridCol w="1466540">
                  <a:extLst>
                    <a:ext uri="{9D8B030D-6E8A-4147-A177-3AD203B41FA5}">
                      <a16:colId xmlns:a16="http://schemas.microsoft.com/office/drawing/2014/main" val="2427986151"/>
                    </a:ext>
                  </a:extLst>
                </a:gridCol>
                <a:gridCol w="1466540">
                  <a:extLst>
                    <a:ext uri="{9D8B030D-6E8A-4147-A177-3AD203B41FA5}">
                      <a16:colId xmlns:a16="http://schemas.microsoft.com/office/drawing/2014/main" val="1753267228"/>
                    </a:ext>
                  </a:extLst>
                </a:gridCol>
              </a:tblGrid>
              <a:tr h="320040">
                <a:tc>
                  <a:txBody>
                    <a:bodyPr/>
                    <a:lstStyle/>
                    <a:p>
                      <a:pPr algn="ctr">
                        <a:spcAft>
                          <a:spcPts val="0"/>
                        </a:spcAft>
                      </a:pPr>
                      <a:endParaRPr lang="es-MX" sz="1100" dirty="0" smtClean="0">
                        <a:effectLst/>
                        <a:latin typeface="Arial" panose="020B0604020202020204" pitchFamily="34" charset="0"/>
                        <a:cs typeface="Arial" panose="020B0604020202020204" pitchFamily="34" charset="0"/>
                      </a:endParaRPr>
                    </a:p>
                    <a:p>
                      <a:pPr algn="ctr">
                        <a:spcAft>
                          <a:spcPts val="0"/>
                        </a:spcAft>
                      </a:pPr>
                      <a:r>
                        <a:rPr lang="es-MX" sz="1100" dirty="0" smtClean="0">
                          <a:effectLst/>
                          <a:latin typeface="Arial" panose="020B0604020202020204" pitchFamily="34" charset="0"/>
                          <a:cs typeface="Arial" panose="020B0604020202020204" pitchFamily="34" charset="0"/>
                        </a:rPr>
                        <a:t>CONCEPTO</a:t>
                      </a:r>
                      <a:endParaRPr lang="es-CO" sz="1100" dirty="0">
                        <a:effectLst/>
                        <a:latin typeface="Arial" panose="020B0604020202020204" pitchFamily="34" charset="0"/>
                        <a:cs typeface="Arial" panose="020B0604020202020204" pitchFamily="34" charset="0"/>
                      </a:endParaRPr>
                    </a:p>
                  </a:txBody>
                  <a:tcPr marL="44450" marR="44450" marT="0" marB="0" anchor="ctr">
                    <a:solidFill>
                      <a:srgbClr val="00B050"/>
                    </a:solidFill>
                  </a:tcPr>
                </a:tc>
                <a:tc>
                  <a:txBody>
                    <a:bodyPr/>
                    <a:lstStyle/>
                    <a:p>
                      <a:pPr algn="ctr">
                        <a:spcAft>
                          <a:spcPts val="0"/>
                        </a:spcAft>
                      </a:pPr>
                      <a:r>
                        <a:rPr lang="es-CO" sz="1100" dirty="0">
                          <a:effectLst/>
                          <a:latin typeface="Arial" panose="020B0604020202020204" pitchFamily="34" charset="0"/>
                          <a:cs typeface="Arial" panose="020B0604020202020204" pitchFamily="34" charset="0"/>
                        </a:rPr>
                        <a:t>Trimestre </a:t>
                      </a:r>
                      <a:r>
                        <a:rPr lang="es-CO" sz="1100" dirty="0" smtClean="0">
                          <a:effectLst/>
                          <a:latin typeface="Arial" panose="020B0604020202020204" pitchFamily="34" charset="0"/>
                          <a:cs typeface="Arial" panose="020B0604020202020204" pitchFamily="34" charset="0"/>
                        </a:rPr>
                        <a:t>II 2025</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rgbClr val="00B050"/>
                    </a:solidFill>
                  </a:tcPr>
                </a:tc>
                <a:tc>
                  <a:txBody>
                    <a:bodyPr/>
                    <a:lstStyle/>
                    <a:p>
                      <a:pPr algn="ctr">
                        <a:spcAft>
                          <a:spcPts val="0"/>
                        </a:spcAft>
                      </a:pPr>
                      <a:r>
                        <a:rPr lang="es-CO" sz="1100" dirty="0">
                          <a:effectLst/>
                          <a:latin typeface="Arial" panose="020B0604020202020204" pitchFamily="34" charset="0"/>
                          <a:cs typeface="Arial" panose="020B0604020202020204" pitchFamily="34" charset="0"/>
                        </a:rPr>
                        <a:t>Trimestre </a:t>
                      </a:r>
                      <a:r>
                        <a:rPr lang="es-CO" sz="1100" dirty="0" smtClean="0">
                          <a:effectLst/>
                          <a:latin typeface="Arial" panose="020B0604020202020204" pitchFamily="34" charset="0"/>
                          <a:cs typeface="Arial" panose="020B0604020202020204" pitchFamily="34" charset="0"/>
                        </a:rPr>
                        <a:t>II 2024</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rgbClr val="00B050"/>
                    </a:solidFill>
                  </a:tcPr>
                </a:tc>
                <a:tc>
                  <a:txBody>
                    <a:bodyPr/>
                    <a:lstStyle/>
                    <a:p>
                      <a:pPr algn="ctr">
                        <a:spcAft>
                          <a:spcPts val="0"/>
                        </a:spcAft>
                      </a:pPr>
                      <a:r>
                        <a:rPr lang="es-CO" sz="1100" dirty="0">
                          <a:effectLst/>
                          <a:latin typeface="Arial" panose="020B0604020202020204" pitchFamily="34" charset="0"/>
                          <a:cs typeface="Arial" panose="020B0604020202020204" pitchFamily="34" charset="0"/>
                        </a:rPr>
                        <a:t>Variación Absoluta</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rgbClr val="00B050"/>
                    </a:solidFill>
                  </a:tcPr>
                </a:tc>
                <a:tc>
                  <a:txBody>
                    <a:bodyPr/>
                    <a:lstStyle/>
                    <a:p>
                      <a:pPr algn="ctr">
                        <a:spcAft>
                          <a:spcPts val="0"/>
                        </a:spcAft>
                      </a:pPr>
                      <a:r>
                        <a:rPr lang="es-CO" sz="1100" dirty="0">
                          <a:effectLst/>
                          <a:latin typeface="Arial" panose="020B0604020202020204" pitchFamily="34" charset="0"/>
                          <a:cs typeface="Arial" panose="020B0604020202020204" pitchFamily="34" charset="0"/>
                        </a:rPr>
                        <a:t>Variación Relativa</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rgbClr val="00B050"/>
                    </a:solidFill>
                  </a:tcPr>
                </a:tc>
                <a:extLst>
                  <a:ext uri="{0D108BD9-81ED-4DB2-BD59-A6C34878D82A}">
                    <a16:rowId xmlns:a16="http://schemas.microsoft.com/office/drawing/2014/main" val="1828885459"/>
                  </a:ext>
                </a:extLst>
              </a:tr>
              <a:tr h="160020">
                <a:tc>
                  <a:txBody>
                    <a:bodyPr/>
                    <a:lstStyle/>
                    <a:p>
                      <a:pPr>
                        <a:spcAft>
                          <a:spcPts val="0"/>
                        </a:spcAft>
                      </a:pPr>
                      <a:r>
                        <a:rPr lang="es-CO" sz="1100" b="0" dirty="0">
                          <a:effectLst/>
                          <a:latin typeface="Arial" panose="020B0604020202020204" pitchFamily="34" charset="0"/>
                          <a:cs typeface="Arial" panose="020B0604020202020204" pitchFamily="34" charset="0"/>
                        </a:rPr>
                        <a:t>SUELDOS Y SALARIOS</a:t>
                      </a:r>
                      <a:endParaRPr lang="es-CO" sz="11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endParaRPr lang="es-CO" sz="1100" dirty="0">
                        <a:effectLst/>
                        <a:latin typeface="Arial" panose="020B0604020202020204" pitchFamily="34" charset="0"/>
                        <a:cs typeface="Arial" panose="020B0604020202020204" pitchFamily="34" charset="0"/>
                      </a:endParaRPr>
                    </a:p>
                  </a:txBody>
                  <a:tcPr marL="44450" marR="44450" marT="0" marB="0" anchor="ctr"/>
                </a:tc>
                <a:tc>
                  <a:txBody>
                    <a:bodyPr/>
                    <a:lstStyle/>
                    <a:p>
                      <a:pPr algn="r">
                        <a:spcAft>
                          <a:spcPts val="0"/>
                        </a:spcAft>
                      </a:pPr>
                      <a:r>
                        <a:rPr lang="es-CO" sz="1100">
                          <a:effectLst/>
                          <a:latin typeface="Arial" panose="020B0604020202020204" pitchFamily="34" charset="0"/>
                          <a:cs typeface="Arial" panose="020B0604020202020204" pitchFamily="34" charset="0"/>
                        </a:rPr>
                        <a:t> </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spcAft>
                          <a:spcPts val="0"/>
                        </a:spcAft>
                      </a:pPr>
                      <a:r>
                        <a:rPr lang="es-CO" sz="1100">
                          <a:effectLst/>
                          <a:latin typeface="Arial" panose="020B0604020202020204" pitchFamily="34" charset="0"/>
                          <a:cs typeface="Arial" panose="020B0604020202020204" pitchFamily="34" charset="0"/>
                        </a:rPr>
                        <a:t> </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spcAft>
                          <a:spcPts val="0"/>
                        </a:spcAft>
                      </a:pPr>
                      <a:r>
                        <a:rPr lang="es-CO" sz="1100">
                          <a:effectLst/>
                          <a:latin typeface="Arial" panose="020B0604020202020204" pitchFamily="34" charset="0"/>
                          <a:cs typeface="Arial" panose="020B0604020202020204" pitchFamily="34" charset="0"/>
                        </a:rPr>
                        <a:t> </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636855378"/>
                  </a:ext>
                </a:extLst>
              </a:tr>
              <a:tr h="160412">
                <a:tc>
                  <a:txBody>
                    <a:bodyPr/>
                    <a:lstStyle/>
                    <a:p>
                      <a:pPr>
                        <a:spcAft>
                          <a:spcPts val="0"/>
                        </a:spcAft>
                      </a:pPr>
                      <a:r>
                        <a:rPr lang="es-CO" sz="1100" b="0" dirty="0">
                          <a:effectLst/>
                          <a:latin typeface="Arial" panose="020B0604020202020204" pitchFamily="34" charset="0"/>
                          <a:cs typeface="Arial" panose="020B0604020202020204" pitchFamily="34" charset="0"/>
                        </a:rPr>
                        <a:t>SUELDOS</a:t>
                      </a:r>
                      <a:endParaRPr lang="es-CO" sz="11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spcAft>
                          <a:spcPts val="0"/>
                        </a:spcAft>
                      </a:pPr>
                      <a:r>
                        <a:rPr lang="es-CO" sz="1100" dirty="0" smtClean="0">
                          <a:effectLst/>
                          <a:latin typeface="Arial" panose="020B0604020202020204" pitchFamily="34" charset="0"/>
                          <a:cs typeface="Arial" panose="020B0604020202020204" pitchFamily="34" charset="0"/>
                        </a:rPr>
                        <a:t>$2.519,767,059</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spcAft>
                          <a:spcPts val="0"/>
                        </a:spcAft>
                      </a:pPr>
                      <a:r>
                        <a:rPr lang="es-CO" sz="1100" dirty="0" smtClean="0">
                          <a:effectLst/>
                          <a:latin typeface="Arial" panose="020B0604020202020204" pitchFamily="34" charset="0"/>
                          <a:cs typeface="Arial" panose="020B0604020202020204" pitchFamily="34" charset="0"/>
                        </a:rPr>
                        <a:t>$2.522.410.712</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spcAft>
                          <a:spcPts val="0"/>
                        </a:spcAft>
                      </a:pPr>
                      <a:r>
                        <a:rPr lang="es-CO" sz="1100" dirty="0" smtClean="0">
                          <a:effectLst/>
                          <a:latin typeface="Arial" panose="020B0604020202020204" pitchFamily="34" charset="0"/>
                          <a:cs typeface="Arial" panose="020B0604020202020204" pitchFamily="34" charset="0"/>
                        </a:rPr>
                        <a:t>$-2.643.653</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spcAft>
                          <a:spcPts val="0"/>
                        </a:spcAft>
                      </a:pPr>
                      <a:r>
                        <a:rPr lang="es-CO" sz="1100" dirty="0" smtClean="0">
                          <a:effectLst/>
                          <a:latin typeface="Arial" panose="020B0604020202020204" pitchFamily="34" charset="0"/>
                          <a:cs typeface="Arial" panose="020B0604020202020204" pitchFamily="34" charset="0"/>
                        </a:rPr>
                        <a:t>-0,10%</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033385859"/>
                  </a:ext>
                </a:extLst>
              </a:tr>
              <a:tr h="160020">
                <a:tc>
                  <a:txBody>
                    <a:bodyPr/>
                    <a:lstStyle/>
                    <a:p>
                      <a:pPr>
                        <a:spcAft>
                          <a:spcPts val="0"/>
                        </a:spcAft>
                      </a:pPr>
                      <a:r>
                        <a:rPr lang="es-CO" sz="1100" b="0" dirty="0">
                          <a:effectLst/>
                          <a:latin typeface="Arial" panose="020B0604020202020204" pitchFamily="34" charset="0"/>
                          <a:cs typeface="Arial" panose="020B0604020202020204" pitchFamily="34" charset="0"/>
                        </a:rPr>
                        <a:t>HORAS EXTRAS Y FESTIVOS</a:t>
                      </a:r>
                      <a:endParaRPr lang="es-CO" sz="11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spcAft>
                          <a:spcPts val="0"/>
                        </a:spcAft>
                      </a:pPr>
                      <a:r>
                        <a:rPr lang="es-CO" sz="1100" dirty="0" smtClean="0">
                          <a:solidFill>
                            <a:schemeClr val="tx1"/>
                          </a:solidFill>
                          <a:effectLst/>
                          <a:latin typeface="Arial" panose="020B0604020202020204" pitchFamily="34" charset="0"/>
                          <a:cs typeface="Arial" panose="020B0604020202020204" pitchFamily="34" charset="0"/>
                        </a:rPr>
                        <a:t>$28.342.281</a:t>
                      </a:r>
                      <a:endParaRPr lang="es-CO"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spcAft>
                          <a:spcPts val="0"/>
                        </a:spcAft>
                      </a:pPr>
                      <a:r>
                        <a:rPr lang="es-MX" sz="1100" dirty="0" smtClean="0">
                          <a:solidFill>
                            <a:schemeClr val="tx1"/>
                          </a:solidFill>
                          <a:effectLst/>
                          <a:latin typeface="Arial" panose="020B0604020202020204" pitchFamily="34" charset="0"/>
                          <a:ea typeface="+mn-ea"/>
                          <a:cs typeface="Arial" panose="020B0604020202020204" pitchFamily="34" charset="0"/>
                        </a:rPr>
                        <a:t>$23.003.882</a:t>
                      </a:r>
                      <a:endParaRPr lang="es-CO"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spcAft>
                          <a:spcPts val="0"/>
                        </a:spcAft>
                      </a:pPr>
                      <a:r>
                        <a:rPr lang="es-MX" sz="1100" dirty="0" smtClean="0">
                          <a:solidFill>
                            <a:schemeClr val="tx1"/>
                          </a:solidFill>
                          <a:effectLst/>
                          <a:latin typeface="Arial" panose="020B0604020202020204" pitchFamily="34" charset="0"/>
                          <a:ea typeface="+mn-ea"/>
                          <a:cs typeface="Arial" panose="020B0604020202020204" pitchFamily="34" charset="0"/>
                        </a:rPr>
                        <a:t>$5,338.399</a:t>
                      </a:r>
                      <a:endParaRPr lang="es-CO"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spcAft>
                          <a:spcPts val="0"/>
                        </a:spcAft>
                      </a:pPr>
                      <a:r>
                        <a:rPr lang="es-CO" sz="1100" dirty="0" smtClean="0">
                          <a:solidFill>
                            <a:schemeClr val="tx1"/>
                          </a:solidFill>
                          <a:effectLst/>
                          <a:latin typeface="Arial" panose="020B0604020202020204" pitchFamily="34" charset="0"/>
                          <a:cs typeface="Arial" panose="020B0604020202020204" pitchFamily="34" charset="0"/>
                        </a:rPr>
                        <a:t>23,21%</a:t>
                      </a:r>
                      <a:endParaRPr lang="es-CO"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772377423"/>
                  </a:ext>
                </a:extLst>
              </a:tr>
            </a:tbl>
          </a:graphicData>
        </a:graphic>
      </p:graphicFrame>
      <p:sp>
        <p:nvSpPr>
          <p:cNvPr id="13" name="Rectángulo 12"/>
          <p:cNvSpPr/>
          <p:nvPr/>
        </p:nvSpPr>
        <p:spPr>
          <a:xfrm>
            <a:off x="191393" y="2557331"/>
            <a:ext cx="8556405" cy="415498"/>
          </a:xfrm>
          <a:prstGeom prst="rect">
            <a:avLst/>
          </a:prstGeom>
        </p:spPr>
        <p:txBody>
          <a:bodyPr wrap="square">
            <a:spAutoFit/>
          </a:bodyPr>
          <a:lstStyle/>
          <a:p>
            <a:pPr algn="just"/>
            <a:r>
              <a:rPr lang="es-CO" sz="1050" dirty="0">
                <a:latin typeface="Arial" panose="020B0604020202020204" pitchFamily="34" charset="0"/>
                <a:cs typeface="Arial" panose="020B0604020202020204" pitchFamily="34" charset="0"/>
              </a:rPr>
              <a:t>Los sueldos y salarios en la vigencia 2025 disminuyeron -0,10% con respecto al mismo trimestre del año 2024, lo que obedece, a que el incremento del 1,72% del año 2024, se realizó en el mes de abril y se vio reflejado en el segundo trimestre del 2024.</a:t>
            </a:r>
          </a:p>
        </p:txBody>
      </p:sp>
      <p:sp>
        <p:nvSpPr>
          <p:cNvPr id="14" name="Rectángulo 13"/>
          <p:cNvSpPr/>
          <p:nvPr/>
        </p:nvSpPr>
        <p:spPr>
          <a:xfrm>
            <a:off x="111957" y="1045573"/>
            <a:ext cx="1715534" cy="276999"/>
          </a:xfrm>
          <a:prstGeom prst="rect">
            <a:avLst/>
          </a:prstGeom>
        </p:spPr>
        <p:txBody>
          <a:bodyPr wrap="none">
            <a:spAutoFit/>
          </a:bodyPr>
          <a:lstStyle/>
          <a:p>
            <a:pPr algn="just"/>
            <a:r>
              <a:rPr lang="es-CO" sz="1200" b="1" dirty="0">
                <a:latin typeface="Arial" panose="020B0604020202020204" pitchFamily="34" charset="0"/>
              </a:rPr>
              <a:t>Gastos de Personal: </a:t>
            </a:r>
            <a:endParaRPr lang="es-CO" sz="1200" dirty="0"/>
          </a:p>
        </p:txBody>
      </p:sp>
      <p:sp>
        <p:nvSpPr>
          <p:cNvPr id="12" name="Rectángulo 11"/>
          <p:cNvSpPr/>
          <p:nvPr/>
        </p:nvSpPr>
        <p:spPr>
          <a:xfrm>
            <a:off x="191393" y="3153310"/>
            <a:ext cx="8556406" cy="415498"/>
          </a:xfrm>
          <a:prstGeom prst="rect">
            <a:avLst/>
          </a:prstGeom>
        </p:spPr>
        <p:txBody>
          <a:bodyPr wrap="square">
            <a:spAutoFit/>
          </a:bodyPr>
          <a:lstStyle/>
          <a:p>
            <a:pPr algn="just"/>
            <a:r>
              <a:rPr lang="es-CO" sz="1050" dirty="0">
                <a:latin typeface="Arial" panose="020B0604020202020204" pitchFamily="34" charset="0"/>
                <a:cs typeface="Arial" panose="020B0604020202020204" pitchFamily="34" charset="0"/>
              </a:rPr>
              <a:t>El incremento del 23,21% en las horas extras y festivos en el segundo trimestre del 2025, con respecto al segundo trimestre del 2024, corresponde a los funcionarios de las diferentes dependencias, como puede observarse en el cuadro anterior de reporte de horas extras</a:t>
            </a:r>
          </a:p>
        </p:txBody>
      </p:sp>
    </p:spTree>
    <p:extLst>
      <p:ext uri="{BB962C8B-B14F-4D97-AF65-F5344CB8AC3E}">
        <p14:creationId xmlns:p14="http://schemas.microsoft.com/office/powerpoint/2010/main" val="1204693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85825"/>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45059"/>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smtClean="0">
                <a:solidFill>
                  <a:schemeClr val="bg1"/>
                </a:solidFill>
                <a:latin typeface="Arial Black" panose="020B0A04020102020204" pitchFamily="34" charset="0"/>
              </a:rPr>
              <a:t>1. Informes </a:t>
            </a:r>
            <a:r>
              <a:rPr lang="es-MX" sz="2000" b="1" dirty="0">
                <a:solidFill>
                  <a:schemeClr val="bg1"/>
                </a:solidFill>
                <a:latin typeface="Arial Black" panose="020B0A04020102020204" pitchFamily="34" charset="0"/>
              </a:rPr>
              <a:t>Seguimientos de Ley. </a:t>
            </a:r>
          </a:p>
        </p:txBody>
      </p:sp>
      <p:sp>
        <p:nvSpPr>
          <p:cNvPr id="2" name="Rectángulo 1"/>
          <p:cNvSpPr/>
          <p:nvPr/>
        </p:nvSpPr>
        <p:spPr>
          <a:xfrm>
            <a:off x="6530599" y="245059"/>
            <a:ext cx="2545670" cy="674031"/>
          </a:xfrm>
          <a:prstGeom prst="rect">
            <a:avLst/>
          </a:prstGeom>
        </p:spPr>
        <p:txBody>
          <a:bodyPr wrap="square">
            <a:spAutoFit/>
          </a:bodyPr>
          <a:lstStyle/>
          <a:p>
            <a:pPr marL="0" lvl="1" algn="just">
              <a:lnSpc>
                <a:spcPct val="90000"/>
              </a:lnSpc>
              <a:spcBef>
                <a:spcPct val="0"/>
              </a:spcBef>
            </a:pPr>
            <a:r>
              <a:rPr lang="es-CO" sz="1400" b="1" dirty="0" err="1" smtClean="0">
                <a:solidFill>
                  <a:schemeClr val="accent6">
                    <a:lumMod val="50000"/>
                  </a:schemeClr>
                </a:solidFill>
                <a:latin typeface="Arial" panose="020B0604020202020204" pitchFamily="34" charset="0"/>
                <a:cs typeface="Arial" panose="020B0604020202020204" pitchFamily="34" charset="0"/>
              </a:rPr>
              <a:t>vi.Informe</a:t>
            </a:r>
            <a:r>
              <a:rPr lang="es-CO" sz="1400" b="1" dirty="0" smtClean="0">
                <a:solidFill>
                  <a:schemeClr val="accent6">
                    <a:lumMod val="50000"/>
                  </a:schemeClr>
                </a:solidFill>
                <a:latin typeface="Arial" panose="020B0604020202020204" pitchFamily="34" charset="0"/>
                <a:cs typeface="Arial" panose="020B0604020202020204" pitchFamily="34" charset="0"/>
              </a:rPr>
              <a:t> </a:t>
            </a:r>
            <a:r>
              <a:rPr lang="es-CO" sz="1400" b="1" dirty="0">
                <a:solidFill>
                  <a:schemeClr val="accent6">
                    <a:lumMod val="50000"/>
                  </a:schemeClr>
                </a:solidFill>
                <a:latin typeface="Arial" panose="020B0604020202020204" pitchFamily="34" charset="0"/>
                <a:cs typeface="Arial" panose="020B0604020202020204" pitchFamily="34" charset="0"/>
              </a:rPr>
              <a:t>de Austeridad en el Gasto Público. Segundo  Trimestre de 2025.</a:t>
            </a:r>
          </a:p>
        </p:txBody>
      </p:sp>
      <p:sp>
        <p:nvSpPr>
          <p:cNvPr id="9" name="Rectángulo 8"/>
          <p:cNvSpPr/>
          <p:nvPr/>
        </p:nvSpPr>
        <p:spPr>
          <a:xfrm>
            <a:off x="199453" y="886605"/>
            <a:ext cx="2749471" cy="276999"/>
          </a:xfrm>
          <a:prstGeom prst="rect">
            <a:avLst/>
          </a:prstGeom>
        </p:spPr>
        <p:txBody>
          <a:bodyPr wrap="none">
            <a:spAutoFit/>
          </a:bodyPr>
          <a:lstStyle/>
          <a:p>
            <a:pPr algn="just"/>
            <a:r>
              <a:rPr lang="es-ES" sz="1200" b="1" dirty="0">
                <a:latin typeface="Arial" panose="020B0604020202020204" pitchFamily="34" charset="0"/>
                <a:cs typeface="Arial" panose="020B0604020202020204" pitchFamily="34" charset="0"/>
              </a:rPr>
              <a:t>Capacitación y Bienestar Laboral: </a:t>
            </a:r>
            <a:r>
              <a:rPr lang="es-CO" sz="1200" b="1" dirty="0">
                <a:latin typeface="Arial" panose="020B0604020202020204" pitchFamily="34" charset="0"/>
                <a:cs typeface="Arial" panose="020B0604020202020204" pitchFamily="34" charset="0"/>
              </a:rPr>
              <a:t> </a:t>
            </a:r>
            <a:endParaRPr lang="es-CO" sz="1200" dirty="0">
              <a:latin typeface="Arial" panose="020B0604020202020204" pitchFamily="34" charset="0"/>
              <a:cs typeface="Arial" panose="020B0604020202020204" pitchFamily="34" charset="0"/>
            </a:endParaRPr>
          </a:p>
        </p:txBody>
      </p:sp>
      <p:sp>
        <p:nvSpPr>
          <p:cNvPr id="4" name="Rectángulo 3"/>
          <p:cNvSpPr/>
          <p:nvPr/>
        </p:nvSpPr>
        <p:spPr>
          <a:xfrm>
            <a:off x="186994" y="2726365"/>
            <a:ext cx="2181303" cy="276999"/>
          </a:xfrm>
          <a:prstGeom prst="rect">
            <a:avLst/>
          </a:prstGeom>
        </p:spPr>
        <p:txBody>
          <a:bodyPr wrap="none">
            <a:spAutoFit/>
          </a:bodyPr>
          <a:lstStyle/>
          <a:p>
            <a:r>
              <a:rPr lang="es-ES" sz="1200" b="1" dirty="0">
                <a:solidFill>
                  <a:srgbClr val="000000"/>
                </a:solidFill>
                <a:latin typeface="Arial" panose="020B0604020202020204" pitchFamily="34" charset="0"/>
                <a:ea typeface="Times New Roman" panose="02020603050405020304" pitchFamily="18" charset="0"/>
              </a:rPr>
              <a:t>Viáticos y Gastos de Viaje: </a:t>
            </a:r>
            <a:endParaRPr lang="es-CO" sz="1200" dirty="0"/>
          </a:p>
        </p:txBody>
      </p:sp>
      <p:sp>
        <p:nvSpPr>
          <p:cNvPr id="12" name="Rectángulo 11"/>
          <p:cNvSpPr/>
          <p:nvPr/>
        </p:nvSpPr>
        <p:spPr>
          <a:xfrm>
            <a:off x="164695" y="3844866"/>
            <a:ext cx="8593697" cy="577081"/>
          </a:xfrm>
          <a:prstGeom prst="rect">
            <a:avLst/>
          </a:prstGeom>
        </p:spPr>
        <p:txBody>
          <a:bodyPr wrap="square">
            <a:spAutoFit/>
          </a:bodyPr>
          <a:lstStyle/>
          <a:p>
            <a:pPr algn="just"/>
            <a:r>
              <a:rPr lang="es-ES" sz="1050" dirty="0">
                <a:latin typeface="Arial" panose="020B0604020202020204" pitchFamily="34" charset="0"/>
                <a:cs typeface="Arial" panose="020B0604020202020204" pitchFamily="34" charset="0"/>
              </a:rPr>
              <a:t>El aumento se debe a que, en el segundo trimestre de 2024, para el mes de mayo se contaba con el contrato de tiquetes aéreos con los descuentos que le implicaban un ahorro a la entidad, mientras que en la vigencia de 2025 el contrato de tiquetes aéreos inició el 18 junio de 2025 y los gastos de viaje se asumían en las comisiones, los cuales no tenían descuento en la compra de tiquetes.</a:t>
            </a:r>
            <a:endParaRPr lang="es-CO" sz="1050" dirty="0">
              <a:latin typeface="Arial" panose="020B0604020202020204" pitchFamily="34" charset="0"/>
              <a:cs typeface="Arial" panose="020B0604020202020204" pitchFamily="34" charset="0"/>
            </a:endParaRPr>
          </a:p>
        </p:txBody>
      </p:sp>
      <p:sp>
        <p:nvSpPr>
          <p:cNvPr id="11" name="Rectángulo 10"/>
          <p:cNvSpPr/>
          <p:nvPr/>
        </p:nvSpPr>
        <p:spPr>
          <a:xfrm>
            <a:off x="150251" y="1909914"/>
            <a:ext cx="8593698" cy="738664"/>
          </a:xfrm>
          <a:prstGeom prst="rect">
            <a:avLst/>
          </a:prstGeom>
        </p:spPr>
        <p:txBody>
          <a:bodyPr wrap="square">
            <a:spAutoFit/>
          </a:bodyPr>
          <a:lstStyle/>
          <a:p>
            <a:pPr algn="just"/>
            <a:r>
              <a:rPr lang="es-ES" sz="1050" dirty="0">
                <a:latin typeface="Arial" panose="020B0604020202020204" pitchFamily="34" charset="0"/>
                <a:cs typeface="Arial" panose="020B0604020202020204" pitchFamily="34" charset="0"/>
              </a:rPr>
              <a:t>Para el segundo trimestre de la vigencia de 2025 se observa un incremento del 301,92% en capacitación, comparado con el segundo trimestre de la vigencia anterior, dado que las capacitaciones iniciaron en el segundo trimestre de 2025, mientras que en el 2024 se realizaron en el último trimestre. </a:t>
            </a:r>
            <a:r>
              <a:rPr lang="es-CO" sz="1050" dirty="0">
                <a:latin typeface="Arial" panose="020B0604020202020204" pitchFamily="34" charset="0"/>
                <a:cs typeface="Arial" panose="020B0604020202020204" pitchFamily="34" charset="0"/>
              </a:rPr>
              <a:t>Con relación al componente de Bienestar laboral, se refleja un incremento del 0,82% en este componente que comprende temas de salud, auxilio para lentes, tiempo libre y segunda lengua</a:t>
            </a:r>
          </a:p>
        </p:txBody>
      </p:sp>
      <p:graphicFrame>
        <p:nvGraphicFramePr>
          <p:cNvPr id="15" name="Tabla 14"/>
          <p:cNvGraphicFramePr>
            <a:graphicFrameLocks noGrp="1"/>
          </p:cNvGraphicFramePr>
          <p:nvPr>
            <p:extLst/>
          </p:nvPr>
        </p:nvGraphicFramePr>
        <p:xfrm>
          <a:off x="221534" y="1156977"/>
          <a:ext cx="8522415" cy="719365"/>
        </p:xfrm>
        <a:graphic>
          <a:graphicData uri="http://schemas.openxmlformats.org/drawingml/2006/table">
            <a:tbl>
              <a:tblPr/>
              <a:tblGrid>
                <a:gridCol w="1889540">
                  <a:extLst>
                    <a:ext uri="{9D8B030D-6E8A-4147-A177-3AD203B41FA5}">
                      <a16:colId xmlns:a16="http://schemas.microsoft.com/office/drawing/2014/main" val="1403738344"/>
                    </a:ext>
                  </a:extLst>
                </a:gridCol>
                <a:gridCol w="1769336">
                  <a:extLst>
                    <a:ext uri="{9D8B030D-6E8A-4147-A177-3AD203B41FA5}">
                      <a16:colId xmlns:a16="http://schemas.microsoft.com/office/drawing/2014/main" val="1829023746"/>
                    </a:ext>
                  </a:extLst>
                </a:gridCol>
                <a:gridCol w="1769336">
                  <a:extLst>
                    <a:ext uri="{9D8B030D-6E8A-4147-A177-3AD203B41FA5}">
                      <a16:colId xmlns:a16="http://schemas.microsoft.com/office/drawing/2014/main" val="2048447702"/>
                    </a:ext>
                  </a:extLst>
                </a:gridCol>
                <a:gridCol w="1622320">
                  <a:extLst>
                    <a:ext uri="{9D8B030D-6E8A-4147-A177-3AD203B41FA5}">
                      <a16:colId xmlns:a16="http://schemas.microsoft.com/office/drawing/2014/main" val="1875424271"/>
                    </a:ext>
                  </a:extLst>
                </a:gridCol>
                <a:gridCol w="1471883">
                  <a:extLst>
                    <a:ext uri="{9D8B030D-6E8A-4147-A177-3AD203B41FA5}">
                      <a16:colId xmlns:a16="http://schemas.microsoft.com/office/drawing/2014/main" val="296367892"/>
                    </a:ext>
                  </a:extLst>
                </a:gridCol>
              </a:tblGrid>
              <a:tr h="319849">
                <a:tc>
                  <a:txBody>
                    <a:bodyPr/>
                    <a:lstStyle/>
                    <a:p>
                      <a:pPr algn="ctr">
                        <a:lnSpc>
                          <a:spcPct val="115000"/>
                        </a:lnSpc>
                        <a:spcAft>
                          <a:spcPts val="0"/>
                        </a:spcAft>
                      </a:pPr>
                      <a:r>
                        <a:rPr lang="es-ES" sz="900" b="1" dirty="0">
                          <a:effectLst/>
                          <a:latin typeface="Arial" panose="020B0604020202020204" pitchFamily="34" charset="0"/>
                          <a:ea typeface="Calibri" panose="020F0502020204030204" pitchFamily="34" charset="0"/>
                          <a:cs typeface="Arial" panose="020B0604020202020204" pitchFamily="34" charset="0"/>
                        </a:rPr>
                        <a:t>CONCEPTO</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s-ES" sz="900" b="1" dirty="0">
                          <a:effectLst/>
                          <a:latin typeface="Arial" panose="020B0604020202020204" pitchFamily="34" charset="0"/>
                          <a:ea typeface="Calibri" panose="020F0502020204030204" pitchFamily="34" charset="0"/>
                          <a:cs typeface="Arial" panose="020B0604020202020204" pitchFamily="34" charset="0"/>
                        </a:rPr>
                        <a:t>Trimestre </a:t>
                      </a:r>
                      <a:r>
                        <a:rPr lang="es-ES" sz="900" b="1" dirty="0" smtClean="0">
                          <a:effectLst/>
                          <a:latin typeface="Arial" panose="020B0604020202020204" pitchFamily="34" charset="0"/>
                          <a:ea typeface="Calibri" panose="020F0502020204030204" pitchFamily="34" charset="0"/>
                          <a:cs typeface="Arial" panose="020B0604020202020204" pitchFamily="34" charset="0"/>
                        </a:rPr>
                        <a:t>II 2025</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s-ES" sz="900" b="1" dirty="0">
                          <a:effectLst/>
                          <a:latin typeface="Arial" panose="020B0604020202020204" pitchFamily="34" charset="0"/>
                          <a:ea typeface="Calibri" panose="020F0502020204030204" pitchFamily="34" charset="0"/>
                          <a:cs typeface="Arial" panose="020B0604020202020204" pitchFamily="34" charset="0"/>
                        </a:rPr>
                        <a:t>Trimestre </a:t>
                      </a:r>
                      <a:r>
                        <a:rPr lang="es-ES" sz="900" b="1" dirty="0" smtClean="0">
                          <a:effectLst/>
                          <a:latin typeface="Arial" panose="020B0604020202020204" pitchFamily="34" charset="0"/>
                          <a:ea typeface="Calibri" panose="020F0502020204030204" pitchFamily="34" charset="0"/>
                          <a:cs typeface="Arial" panose="020B0604020202020204" pitchFamily="34" charset="0"/>
                        </a:rPr>
                        <a:t>II 2024</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lvl="2" indent="0" algn="ctr" defTabSz="914400" rtl="0" eaLnBrk="1" latinLnBrk="0" hangingPunct="1">
                        <a:lnSpc>
                          <a:spcPct val="115000"/>
                        </a:lnSpc>
                        <a:spcBef>
                          <a:spcPts val="2400"/>
                        </a:spcBef>
                        <a:spcAft>
                          <a:spcPts val="0"/>
                        </a:spcAft>
                        <a:buSzPts val="1100"/>
                        <a:buFont typeface="+mj-lt"/>
                        <a:buNone/>
                      </a:pPr>
                      <a:r>
                        <a:rPr lang="es-CO" sz="9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Variación Absoluta</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s-ES" sz="900" b="1">
                          <a:effectLst/>
                          <a:latin typeface="Arial" panose="020B0604020202020204" pitchFamily="34" charset="0"/>
                          <a:ea typeface="Calibri" panose="020F0502020204030204" pitchFamily="34" charset="0"/>
                          <a:cs typeface="Arial" panose="020B0604020202020204" pitchFamily="34" charset="0"/>
                        </a:rPr>
                        <a:t>Variación Relativa</a:t>
                      </a:r>
                      <a:endParaRPr lang="es-CO" sz="9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011095296"/>
                  </a:ext>
                </a:extLst>
              </a:tr>
              <a:tr h="172907">
                <a:tc>
                  <a:txBody>
                    <a:bodyPr/>
                    <a:lstStyle/>
                    <a:p>
                      <a:pPr algn="just">
                        <a:lnSpc>
                          <a:spcPct val="115000"/>
                        </a:lnSpc>
                        <a:spcAft>
                          <a:spcPts val="0"/>
                        </a:spcAft>
                      </a:pPr>
                      <a:r>
                        <a:rPr lang="es-ES" sz="900" dirty="0">
                          <a:effectLst/>
                          <a:latin typeface="Arial" panose="020B0604020202020204" pitchFamily="34" charset="0"/>
                          <a:ea typeface="Calibri" panose="020F0502020204030204" pitchFamily="34" charset="0"/>
                          <a:cs typeface="Arial" panose="020B0604020202020204" pitchFamily="34" charset="0"/>
                        </a:rPr>
                        <a:t>CAPACITACIÓN</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$8.802.150</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$2.190.000</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$6.612.150</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301,92%</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0584305"/>
                  </a:ext>
                </a:extLst>
              </a:tr>
              <a:tr h="226609">
                <a:tc>
                  <a:txBody>
                    <a:bodyPr/>
                    <a:lstStyle/>
                    <a:p>
                      <a:pPr algn="just">
                        <a:lnSpc>
                          <a:spcPct val="115000"/>
                        </a:lnSpc>
                        <a:spcAft>
                          <a:spcPts val="0"/>
                        </a:spcAft>
                      </a:pPr>
                      <a:r>
                        <a:rPr lang="es-ES" sz="900" dirty="0">
                          <a:effectLst/>
                          <a:latin typeface="Arial" panose="020B0604020202020204" pitchFamily="34" charset="0"/>
                          <a:ea typeface="Calibri" panose="020F0502020204030204" pitchFamily="34" charset="0"/>
                          <a:cs typeface="Arial" panose="020B0604020202020204" pitchFamily="34" charset="0"/>
                        </a:rPr>
                        <a:t>BIENESTAR LABORAL</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$71,583.576</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$70,998.570</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$585.006</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0,82%</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0059520"/>
                  </a:ext>
                </a:extLst>
              </a:tr>
            </a:tbl>
          </a:graphicData>
        </a:graphic>
      </p:graphicFrame>
      <p:graphicFrame>
        <p:nvGraphicFramePr>
          <p:cNvPr id="3" name="Tabla 2"/>
          <p:cNvGraphicFramePr>
            <a:graphicFrameLocks noGrp="1"/>
          </p:cNvGraphicFramePr>
          <p:nvPr>
            <p:extLst/>
          </p:nvPr>
        </p:nvGraphicFramePr>
        <p:xfrm>
          <a:off x="185894" y="2986289"/>
          <a:ext cx="8558056" cy="743274"/>
        </p:xfrm>
        <a:graphic>
          <a:graphicData uri="http://schemas.openxmlformats.org/drawingml/2006/table">
            <a:tbl>
              <a:tblPr/>
              <a:tblGrid>
                <a:gridCol w="1658550">
                  <a:extLst>
                    <a:ext uri="{9D8B030D-6E8A-4147-A177-3AD203B41FA5}">
                      <a16:colId xmlns:a16="http://schemas.microsoft.com/office/drawing/2014/main" val="2050234853"/>
                    </a:ext>
                  </a:extLst>
                </a:gridCol>
                <a:gridCol w="1790345">
                  <a:extLst>
                    <a:ext uri="{9D8B030D-6E8A-4147-A177-3AD203B41FA5}">
                      <a16:colId xmlns:a16="http://schemas.microsoft.com/office/drawing/2014/main" val="2651812446"/>
                    </a:ext>
                  </a:extLst>
                </a:gridCol>
                <a:gridCol w="1788634">
                  <a:extLst>
                    <a:ext uri="{9D8B030D-6E8A-4147-A177-3AD203B41FA5}">
                      <a16:colId xmlns:a16="http://schemas.microsoft.com/office/drawing/2014/main" val="1410676467"/>
                    </a:ext>
                  </a:extLst>
                </a:gridCol>
                <a:gridCol w="1725305">
                  <a:extLst>
                    <a:ext uri="{9D8B030D-6E8A-4147-A177-3AD203B41FA5}">
                      <a16:colId xmlns:a16="http://schemas.microsoft.com/office/drawing/2014/main" val="3190256059"/>
                    </a:ext>
                  </a:extLst>
                </a:gridCol>
                <a:gridCol w="1595222">
                  <a:extLst>
                    <a:ext uri="{9D8B030D-6E8A-4147-A177-3AD203B41FA5}">
                      <a16:colId xmlns:a16="http://schemas.microsoft.com/office/drawing/2014/main" val="826916070"/>
                    </a:ext>
                  </a:extLst>
                </a:gridCol>
              </a:tblGrid>
              <a:tr h="366932">
                <a:tc>
                  <a:txBody>
                    <a:bodyPr/>
                    <a:lstStyle/>
                    <a:p>
                      <a:pPr algn="ctr">
                        <a:lnSpc>
                          <a:spcPct val="115000"/>
                        </a:lnSpc>
                        <a:spcAft>
                          <a:spcPts val="0"/>
                        </a:spcAft>
                      </a:pPr>
                      <a:r>
                        <a:rPr lang="es-CO" sz="900" b="1" dirty="0">
                          <a:effectLst/>
                          <a:latin typeface="Arial" panose="020B0604020202020204" pitchFamily="34" charset="0"/>
                          <a:ea typeface="Times New Roman" panose="02020603050405020304" pitchFamily="18" charset="0"/>
                          <a:cs typeface="Times New Roman" panose="02020603050405020304" pitchFamily="18" charset="0"/>
                        </a:rPr>
                        <a:t>CONCEPTO</a:t>
                      </a:r>
                      <a:endParaRPr lang="es-CO"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s-CO" sz="900" b="1" dirty="0" smtClean="0">
                          <a:effectLst/>
                          <a:latin typeface="Arial" panose="020B0604020202020204" pitchFamily="34" charset="0"/>
                          <a:ea typeface="Times New Roman" panose="02020603050405020304" pitchFamily="18" charset="0"/>
                          <a:cs typeface="Times New Roman" panose="02020603050405020304" pitchFamily="18" charset="0"/>
                        </a:rPr>
                        <a:t>Segundo Trimestre </a:t>
                      </a:r>
                      <a:r>
                        <a:rPr lang="es-CO" sz="900" b="1" dirty="0">
                          <a:effectLst/>
                          <a:latin typeface="Arial" panose="020B0604020202020204" pitchFamily="34" charset="0"/>
                          <a:ea typeface="Times New Roman" panose="02020603050405020304" pitchFamily="18" charset="0"/>
                          <a:cs typeface="Times New Roman" panose="02020603050405020304" pitchFamily="18" charset="0"/>
                        </a:rPr>
                        <a:t>2025</a:t>
                      </a:r>
                      <a:endParaRPr lang="es-CO"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s-CO" sz="900" b="1" dirty="0" smtClean="0">
                          <a:effectLst/>
                          <a:latin typeface="Arial" panose="020B0604020202020204" pitchFamily="34" charset="0"/>
                          <a:ea typeface="Times New Roman" panose="02020603050405020304" pitchFamily="18" charset="0"/>
                          <a:cs typeface="Times New Roman" panose="02020603050405020304" pitchFamily="18" charset="0"/>
                        </a:rPr>
                        <a:t>Segundo </a:t>
                      </a:r>
                      <a:r>
                        <a:rPr lang="es-CO" sz="900" b="1" dirty="0">
                          <a:effectLst/>
                          <a:latin typeface="Arial" panose="020B0604020202020204" pitchFamily="34" charset="0"/>
                          <a:ea typeface="Times New Roman" panose="02020603050405020304" pitchFamily="18" charset="0"/>
                          <a:cs typeface="Times New Roman" panose="02020603050405020304" pitchFamily="18" charset="0"/>
                        </a:rPr>
                        <a:t>Trimestre 2024</a:t>
                      </a:r>
                      <a:endParaRPr lang="es-CO"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s-CO" sz="900" b="1" dirty="0">
                          <a:effectLst/>
                          <a:latin typeface="Arial" panose="020B0604020202020204" pitchFamily="34" charset="0"/>
                          <a:ea typeface="Times New Roman" panose="02020603050405020304" pitchFamily="18" charset="0"/>
                          <a:cs typeface="Times New Roman" panose="02020603050405020304" pitchFamily="18" charset="0"/>
                        </a:rPr>
                        <a:t>Variación Absoluta</a:t>
                      </a:r>
                      <a:endParaRPr lang="es-CO"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s-CO" sz="900" b="1" dirty="0">
                          <a:effectLst/>
                          <a:latin typeface="Arial" panose="020B0604020202020204" pitchFamily="34" charset="0"/>
                          <a:ea typeface="Times New Roman" panose="02020603050405020304" pitchFamily="18" charset="0"/>
                          <a:cs typeface="Times New Roman" panose="02020603050405020304" pitchFamily="18" charset="0"/>
                        </a:rPr>
                        <a:t>Variación Relativa</a:t>
                      </a:r>
                      <a:endParaRPr lang="es-CO"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582370507"/>
                  </a:ext>
                </a:extLst>
              </a:tr>
              <a:tr h="188171">
                <a:tc>
                  <a:txBody>
                    <a:bodyPr/>
                    <a:lstStyle/>
                    <a:p>
                      <a:pPr>
                        <a:lnSpc>
                          <a:spcPct val="115000"/>
                        </a:lnSpc>
                        <a:spcAft>
                          <a:spcPts val="0"/>
                        </a:spcAft>
                      </a:pPr>
                      <a:r>
                        <a:rPr lang="es-CO" sz="900">
                          <a:effectLst/>
                          <a:latin typeface="Arial" panose="020B0604020202020204" pitchFamily="34" charset="0"/>
                          <a:ea typeface="Times New Roman" panose="02020603050405020304" pitchFamily="18" charset="0"/>
                          <a:cs typeface="Times New Roman" panose="02020603050405020304" pitchFamily="18" charset="0"/>
                        </a:rPr>
                        <a:t>GASTOS DE VIAJE</a:t>
                      </a:r>
                      <a:endParaRPr lang="es-CO"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9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$22.606.270</a:t>
                      </a:r>
                      <a:endParaRPr lang="es-CO"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9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$14.876.432</a:t>
                      </a:r>
                      <a:endParaRPr lang="es-CO"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9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$7.729.838</a:t>
                      </a:r>
                      <a:endParaRPr lang="es-CO"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9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51,96%</a:t>
                      </a:r>
                      <a:endParaRPr lang="es-CO"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5091501"/>
                  </a:ext>
                </a:extLst>
              </a:tr>
              <a:tr h="188171">
                <a:tc>
                  <a:txBody>
                    <a:bodyPr/>
                    <a:lstStyle/>
                    <a:p>
                      <a:pPr>
                        <a:lnSpc>
                          <a:spcPct val="115000"/>
                        </a:lnSpc>
                        <a:spcAft>
                          <a:spcPts val="0"/>
                        </a:spcAft>
                      </a:pPr>
                      <a:endParaRPr lang="es-CO"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s-CO"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s-CO"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s-CO"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s-CO"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4709938"/>
                  </a:ext>
                </a:extLst>
              </a:tr>
            </a:tbl>
          </a:graphicData>
        </a:graphic>
      </p:graphicFrame>
    </p:spTree>
    <p:extLst>
      <p:ext uri="{BB962C8B-B14F-4D97-AF65-F5344CB8AC3E}">
        <p14:creationId xmlns:p14="http://schemas.microsoft.com/office/powerpoint/2010/main" val="811774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1" y="-3299"/>
            <a:ext cx="6718294" cy="817100"/>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10698"/>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smtClean="0">
                <a:solidFill>
                  <a:schemeClr val="bg1"/>
                </a:solidFill>
                <a:latin typeface="Arial Black" panose="020B0A04020102020204" pitchFamily="34" charset="0"/>
              </a:rPr>
              <a:t>1. Informes </a:t>
            </a:r>
            <a:r>
              <a:rPr lang="es-MX" sz="2000" b="1" dirty="0">
                <a:solidFill>
                  <a:schemeClr val="bg1"/>
                </a:solidFill>
                <a:latin typeface="Arial Black" panose="020B0A04020102020204" pitchFamily="34" charset="0"/>
              </a:rPr>
              <a:t>Seguimientos de Ley. </a:t>
            </a:r>
          </a:p>
        </p:txBody>
      </p:sp>
      <p:sp>
        <p:nvSpPr>
          <p:cNvPr id="2" name="Rectángulo 1"/>
          <p:cNvSpPr/>
          <p:nvPr/>
        </p:nvSpPr>
        <p:spPr>
          <a:xfrm>
            <a:off x="6530599" y="245059"/>
            <a:ext cx="2545670" cy="674031"/>
          </a:xfrm>
          <a:prstGeom prst="rect">
            <a:avLst/>
          </a:prstGeom>
        </p:spPr>
        <p:txBody>
          <a:bodyPr wrap="square">
            <a:spAutoFit/>
          </a:bodyPr>
          <a:lstStyle/>
          <a:p>
            <a:pPr marL="0" lvl="1" algn="just">
              <a:lnSpc>
                <a:spcPct val="90000"/>
              </a:lnSpc>
              <a:spcBef>
                <a:spcPct val="0"/>
              </a:spcBef>
            </a:pPr>
            <a:r>
              <a:rPr lang="es-CO" sz="1400" b="1" dirty="0" err="1" smtClean="0">
                <a:solidFill>
                  <a:schemeClr val="accent6">
                    <a:lumMod val="50000"/>
                  </a:schemeClr>
                </a:solidFill>
                <a:latin typeface="Arial" panose="020B0604020202020204" pitchFamily="34" charset="0"/>
                <a:cs typeface="Arial" panose="020B0604020202020204" pitchFamily="34" charset="0"/>
              </a:rPr>
              <a:t>vi.Informe</a:t>
            </a:r>
            <a:r>
              <a:rPr lang="es-CO" sz="1400" b="1" dirty="0" smtClean="0">
                <a:solidFill>
                  <a:schemeClr val="accent6">
                    <a:lumMod val="50000"/>
                  </a:schemeClr>
                </a:solidFill>
                <a:latin typeface="Arial" panose="020B0604020202020204" pitchFamily="34" charset="0"/>
                <a:cs typeface="Arial" panose="020B0604020202020204" pitchFamily="34" charset="0"/>
              </a:rPr>
              <a:t> </a:t>
            </a:r>
            <a:r>
              <a:rPr lang="es-CO" sz="1400" b="1" dirty="0">
                <a:solidFill>
                  <a:schemeClr val="accent6">
                    <a:lumMod val="50000"/>
                  </a:schemeClr>
                </a:solidFill>
                <a:latin typeface="Arial" panose="020B0604020202020204" pitchFamily="34" charset="0"/>
                <a:cs typeface="Arial" panose="020B0604020202020204" pitchFamily="34" charset="0"/>
              </a:rPr>
              <a:t>de Austeridad en el Gasto Público. Segundo  Trimestre de 2025.</a:t>
            </a:r>
          </a:p>
        </p:txBody>
      </p:sp>
      <p:sp>
        <p:nvSpPr>
          <p:cNvPr id="9" name="Rectángulo 8"/>
          <p:cNvSpPr/>
          <p:nvPr/>
        </p:nvSpPr>
        <p:spPr>
          <a:xfrm>
            <a:off x="309915" y="858888"/>
            <a:ext cx="3049233" cy="276999"/>
          </a:xfrm>
          <a:prstGeom prst="rect">
            <a:avLst/>
          </a:prstGeom>
        </p:spPr>
        <p:txBody>
          <a:bodyPr wrap="none">
            <a:spAutoFit/>
          </a:bodyPr>
          <a:lstStyle/>
          <a:p>
            <a:pPr algn="just"/>
            <a:r>
              <a:rPr lang="es-ES" sz="1200" b="1" dirty="0">
                <a:latin typeface="Arial" panose="020B0604020202020204" pitchFamily="34" charset="0"/>
                <a:cs typeface="Arial" panose="020B0604020202020204" pitchFamily="34" charset="0"/>
              </a:rPr>
              <a:t>Contratos de Prestación de Servicios: </a:t>
            </a:r>
            <a:r>
              <a:rPr lang="es-CO" sz="1200" b="1" dirty="0">
                <a:latin typeface="Arial" panose="020B0604020202020204" pitchFamily="34" charset="0"/>
                <a:cs typeface="Arial" panose="020B0604020202020204" pitchFamily="34" charset="0"/>
              </a:rPr>
              <a:t> </a:t>
            </a:r>
            <a:endParaRPr lang="es-CO" sz="1200" dirty="0">
              <a:latin typeface="Arial" panose="020B0604020202020204" pitchFamily="34" charset="0"/>
              <a:cs typeface="Arial" panose="020B0604020202020204" pitchFamily="34" charset="0"/>
            </a:endParaRPr>
          </a:p>
        </p:txBody>
      </p:sp>
      <p:sp>
        <p:nvSpPr>
          <p:cNvPr id="14" name="Rectángulo 13"/>
          <p:cNvSpPr/>
          <p:nvPr/>
        </p:nvSpPr>
        <p:spPr>
          <a:xfrm>
            <a:off x="332196" y="2591280"/>
            <a:ext cx="8619943" cy="404085"/>
          </a:xfrm>
          <a:prstGeom prst="rect">
            <a:avLst/>
          </a:prstGeom>
        </p:spPr>
        <p:txBody>
          <a:bodyPr wrap="square">
            <a:spAutoFit/>
          </a:bodyPr>
          <a:lstStyle/>
          <a:p>
            <a:r>
              <a:rPr lang="es-CO" sz="1013" dirty="0"/>
              <a:t>Para la vigencia 2025, en el segundo trimestre de abril a junio, se identificó una variación por concepto de honorarios del 62,11% con relación al mismo período del 2024, por el número de contratos y además los incrementos en los honorarios del presente año.</a:t>
            </a:r>
          </a:p>
        </p:txBody>
      </p:sp>
      <p:graphicFrame>
        <p:nvGraphicFramePr>
          <p:cNvPr id="4" name="Tabla 3"/>
          <p:cNvGraphicFramePr>
            <a:graphicFrameLocks noGrp="1"/>
          </p:cNvGraphicFramePr>
          <p:nvPr>
            <p:extLst/>
          </p:nvPr>
        </p:nvGraphicFramePr>
        <p:xfrm>
          <a:off x="432708" y="1327476"/>
          <a:ext cx="8250010" cy="1090877"/>
        </p:xfrm>
        <a:graphic>
          <a:graphicData uri="http://schemas.openxmlformats.org/drawingml/2006/table">
            <a:tbl>
              <a:tblPr firstRow="1" firstCol="1" lastRow="1" lastCol="1" bandRow="1" bandCol="1"/>
              <a:tblGrid>
                <a:gridCol w="2435570">
                  <a:extLst>
                    <a:ext uri="{9D8B030D-6E8A-4147-A177-3AD203B41FA5}">
                      <a16:colId xmlns:a16="http://schemas.microsoft.com/office/drawing/2014/main" val="1311842402"/>
                    </a:ext>
                  </a:extLst>
                </a:gridCol>
                <a:gridCol w="1507811">
                  <a:extLst>
                    <a:ext uri="{9D8B030D-6E8A-4147-A177-3AD203B41FA5}">
                      <a16:colId xmlns:a16="http://schemas.microsoft.com/office/drawing/2014/main" val="2567962368"/>
                    </a:ext>
                  </a:extLst>
                </a:gridCol>
                <a:gridCol w="1507811">
                  <a:extLst>
                    <a:ext uri="{9D8B030D-6E8A-4147-A177-3AD203B41FA5}">
                      <a16:colId xmlns:a16="http://schemas.microsoft.com/office/drawing/2014/main" val="1179568536"/>
                    </a:ext>
                  </a:extLst>
                </a:gridCol>
                <a:gridCol w="1354003">
                  <a:extLst>
                    <a:ext uri="{9D8B030D-6E8A-4147-A177-3AD203B41FA5}">
                      <a16:colId xmlns:a16="http://schemas.microsoft.com/office/drawing/2014/main" val="1490440804"/>
                    </a:ext>
                  </a:extLst>
                </a:gridCol>
                <a:gridCol w="1444815">
                  <a:extLst>
                    <a:ext uri="{9D8B030D-6E8A-4147-A177-3AD203B41FA5}">
                      <a16:colId xmlns:a16="http://schemas.microsoft.com/office/drawing/2014/main" val="2216534312"/>
                    </a:ext>
                  </a:extLst>
                </a:gridCol>
              </a:tblGrid>
              <a:tr h="420317">
                <a:tc>
                  <a:txBody>
                    <a:bodyPr/>
                    <a:lstStyle/>
                    <a:p>
                      <a:pPr>
                        <a:spcBef>
                          <a:spcPts val="370"/>
                        </a:spcBef>
                        <a:spcAft>
                          <a:spcPts val="0"/>
                        </a:spcAft>
                      </a:pPr>
                      <a:r>
                        <a:rPr lang="es-ES" sz="700" b="1" dirty="0">
                          <a:effectLst/>
                          <a:latin typeface="Arial" panose="020B0604020202020204" pitchFamily="34" charset="0"/>
                          <a:ea typeface="Arial MT"/>
                          <a:cs typeface="Arial MT"/>
                        </a:rPr>
                        <a:t> </a:t>
                      </a:r>
                      <a:endParaRPr lang="es-CO" sz="800" dirty="0">
                        <a:effectLst/>
                        <a:latin typeface="Arial MT"/>
                        <a:ea typeface="Arial MT"/>
                        <a:cs typeface="Arial MT"/>
                      </a:endParaRPr>
                    </a:p>
                    <a:p>
                      <a:pPr marL="570230">
                        <a:spcAft>
                          <a:spcPts val="0"/>
                        </a:spcAft>
                      </a:pPr>
                      <a:r>
                        <a:rPr lang="es-ES" sz="700" b="1" spc="-10" dirty="0">
                          <a:effectLst/>
                          <a:latin typeface="Arial" panose="020B0604020202020204" pitchFamily="34" charset="0"/>
                          <a:ea typeface="Arial MT"/>
                          <a:cs typeface="Arial MT"/>
                        </a:rPr>
                        <a:t>CONTRATOS</a:t>
                      </a:r>
                      <a:endParaRPr lang="es-CO" sz="800" dirty="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R="132080" indent="-635" algn="ctr">
                        <a:spcBef>
                          <a:spcPts val="745"/>
                        </a:spcBef>
                        <a:spcAft>
                          <a:spcPts val="0"/>
                        </a:spcAft>
                      </a:pPr>
                      <a:r>
                        <a:rPr lang="es-ES" sz="1100" b="1" spc="-10" dirty="0">
                          <a:effectLst/>
                          <a:latin typeface="Arial" panose="020B0604020202020204" pitchFamily="34" charset="0"/>
                          <a:ea typeface="Arial MT"/>
                          <a:cs typeface="Arial MT"/>
                        </a:rPr>
                        <a:t>Segundo Trimestre </a:t>
                      </a:r>
                      <a:r>
                        <a:rPr lang="es-ES" sz="1100" b="1" spc="-20" dirty="0">
                          <a:effectLst/>
                          <a:latin typeface="Arial" panose="020B0604020202020204" pitchFamily="34" charset="0"/>
                          <a:ea typeface="Arial MT"/>
                          <a:cs typeface="Arial MT"/>
                        </a:rPr>
                        <a:t>2025</a:t>
                      </a:r>
                      <a:endParaRPr lang="es-CO" sz="1100" dirty="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R="133350" indent="-635" algn="ctr">
                        <a:spcBef>
                          <a:spcPts val="745"/>
                        </a:spcBef>
                        <a:spcAft>
                          <a:spcPts val="0"/>
                        </a:spcAft>
                      </a:pPr>
                      <a:r>
                        <a:rPr lang="es-ES" sz="1100" b="1" spc="-10" dirty="0">
                          <a:effectLst/>
                          <a:latin typeface="Arial" panose="020B0604020202020204" pitchFamily="34" charset="0"/>
                          <a:ea typeface="Arial MT"/>
                          <a:cs typeface="Arial MT"/>
                        </a:rPr>
                        <a:t>Segundo Trimestre </a:t>
                      </a:r>
                      <a:r>
                        <a:rPr lang="es-ES" sz="1100" b="1" spc="-20" dirty="0">
                          <a:effectLst/>
                          <a:latin typeface="Arial" panose="020B0604020202020204" pitchFamily="34" charset="0"/>
                          <a:ea typeface="Arial MT"/>
                          <a:cs typeface="Arial MT"/>
                        </a:rPr>
                        <a:t>2024</a:t>
                      </a:r>
                      <a:endParaRPr lang="es-CO" sz="1100" dirty="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s-ES" sz="1100" b="1" dirty="0">
                          <a:effectLst/>
                          <a:latin typeface="Arial" panose="020B0604020202020204" pitchFamily="34" charset="0"/>
                          <a:ea typeface="Arial MT"/>
                          <a:cs typeface="Arial MT"/>
                        </a:rPr>
                        <a:t> Variación</a:t>
                      </a:r>
                      <a:r>
                        <a:rPr lang="es-ES" sz="1100" b="1" spc="-35" dirty="0">
                          <a:effectLst/>
                          <a:latin typeface="Arial" panose="020B0604020202020204" pitchFamily="34" charset="0"/>
                          <a:ea typeface="Arial MT"/>
                          <a:cs typeface="Arial MT"/>
                        </a:rPr>
                        <a:t> </a:t>
                      </a:r>
                      <a:r>
                        <a:rPr lang="es-ES" sz="1100" b="1" spc="-10" dirty="0">
                          <a:effectLst/>
                          <a:latin typeface="Arial" panose="020B0604020202020204" pitchFamily="34" charset="0"/>
                          <a:ea typeface="Arial MT"/>
                          <a:cs typeface="Arial MT"/>
                        </a:rPr>
                        <a:t>Absoluta</a:t>
                      </a:r>
                      <a:endParaRPr lang="es-CO" sz="1100" dirty="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31750" marR="296545" algn="ctr">
                        <a:spcBef>
                          <a:spcPts val="915"/>
                        </a:spcBef>
                        <a:spcAft>
                          <a:spcPts val="0"/>
                        </a:spcAft>
                      </a:pPr>
                      <a:r>
                        <a:rPr lang="es-ES" sz="1100" b="1" spc="-10" dirty="0">
                          <a:effectLst/>
                          <a:latin typeface="Arial" panose="020B0604020202020204" pitchFamily="34" charset="0"/>
                          <a:ea typeface="Arial MT"/>
                          <a:cs typeface="Arial MT"/>
                        </a:rPr>
                        <a:t>Variación Relativa</a:t>
                      </a:r>
                      <a:endParaRPr lang="es-CO" sz="1100" dirty="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984529356"/>
                  </a:ext>
                </a:extLst>
              </a:tr>
              <a:tr h="626834">
                <a:tc>
                  <a:txBody>
                    <a:bodyPr/>
                    <a:lstStyle/>
                    <a:p>
                      <a:pPr marL="112395" marR="154305" algn="just">
                        <a:spcAft>
                          <a:spcPts val="0"/>
                        </a:spcAft>
                      </a:pPr>
                      <a:r>
                        <a:rPr lang="es-ES" sz="1100" dirty="0">
                          <a:effectLst/>
                          <a:latin typeface="Arial" panose="020B0604020202020204" pitchFamily="34" charset="0"/>
                          <a:ea typeface="Arial MT"/>
                          <a:cs typeface="Arial" panose="020B0604020202020204" pitchFamily="34" charset="0"/>
                        </a:rPr>
                        <a:t>Honorarios por Prestación de servicios de apoyo a la gestión y prestación de servicios </a:t>
                      </a:r>
                      <a:r>
                        <a:rPr lang="es-ES" sz="1100" spc="-10" dirty="0">
                          <a:effectLst/>
                          <a:latin typeface="Arial" panose="020B0604020202020204" pitchFamily="34" charset="0"/>
                          <a:ea typeface="Arial MT"/>
                          <a:cs typeface="Arial" panose="020B0604020202020204" pitchFamily="34" charset="0"/>
                        </a:rPr>
                        <a:t>profesionales.</a:t>
                      </a:r>
                      <a:endParaRPr lang="es-CO" sz="1100" dirty="0">
                        <a:effectLst/>
                        <a:latin typeface="Arial" panose="020B0604020202020204" pitchFamily="34" charset="0"/>
                        <a:ea typeface="Arial MT"/>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Bef>
                          <a:spcPts val="515"/>
                        </a:spcBef>
                        <a:spcAft>
                          <a:spcPts val="0"/>
                        </a:spcAft>
                      </a:pPr>
                      <a:r>
                        <a:rPr lang="es-ES" sz="1100" b="1" dirty="0">
                          <a:effectLst/>
                          <a:latin typeface="Arial" panose="020B0604020202020204" pitchFamily="34" charset="0"/>
                          <a:ea typeface="Arial MT"/>
                          <a:cs typeface="Arial" panose="020B0604020202020204" pitchFamily="34" charset="0"/>
                        </a:rPr>
                        <a:t> </a:t>
                      </a:r>
                      <a:endParaRPr lang="es-CO" sz="1100" dirty="0">
                        <a:effectLst/>
                        <a:latin typeface="Arial" panose="020B0604020202020204" pitchFamily="34" charset="0"/>
                        <a:ea typeface="Arial MT"/>
                        <a:cs typeface="Arial" panose="020B0604020202020204" pitchFamily="34" charset="0"/>
                      </a:endParaRPr>
                    </a:p>
                    <a:p>
                      <a:pPr marL="156210" algn="r">
                        <a:spcAft>
                          <a:spcPts val="0"/>
                        </a:spcAft>
                      </a:pPr>
                      <a:r>
                        <a:rPr lang="es-ES" sz="1100" spc="-10" dirty="0">
                          <a:effectLst/>
                          <a:latin typeface="Arial" panose="020B0604020202020204" pitchFamily="34" charset="0"/>
                          <a:ea typeface="Arial MT"/>
                          <a:cs typeface="Arial" panose="020B0604020202020204" pitchFamily="34" charset="0"/>
                        </a:rPr>
                        <a:t>$568.878.775</a:t>
                      </a:r>
                      <a:endParaRPr lang="es-CO" sz="1100" dirty="0">
                        <a:effectLst/>
                        <a:latin typeface="Arial" panose="020B0604020202020204" pitchFamily="34" charset="0"/>
                        <a:ea typeface="Arial MT"/>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Bef>
                          <a:spcPts val="515"/>
                        </a:spcBef>
                        <a:spcAft>
                          <a:spcPts val="0"/>
                        </a:spcAft>
                      </a:pPr>
                      <a:r>
                        <a:rPr lang="es-ES" sz="1100" b="1" dirty="0">
                          <a:effectLst/>
                          <a:latin typeface="Arial" panose="020B0604020202020204" pitchFamily="34" charset="0"/>
                          <a:ea typeface="Arial MT"/>
                          <a:cs typeface="Arial" panose="020B0604020202020204" pitchFamily="34" charset="0"/>
                        </a:rPr>
                        <a:t> </a:t>
                      </a:r>
                      <a:endParaRPr lang="es-CO" sz="1100" dirty="0">
                        <a:effectLst/>
                        <a:latin typeface="Arial" panose="020B0604020202020204" pitchFamily="34" charset="0"/>
                        <a:ea typeface="Arial MT"/>
                        <a:cs typeface="Arial" panose="020B0604020202020204" pitchFamily="34" charset="0"/>
                      </a:endParaRPr>
                    </a:p>
                    <a:p>
                      <a:pPr marL="102870" algn="r">
                        <a:spcAft>
                          <a:spcPts val="0"/>
                        </a:spcAft>
                      </a:pPr>
                      <a:r>
                        <a:rPr lang="es-ES" sz="1100" spc="-10" dirty="0">
                          <a:effectLst/>
                          <a:latin typeface="Arial" panose="020B0604020202020204" pitchFamily="34" charset="0"/>
                          <a:ea typeface="Arial MT"/>
                          <a:cs typeface="Arial" panose="020B0604020202020204" pitchFamily="34" charset="0"/>
                        </a:rPr>
                        <a:t>$350.902.275</a:t>
                      </a:r>
                      <a:endParaRPr lang="es-CO" sz="1100" dirty="0">
                        <a:effectLst/>
                        <a:latin typeface="Arial" panose="020B0604020202020204" pitchFamily="34" charset="0"/>
                        <a:ea typeface="Arial MT"/>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Bef>
                          <a:spcPts val="515"/>
                        </a:spcBef>
                        <a:spcAft>
                          <a:spcPts val="0"/>
                        </a:spcAft>
                      </a:pPr>
                      <a:r>
                        <a:rPr lang="es-ES" sz="1100" b="1" dirty="0">
                          <a:effectLst/>
                          <a:latin typeface="Arial" panose="020B0604020202020204" pitchFamily="34" charset="0"/>
                          <a:ea typeface="Arial MT"/>
                          <a:cs typeface="Arial" panose="020B0604020202020204" pitchFamily="34" charset="0"/>
                        </a:rPr>
                        <a:t> </a:t>
                      </a:r>
                      <a:endParaRPr lang="es-CO" sz="1100" dirty="0">
                        <a:effectLst/>
                        <a:latin typeface="Arial" panose="020B0604020202020204" pitchFamily="34" charset="0"/>
                        <a:ea typeface="Arial MT"/>
                        <a:cs typeface="Arial" panose="020B0604020202020204" pitchFamily="34" charset="0"/>
                      </a:endParaRPr>
                    </a:p>
                    <a:p>
                      <a:pPr marL="51435" marR="45720" algn="r">
                        <a:spcAft>
                          <a:spcPts val="0"/>
                        </a:spcAft>
                      </a:pPr>
                      <a:r>
                        <a:rPr lang="es-ES" sz="1100" spc="-10" dirty="0">
                          <a:effectLst/>
                          <a:latin typeface="Arial" panose="020B0604020202020204" pitchFamily="34" charset="0"/>
                          <a:ea typeface="Arial MT"/>
                          <a:cs typeface="Arial" panose="020B0604020202020204" pitchFamily="34" charset="0"/>
                        </a:rPr>
                        <a:t>$217.976.500</a:t>
                      </a:r>
                      <a:endParaRPr lang="es-CO" sz="1100" dirty="0">
                        <a:effectLst/>
                        <a:latin typeface="Arial" panose="020B0604020202020204" pitchFamily="34" charset="0"/>
                        <a:ea typeface="Arial MT"/>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Bef>
                          <a:spcPts val="515"/>
                        </a:spcBef>
                        <a:spcAft>
                          <a:spcPts val="0"/>
                        </a:spcAft>
                      </a:pPr>
                      <a:r>
                        <a:rPr lang="es-ES" sz="1100" b="1" dirty="0">
                          <a:effectLst/>
                          <a:latin typeface="Arial" panose="020B0604020202020204" pitchFamily="34" charset="0"/>
                          <a:ea typeface="Arial MT"/>
                          <a:cs typeface="Arial" panose="020B0604020202020204" pitchFamily="34" charset="0"/>
                        </a:rPr>
                        <a:t> </a:t>
                      </a:r>
                      <a:endParaRPr lang="es-CO" sz="1100" dirty="0">
                        <a:effectLst/>
                        <a:latin typeface="Arial" panose="020B0604020202020204" pitchFamily="34" charset="0"/>
                        <a:ea typeface="Arial MT"/>
                        <a:cs typeface="Arial" panose="020B0604020202020204" pitchFamily="34" charset="0"/>
                      </a:endParaRPr>
                    </a:p>
                    <a:p>
                      <a:pPr marL="626745" algn="r">
                        <a:spcAft>
                          <a:spcPts val="0"/>
                        </a:spcAft>
                      </a:pPr>
                      <a:r>
                        <a:rPr lang="es-ES" sz="1100" spc="-10" dirty="0">
                          <a:effectLst/>
                          <a:latin typeface="Arial" panose="020B0604020202020204" pitchFamily="34" charset="0"/>
                          <a:ea typeface="Arial MT"/>
                          <a:cs typeface="Arial" panose="020B0604020202020204" pitchFamily="34" charset="0"/>
                        </a:rPr>
                        <a:t>62,11%</a:t>
                      </a:r>
                      <a:endParaRPr lang="es-CO" sz="1100" dirty="0">
                        <a:effectLst/>
                        <a:latin typeface="Arial" panose="020B0604020202020204" pitchFamily="34" charset="0"/>
                        <a:ea typeface="Arial MT"/>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6391860"/>
                  </a:ext>
                </a:extLst>
              </a:tr>
            </a:tbl>
          </a:graphicData>
        </a:graphic>
      </p:graphicFrame>
    </p:spTree>
    <p:extLst>
      <p:ext uri="{BB962C8B-B14F-4D97-AF65-F5344CB8AC3E}">
        <p14:creationId xmlns:p14="http://schemas.microsoft.com/office/powerpoint/2010/main" val="24564654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195945" y="79051"/>
            <a:ext cx="6718294" cy="817100"/>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10698"/>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smtClean="0">
                <a:solidFill>
                  <a:schemeClr val="bg1"/>
                </a:solidFill>
                <a:latin typeface="Arial Black" panose="020B0A04020102020204" pitchFamily="34" charset="0"/>
              </a:rPr>
              <a:t>1. Informes </a:t>
            </a:r>
            <a:r>
              <a:rPr lang="es-MX" sz="2000" b="1" dirty="0">
                <a:solidFill>
                  <a:schemeClr val="bg1"/>
                </a:solidFill>
                <a:latin typeface="Arial Black" panose="020B0A04020102020204" pitchFamily="34" charset="0"/>
              </a:rPr>
              <a:t>Seguimientos de Ley. </a:t>
            </a:r>
          </a:p>
        </p:txBody>
      </p:sp>
      <p:sp>
        <p:nvSpPr>
          <p:cNvPr id="2" name="Rectángulo 1"/>
          <p:cNvSpPr/>
          <p:nvPr/>
        </p:nvSpPr>
        <p:spPr>
          <a:xfrm>
            <a:off x="6530599" y="245059"/>
            <a:ext cx="2545670" cy="674031"/>
          </a:xfrm>
          <a:prstGeom prst="rect">
            <a:avLst/>
          </a:prstGeom>
        </p:spPr>
        <p:txBody>
          <a:bodyPr wrap="square">
            <a:spAutoFit/>
          </a:bodyPr>
          <a:lstStyle/>
          <a:p>
            <a:pPr marL="0" lvl="1" algn="just">
              <a:lnSpc>
                <a:spcPct val="90000"/>
              </a:lnSpc>
              <a:spcBef>
                <a:spcPct val="0"/>
              </a:spcBef>
            </a:pPr>
            <a:r>
              <a:rPr lang="es-CO" sz="1400" b="1" dirty="0" err="1" smtClean="0">
                <a:solidFill>
                  <a:schemeClr val="accent6">
                    <a:lumMod val="50000"/>
                  </a:schemeClr>
                </a:solidFill>
                <a:latin typeface="Arial" panose="020B0604020202020204" pitchFamily="34" charset="0"/>
                <a:cs typeface="Arial" panose="020B0604020202020204" pitchFamily="34" charset="0"/>
              </a:rPr>
              <a:t>vi.Informe</a:t>
            </a:r>
            <a:r>
              <a:rPr lang="es-CO" sz="1400" b="1" dirty="0" smtClean="0">
                <a:solidFill>
                  <a:schemeClr val="accent6">
                    <a:lumMod val="50000"/>
                  </a:schemeClr>
                </a:solidFill>
                <a:latin typeface="Arial" panose="020B0604020202020204" pitchFamily="34" charset="0"/>
                <a:cs typeface="Arial" panose="020B0604020202020204" pitchFamily="34" charset="0"/>
              </a:rPr>
              <a:t> </a:t>
            </a:r>
            <a:r>
              <a:rPr lang="es-CO" sz="1400" b="1" dirty="0">
                <a:solidFill>
                  <a:schemeClr val="accent6">
                    <a:lumMod val="50000"/>
                  </a:schemeClr>
                </a:solidFill>
                <a:latin typeface="Arial" panose="020B0604020202020204" pitchFamily="34" charset="0"/>
                <a:cs typeface="Arial" panose="020B0604020202020204" pitchFamily="34" charset="0"/>
              </a:rPr>
              <a:t>de Austeridad en el Gasto Público. Segundo  Trimestre de 2025.</a:t>
            </a:r>
          </a:p>
        </p:txBody>
      </p:sp>
      <p:sp>
        <p:nvSpPr>
          <p:cNvPr id="14" name="Rectángulo 13"/>
          <p:cNvSpPr/>
          <p:nvPr/>
        </p:nvSpPr>
        <p:spPr>
          <a:xfrm>
            <a:off x="195944" y="1012812"/>
            <a:ext cx="1544325" cy="276999"/>
          </a:xfrm>
          <a:prstGeom prst="rect">
            <a:avLst/>
          </a:prstGeom>
        </p:spPr>
        <p:txBody>
          <a:bodyPr wrap="square">
            <a:spAutoFit/>
          </a:bodyPr>
          <a:lstStyle/>
          <a:p>
            <a:pPr algn="just"/>
            <a:r>
              <a:rPr lang="es-ES" sz="1200" b="1" dirty="0">
                <a:latin typeface="Arial" panose="020B0604020202020204" pitchFamily="34" charset="0"/>
                <a:cs typeface="Arial" panose="020B0604020202020204" pitchFamily="34" charset="0"/>
              </a:rPr>
              <a:t>Gastos Generales: </a:t>
            </a:r>
            <a:r>
              <a:rPr lang="es-CO" sz="1200" b="1" dirty="0">
                <a:latin typeface="Arial" panose="020B0604020202020204" pitchFamily="34" charset="0"/>
                <a:cs typeface="Arial" panose="020B0604020202020204" pitchFamily="34" charset="0"/>
              </a:rPr>
              <a:t> </a:t>
            </a:r>
            <a:endParaRPr lang="es-CO" sz="1200" dirty="0">
              <a:latin typeface="Arial" panose="020B0604020202020204" pitchFamily="34" charset="0"/>
              <a:cs typeface="Arial" panose="020B0604020202020204" pitchFamily="34" charset="0"/>
            </a:endParaRPr>
          </a:p>
        </p:txBody>
      </p:sp>
      <p:sp>
        <p:nvSpPr>
          <p:cNvPr id="3" name="Rectángulo 2"/>
          <p:cNvSpPr/>
          <p:nvPr/>
        </p:nvSpPr>
        <p:spPr>
          <a:xfrm>
            <a:off x="195945" y="1429515"/>
            <a:ext cx="8633092" cy="1495218"/>
          </a:xfrm>
          <a:prstGeom prst="rect">
            <a:avLst/>
          </a:prstGeom>
        </p:spPr>
        <p:txBody>
          <a:bodyPr wrap="square">
            <a:spAutoFit/>
          </a:bodyPr>
          <a:lstStyle/>
          <a:p>
            <a:pPr algn="just"/>
            <a:r>
              <a:rPr lang="es-CO" sz="1013" dirty="0">
                <a:latin typeface="Arial" panose="020B0604020202020204" pitchFamily="34" charset="0"/>
                <a:ea typeface="Times New Roman" panose="02020603050405020304" pitchFamily="18" charset="0"/>
                <a:cs typeface="Arial" panose="020B0604020202020204" pitchFamily="34" charset="0"/>
              </a:rPr>
              <a:t>Los gastos generales de administración son aquellos en los que incurre la Entidad para llevar a cabo la gestión, organización y control.  Es decir, estos gastos representan el valor de los gastos necesarios para apoyar el normal funcionamiento y desarrollo de las labores de administración y operación de Indeportes Antioquia.</a:t>
            </a:r>
            <a:endParaRPr lang="es-CO" sz="1050" dirty="0">
              <a:latin typeface="Arial" panose="020B0604020202020204" pitchFamily="34" charset="0"/>
              <a:ea typeface="Times New Roman" panose="02020603050405020304" pitchFamily="18" charset="0"/>
              <a:cs typeface="Arial" panose="020B0604020202020204" pitchFamily="34" charset="0"/>
            </a:endParaRPr>
          </a:p>
          <a:p>
            <a:pPr algn="just"/>
            <a:r>
              <a:rPr lang="es-CO" sz="1013" dirty="0">
                <a:latin typeface="Arial" panose="020B0604020202020204" pitchFamily="34" charset="0"/>
                <a:ea typeface="Times New Roman" panose="02020603050405020304" pitchFamily="18" charset="0"/>
                <a:cs typeface="Arial" panose="020B0604020202020204" pitchFamily="34" charset="0"/>
              </a:rPr>
              <a:t> </a:t>
            </a:r>
            <a:endParaRPr lang="es-CO" sz="1050" dirty="0">
              <a:latin typeface="Arial" panose="020B0604020202020204" pitchFamily="34" charset="0"/>
              <a:ea typeface="Times New Roman" panose="02020603050405020304" pitchFamily="18" charset="0"/>
              <a:cs typeface="Arial" panose="020B0604020202020204" pitchFamily="34" charset="0"/>
            </a:endParaRPr>
          </a:p>
          <a:p>
            <a:pPr algn="just"/>
            <a:r>
              <a:rPr lang="es-CO" sz="1013" dirty="0">
                <a:latin typeface="Arial" panose="020B0604020202020204" pitchFamily="34" charset="0"/>
                <a:ea typeface="Times New Roman" panose="02020603050405020304" pitchFamily="18" charset="0"/>
                <a:cs typeface="Arial" panose="020B0604020202020204" pitchFamily="34" charset="0"/>
              </a:rPr>
              <a:t>Los gastos en que se incurre para cumplir con los </a:t>
            </a:r>
            <a:r>
              <a:rPr lang="es-CO" sz="1013" dirty="0" err="1">
                <a:latin typeface="Arial" panose="020B0604020202020204" pitchFamily="34" charset="0"/>
                <a:ea typeface="Times New Roman" panose="02020603050405020304" pitchFamily="18" charset="0"/>
                <a:cs typeface="Arial" panose="020B0604020202020204" pitchFamily="34" charset="0"/>
              </a:rPr>
              <a:t>macroprocesos</a:t>
            </a:r>
            <a:r>
              <a:rPr lang="es-CO" sz="1013" dirty="0">
                <a:latin typeface="Arial" panose="020B0604020202020204" pitchFamily="34" charset="0"/>
                <a:ea typeface="Times New Roman" panose="02020603050405020304" pitchFamily="18" charset="0"/>
                <a:cs typeface="Arial" panose="020B0604020202020204" pitchFamily="34" charset="0"/>
              </a:rPr>
              <a:t> misionales, se reconocen como gasto público social; en dicho grupo se incluyen las cuentas que representan los recursos que son destinados para la solución de las necesidades básicas en lo que tiene que ver con recreación y deporte y se orientan para la consecución de generar bienestar general y del mejoramiento de la calidad de vida de la población y están sujetos a diferentes disposiciones legales que se encuentran orientadas a apoyar las actividades relacionadas con educación física, recreación, deporte y aprovechamiento del tiempo libre en el Departamento de Antioquia.</a:t>
            </a:r>
            <a:endParaRPr lang="es-CO" sz="1013"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6783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17100"/>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10698"/>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smtClean="0">
                <a:solidFill>
                  <a:schemeClr val="bg1"/>
                </a:solidFill>
                <a:latin typeface="Arial Black" panose="020B0A04020102020204" pitchFamily="34" charset="0"/>
              </a:rPr>
              <a:t>1. Informes </a:t>
            </a:r>
            <a:r>
              <a:rPr lang="es-MX" sz="2000" b="1" dirty="0">
                <a:solidFill>
                  <a:schemeClr val="bg1"/>
                </a:solidFill>
                <a:latin typeface="Arial Black" panose="020B0A04020102020204" pitchFamily="34" charset="0"/>
              </a:rPr>
              <a:t>Seguimientos de Ley. </a:t>
            </a:r>
          </a:p>
        </p:txBody>
      </p:sp>
      <p:sp>
        <p:nvSpPr>
          <p:cNvPr id="2" name="Rectángulo 1"/>
          <p:cNvSpPr/>
          <p:nvPr/>
        </p:nvSpPr>
        <p:spPr>
          <a:xfrm>
            <a:off x="6530599" y="245059"/>
            <a:ext cx="2545670" cy="674031"/>
          </a:xfrm>
          <a:prstGeom prst="rect">
            <a:avLst/>
          </a:prstGeom>
        </p:spPr>
        <p:txBody>
          <a:bodyPr wrap="square">
            <a:spAutoFit/>
          </a:bodyPr>
          <a:lstStyle/>
          <a:p>
            <a:pPr marL="0" lvl="1" algn="just">
              <a:lnSpc>
                <a:spcPct val="90000"/>
              </a:lnSpc>
              <a:spcBef>
                <a:spcPct val="0"/>
              </a:spcBef>
            </a:pPr>
            <a:r>
              <a:rPr lang="es-CO" sz="1400" b="1" dirty="0" err="1" smtClean="0">
                <a:solidFill>
                  <a:schemeClr val="accent6">
                    <a:lumMod val="50000"/>
                  </a:schemeClr>
                </a:solidFill>
                <a:latin typeface="Arial" panose="020B0604020202020204" pitchFamily="34" charset="0"/>
                <a:cs typeface="Arial" panose="020B0604020202020204" pitchFamily="34" charset="0"/>
              </a:rPr>
              <a:t>vi.Informe</a:t>
            </a:r>
            <a:r>
              <a:rPr lang="es-CO" sz="1400" b="1" dirty="0" smtClean="0">
                <a:solidFill>
                  <a:schemeClr val="accent6">
                    <a:lumMod val="50000"/>
                  </a:schemeClr>
                </a:solidFill>
                <a:latin typeface="Arial" panose="020B0604020202020204" pitchFamily="34" charset="0"/>
                <a:cs typeface="Arial" panose="020B0604020202020204" pitchFamily="34" charset="0"/>
              </a:rPr>
              <a:t> </a:t>
            </a:r>
            <a:r>
              <a:rPr lang="es-CO" sz="1400" b="1" dirty="0">
                <a:solidFill>
                  <a:schemeClr val="accent6">
                    <a:lumMod val="50000"/>
                  </a:schemeClr>
                </a:solidFill>
                <a:latin typeface="Arial" panose="020B0604020202020204" pitchFamily="34" charset="0"/>
                <a:cs typeface="Arial" panose="020B0604020202020204" pitchFamily="34" charset="0"/>
              </a:rPr>
              <a:t>de Austeridad en el Gasto Público. Segundo  Trimestre de 2025.</a:t>
            </a:r>
          </a:p>
        </p:txBody>
      </p:sp>
      <p:sp>
        <p:nvSpPr>
          <p:cNvPr id="9" name="Rectángulo 8"/>
          <p:cNvSpPr/>
          <p:nvPr/>
        </p:nvSpPr>
        <p:spPr>
          <a:xfrm>
            <a:off x="148641" y="807033"/>
            <a:ext cx="1449436" cy="253916"/>
          </a:xfrm>
          <a:prstGeom prst="rect">
            <a:avLst/>
          </a:prstGeom>
        </p:spPr>
        <p:txBody>
          <a:bodyPr wrap="none">
            <a:spAutoFit/>
          </a:bodyPr>
          <a:lstStyle/>
          <a:p>
            <a:pPr algn="just"/>
            <a:r>
              <a:rPr lang="es-ES" sz="1050" b="1" dirty="0">
                <a:latin typeface="Arial" panose="020B0604020202020204" pitchFamily="34" charset="0"/>
                <a:cs typeface="Arial" panose="020B0604020202020204" pitchFamily="34" charset="0"/>
              </a:rPr>
              <a:t>Gastos Generales: </a:t>
            </a:r>
            <a:r>
              <a:rPr lang="es-CO" sz="1050" b="1" dirty="0">
                <a:latin typeface="Arial" panose="020B0604020202020204" pitchFamily="34" charset="0"/>
                <a:cs typeface="Arial" panose="020B0604020202020204" pitchFamily="34" charset="0"/>
              </a:rPr>
              <a:t> </a:t>
            </a:r>
            <a:endParaRPr lang="es-CO" sz="1050" dirty="0">
              <a:latin typeface="Arial" panose="020B0604020202020204" pitchFamily="34" charset="0"/>
              <a:cs typeface="Arial" panose="020B0604020202020204" pitchFamily="34" charset="0"/>
            </a:endParaRPr>
          </a:p>
        </p:txBody>
      </p:sp>
      <p:graphicFrame>
        <p:nvGraphicFramePr>
          <p:cNvPr id="4" name="Objeto 3"/>
          <p:cNvGraphicFramePr>
            <a:graphicFrameLocks noChangeAspect="1"/>
          </p:cNvGraphicFramePr>
          <p:nvPr>
            <p:extLst/>
          </p:nvPr>
        </p:nvGraphicFramePr>
        <p:xfrm>
          <a:off x="174129" y="1062158"/>
          <a:ext cx="8310652" cy="3559349"/>
        </p:xfrm>
        <a:graphic>
          <a:graphicData uri="http://schemas.openxmlformats.org/presentationml/2006/ole">
            <mc:AlternateContent xmlns:mc="http://schemas.openxmlformats.org/markup-compatibility/2006">
              <mc:Choice xmlns:v="urn:schemas-microsoft-com:vml" Requires="v">
                <p:oleObj spid="_x0000_s2069" name="Hoja de cálculo" r:id="rId3" imgW="7991511" imgH="6076779" progId="Excel.Sheet.12">
                  <p:embed/>
                </p:oleObj>
              </mc:Choice>
              <mc:Fallback>
                <p:oleObj name="Hoja de cálculo" r:id="rId3" imgW="7991511" imgH="6076779" progId="Excel.Sheet.12">
                  <p:embed/>
                  <p:pic>
                    <p:nvPicPr>
                      <p:cNvPr id="4" name="Objeto 3"/>
                      <p:cNvPicPr/>
                      <p:nvPr/>
                    </p:nvPicPr>
                    <p:blipFill>
                      <a:blip r:embed="rId4"/>
                      <a:stretch>
                        <a:fillRect/>
                      </a:stretch>
                    </p:blipFill>
                    <p:spPr>
                      <a:xfrm>
                        <a:off x="174129" y="1062158"/>
                        <a:ext cx="8310652" cy="3559349"/>
                      </a:xfrm>
                      <a:prstGeom prst="rect">
                        <a:avLst/>
                      </a:prstGeom>
                    </p:spPr>
                  </p:pic>
                </p:oleObj>
              </mc:Fallback>
            </mc:AlternateContent>
          </a:graphicData>
        </a:graphic>
      </p:graphicFrame>
    </p:spTree>
    <p:extLst>
      <p:ext uri="{BB962C8B-B14F-4D97-AF65-F5344CB8AC3E}">
        <p14:creationId xmlns:p14="http://schemas.microsoft.com/office/powerpoint/2010/main" val="2465423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17100"/>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10698"/>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smtClean="0">
                <a:solidFill>
                  <a:schemeClr val="bg1"/>
                </a:solidFill>
                <a:latin typeface="Arial Black" panose="020B0A04020102020204" pitchFamily="34" charset="0"/>
              </a:rPr>
              <a:t>1. Informes </a:t>
            </a:r>
            <a:r>
              <a:rPr lang="es-MX" sz="2000" b="1" dirty="0">
                <a:solidFill>
                  <a:schemeClr val="bg1"/>
                </a:solidFill>
                <a:latin typeface="Arial Black" panose="020B0A04020102020204" pitchFamily="34" charset="0"/>
              </a:rPr>
              <a:t>Seguimientos de Ley. </a:t>
            </a:r>
          </a:p>
        </p:txBody>
      </p:sp>
      <p:sp>
        <p:nvSpPr>
          <p:cNvPr id="2" name="Rectángulo 1"/>
          <p:cNvSpPr/>
          <p:nvPr/>
        </p:nvSpPr>
        <p:spPr>
          <a:xfrm>
            <a:off x="6530599" y="245059"/>
            <a:ext cx="2545670" cy="867930"/>
          </a:xfrm>
          <a:prstGeom prst="rect">
            <a:avLst/>
          </a:prstGeom>
        </p:spPr>
        <p:txBody>
          <a:bodyPr wrap="square">
            <a:spAutoFit/>
          </a:bodyPr>
          <a:lstStyle/>
          <a:p>
            <a:pPr marL="0" lvl="1" algn="just">
              <a:lnSpc>
                <a:spcPct val="90000"/>
              </a:lnSpc>
              <a:spcBef>
                <a:spcPct val="0"/>
              </a:spcBef>
            </a:pPr>
            <a:r>
              <a:rPr lang="es-CO" sz="1400" b="1" dirty="0" smtClean="0">
                <a:solidFill>
                  <a:schemeClr val="accent6">
                    <a:lumMod val="50000"/>
                  </a:schemeClr>
                </a:solidFill>
                <a:latin typeface="Arial" panose="020B0604020202020204" pitchFamily="34" charset="0"/>
                <a:cs typeface="Arial" panose="020B0604020202020204" pitchFamily="34" charset="0"/>
              </a:rPr>
              <a:t> </a:t>
            </a:r>
            <a:r>
              <a:rPr lang="es-CO" sz="1400" b="1" dirty="0" err="1" smtClean="0">
                <a:solidFill>
                  <a:schemeClr val="accent6">
                    <a:lumMod val="50000"/>
                  </a:schemeClr>
                </a:solidFill>
                <a:latin typeface="Arial" panose="020B0604020202020204" pitchFamily="34" charset="0"/>
                <a:cs typeface="Arial" panose="020B0604020202020204" pitchFamily="34" charset="0"/>
              </a:rPr>
              <a:t>vi.Informe</a:t>
            </a:r>
            <a:r>
              <a:rPr lang="es-CO" sz="1400" b="1" dirty="0" smtClean="0">
                <a:solidFill>
                  <a:schemeClr val="accent6">
                    <a:lumMod val="50000"/>
                  </a:schemeClr>
                </a:solidFill>
                <a:latin typeface="Arial" panose="020B0604020202020204" pitchFamily="34" charset="0"/>
                <a:cs typeface="Arial" panose="020B0604020202020204" pitchFamily="34" charset="0"/>
              </a:rPr>
              <a:t> </a:t>
            </a:r>
            <a:r>
              <a:rPr lang="es-CO" sz="1400" b="1" dirty="0">
                <a:solidFill>
                  <a:schemeClr val="accent6">
                    <a:lumMod val="50000"/>
                  </a:schemeClr>
                </a:solidFill>
                <a:latin typeface="Arial" panose="020B0604020202020204" pitchFamily="34" charset="0"/>
                <a:cs typeface="Arial" panose="020B0604020202020204" pitchFamily="34" charset="0"/>
              </a:rPr>
              <a:t>de Austeridad en el Gasto Público. Segundo  Trimestre de 2025.</a:t>
            </a:r>
          </a:p>
        </p:txBody>
      </p:sp>
      <p:sp>
        <p:nvSpPr>
          <p:cNvPr id="9" name="Rectángulo 8"/>
          <p:cNvSpPr/>
          <p:nvPr/>
        </p:nvSpPr>
        <p:spPr>
          <a:xfrm>
            <a:off x="176572" y="838424"/>
            <a:ext cx="1628972" cy="276999"/>
          </a:xfrm>
          <a:prstGeom prst="rect">
            <a:avLst/>
          </a:prstGeom>
        </p:spPr>
        <p:txBody>
          <a:bodyPr wrap="none">
            <a:spAutoFit/>
          </a:bodyPr>
          <a:lstStyle/>
          <a:p>
            <a:pPr algn="just"/>
            <a:r>
              <a:rPr lang="es-ES" sz="1200" b="1" dirty="0">
                <a:latin typeface="Arial" panose="020B0604020202020204" pitchFamily="34" charset="0"/>
                <a:cs typeface="Arial" panose="020B0604020202020204" pitchFamily="34" charset="0"/>
              </a:rPr>
              <a:t>Gastos Generales: </a:t>
            </a:r>
            <a:r>
              <a:rPr lang="es-CO" sz="1200" b="1" dirty="0">
                <a:latin typeface="Arial" panose="020B0604020202020204" pitchFamily="34" charset="0"/>
                <a:cs typeface="Arial" panose="020B0604020202020204" pitchFamily="34" charset="0"/>
              </a:rPr>
              <a:t> </a:t>
            </a:r>
            <a:endParaRPr lang="es-CO" sz="1200" dirty="0">
              <a:latin typeface="Arial" panose="020B0604020202020204" pitchFamily="34" charset="0"/>
              <a:cs typeface="Arial" panose="020B0604020202020204" pitchFamily="34" charset="0"/>
            </a:endParaRPr>
          </a:p>
        </p:txBody>
      </p:sp>
      <p:graphicFrame>
        <p:nvGraphicFramePr>
          <p:cNvPr id="5" name="Objeto 4"/>
          <p:cNvGraphicFramePr>
            <a:graphicFrameLocks noChangeAspect="1"/>
          </p:cNvGraphicFramePr>
          <p:nvPr>
            <p:extLst/>
          </p:nvPr>
        </p:nvGraphicFramePr>
        <p:xfrm>
          <a:off x="198052" y="1113662"/>
          <a:ext cx="8541911" cy="3336131"/>
        </p:xfrm>
        <a:graphic>
          <a:graphicData uri="http://schemas.openxmlformats.org/presentationml/2006/ole">
            <mc:AlternateContent xmlns:mc="http://schemas.openxmlformats.org/markup-compatibility/2006">
              <mc:Choice xmlns:v="urn:schemas-microsoft-com:vml" Requires="v">
                <p:oleObj spid="_x0000_s3093" name="Hoja de cálculo" r:id="rId3" imgW="7991511" imgH="4448241" progId="Excel.Sheet.12">
                  <p:embed/>
                </p:oleObj>
              </mc:Choice>
              <mc:Fallback>
                <p:oleObj name="Hoja de cálculo" r:id="rId3" imgW="7991511" imgH="4448241" progId="Excel.Sheet.12">
                  <p:embed/>
                  <p:pic>
                    <p:nvPicPr>
                      <p:cNvPr id="5" name="Objeto 4"/>
                      <p:cNvPicPr/>
                      <p:nvPr/>
                    </p:nvPicPr>
                    <p:blipFill>
                      <a:blip r:embed="rId4"/>
                      <a:stretch>
                        <a:fillRect/>
                      </a:stretch>
                    </p:blipFill>
                    <p:spPr>
                      <a:xfrm>
                        <a:off x="198052" y="1113662"/>
                        <a:ext cx="8541911" cy="3336131"/>
                      </a:xfrm>
                      <a:prstGeom prst="rect">
                        <a:avLst/>
                      </a:prstGeom>
                    </p:spPr>
                  </p:pic>
                </p:oleObj>
              </mc:Fallback>
            </mc:AlternateContent>
          </a:graphicData>
        </a:graphic>
      </p:graphicFrame>
    </p:spTree>
    <p:extLst>
      <p:ext uri="{BB962C8B-B14F-4D97-AF65-F5344CB8AC3E}">
        <p14:creationId xmlns:p14="http://schemas.microsoft.com/office/powerpoint/2010/main" val="39971099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17100"/>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10698"/>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smtClean="0">
                <a:solidFill>
                  <a:schemeClr val="bg1"/>
                </a:solidFill>
                <a:latin typeface="Arial Black" panose="020B0A04020102020204" pitchFamily="34" charset="0"/>
              </a:rPr>
              <a:t>1. Informes </a:t>
            </a:r>
            <a:r>
              <a:rPr lang="es-MX" sz="2000" b="1" dirty="0">
                <a:solidFill>
                  <a:schemeClr val="bg1"/>
                </a:solidFill>
                <a:latin typeface="Arial Black" panose="020B0A04020102020204" pitchFamily="34" charset="0"/>
              </a:rPr>
              <a:t>Seguimientos de Ley. </a:t>
            </a:r>
          </a:p>
        </p:txBody>
      </p:sp>
      <p:sp>
        <p:nvSpPr>
          <p:cNvPr id="2" name="Rectángulo 1"/>
          <p:cNvSpPr/>
          <p:nvPr/>
        </p:nvSpPr>
        <p:spPr>
          <a:xfrm>
            <a:off x="6530599" y="245059"/>
            <a:ext cx="2545670" cy="674031"/>
          </a:xfrm>
          <a:prstGeom prst="rect">
            <a:avLst/>
          </a:prstGeom>
        </p:spPr>
        <p:txBody>
          <a:bodyPr wrap="square">
            <a:spAutoFit/>
          </a:bodyPr>
          <a:lstStyle/>
          <a:p>
            <a:pPr marL="0" lvl="1" algn="just">
              <a:lnSpc>
                <a:spcPct val="90000"/>
              </a:lnSpc>
              <a:spcBef>
                <a:spcPct val="0"/>
              </a:spcBef>
            </a:pPr>
            <a:r>
              <a:rPr lang="es-CO" sz="1400" b="1" dirty="0" err="1" smtClean="0">
                <a:solidFill>
                  <a:schemeClr val="accent6">
                    <a:lumMod val="50000"/>
                  </a:schemeClr>
                </a:solidFill>
                <a:latin typeface="Arial" panose="020B0604020202020204" pitchFamily="34" charset="0"/>
                <a:cs typeface="Arial" panose="020B0604020202020204" pitchFamily="34" charset="0"/>
              </a:rPr>
              <a:t>vi.Informe</a:t>
            </a:r>
            <a:r>
              <a:rPr lang="es-CO" sz="1400" b="1" dirty="0" smtClean="0">
                <a:solidFill>
                  <a:schemeClr val="accent6">
                    <a:lumMod val="50000"/>
                  </a:schemeClr>
                </a:solidFill>
                <a:latin typeface="Arial" panose="020B0604020202020204" pitchFamily="34" charset="0"/>
                <a:cs typeface="Arial" panose="020B0604020202020204" pitchFamily="34" charset="0"/>
              </a:rPr>
              <a:t> </a:t>
            </a:r>
            <a:r>
              <a:rPr lang="es-CO" sz="1400" b="1" dirty="0">
                <a:solidFill>
                  <a:schemeClr val="accent6">
                    <a:lumMod val="50000"/>
                  </a:schemeClr>
                </a:solidFill>
                <a:latin typeface="Arial" panose="020B0604020202020204" pitchFamily="34" charset="0"/>
                <a:cs typeface="Arial" panose="020B0604020202020204" pitchFamily="34" charset="0"/>
              </a:rPr>
              <a:t>de Austeridad en el Gasto Público. Segundo  Trimestre de 2025.</a:t>
            </a:r>
          </a:p>
        </p:txBody>
      </p:sp>
      <p:sp>
        <p:nvSpPr>
          <p:cNvPr id="14" name="Rectángulo 13"/>
          <p:cNvSpPr/>
          <p:nvPr/>
        </p:nvSpPr>
        <p:spPr>
          <a:xfrm>
            <a:off x="195944" y="831232"/>
            <a:ext cx="2951388" cy="276999"/>
          </a:xfrm>
          <a:prstGeom prst="rect">
            <a:avLst/>
          </a:prstGeom>
        </p:spPr>
        <p:txBody>
          <a:bodyPr wrap="square">
            <a:spAutoFit/>
          </a:bodyPr>
          <a:lstStyle/>
          <a:p>
            <a:pPr algn="just"/>
            <a:r>
              <a:rPr lang="es-ES" sz="1200" b="1" dirty="0">
                <a:latin typeface="Arial" panose="020B0604020202020204" pitchFamily="34" charset="0"/>
                <a:cs typeface="Arial" panose="020B0604020202020204" pitchFamily="34" charset="0"/>
              </a:rPr>
              <a:t>Gastos Generales: </a:t>
            </a:r>
            <a:endParaRPr lang="es-CO" sz="1200" dirty="0">
              <a:latin typeface="Arial" panose="020B0604020202020204" pitchFamily="34" charset="0"/>
              <a:cs typeface="Arial" panose="020B0604020202020204" pitchFamily="34" charset="0"/>
            </a:endParaRPr>
          </a:p>
        </p:txBody>
      </p:sp>
      <p:sp>
        <p:nvSpPr>
          <p:cNvPr id="3" name="Rectángulo 2"/>
          <p:cNvSpPr/>
          <p:nvPr/>
        </p:nvSpPr>
        <p:spPr>
          <a:xfrm>
            <a:off x="140002" y="3373657"/>
            <a:ext cx="8645978" cy="883127"/>
          </a:xfrm>
          <a:prstGeom prst="rect">
            <a:avLst/>
          </a:prstGeom>
        </p:spPr>
        <p:txBody>
          <a:bodyPr wrap="square">
            <a:spAutoFit/>
          </a:bodyPr>
          <a:lstStyle/>
          <a:p>
            <a:pPr algn="just"/>
            <a:endParaRPr lang="es-CO" sz="1050" dirty="0">
              <a:latin typeface="Arial" panose="020B0604020202020204" pitchFamily="34" charset="0"/>
              <a:ea typeface="Times New Roman" panose="02020603050405020304" pitchFamily="18" charset="0"/>
              <a:cs typeface="Arial" panose="020B0604020202020204" pitchFamily="34" charset="0"/>
            </a:endParaRPr>
          </a:p>
          <a:p>
            <a:pPr algn="just"/>
            <a:r>
              <a:rPr lang="es-CO" sz="1013" dirty="0">
                <a:latin typeface="Arial" panose="020B0604020202020204" pitchFamily="34" charset="0"/>
                <a:cs typeface="Arial" panose="020B0604020202020204" pitchFamily="34" charset="0"/>
              </a:rPr>
              <a:t>Cabe aclarar que se presentó una variación del -11,03% en el consumo para el segundo trimestre del 2025, dado el agotamiento de los recursos del Contrato vigente al 21 de junio del presente año, lo cual influyó en la disminución del consumo debido a que en el mes de junio de 2025 no se contó con contrato de combustible en la segunda quincena. (el nuevo contrato inicio el 4 de julio de 2025).</a:t>
            </a:r>
          </a:p>
          <a:p>
            <a:pPr algn="just"/>
            <a:endParaRPr lang="es-MX" sz="105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195944" y="1392417"/>
            <a:ext cx="8534094" cy="2017629"/>
          </a:xfrm>
          <a:prstGeom prst="rect">
            <a:avLst/>
          </a:prstGeom>
        </p:spPr>
      </p:pic>
      <p:sp>
        <p:nvSpPr>
          <p:cNvPr id="6" name="Rectángulo 5"/>
          <p:cNvSpPr/>
          <p:nvPr/>
        </p:nvSpPr>
        <p:spPr>
          <a:xfrm>
            <a:off x="3359147" y="1034820"/>
            <a:ext cx="1196128" cy="248209"/>
          </a:xfrm>
          <a:prstGeom prst="rect">
            <a:avLst/>
          </a:prstGeom>
        </p:spPr>
        <p:txBody>
          <a:bodyPr wrap="square">
            <a:spAutoFit/>
          </a:bodyPr>
          <a:lstStyle/>
          <a:p>
            <a:r>
              <a:rPr lang="es-MX" sz="1013" b="1" dirty="0">
                <a:latin typeface="Arial" panose="020B0604020202020204" pitchFamily="34" charset="0"/>
                <a:cs typeface="Arial" panose="020B0604020202020204" pitchFamily="34" charset="0"/>
              </a:rPr>
              <a:t>Combustible</a:t>
            </a:r>
            <a:endParaRPr lang="es-CO" sz="1013"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09190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17100"/>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10698"/>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smtClean="0">
                <a:solidFill>
                  <a:schemeClr val="bg1"/>
                </a:solidFill>
                <a:latin typeface="Arial Black" panose="020B0A04020102020204" pitchFamily="34" charset="0"/>
              </a:rPr>
              <a:t>1. Informes </a:t>
            </a:r>
            <a:r>
              <a:rPr lang="es-MX" sz="2000" b="1" dirty="0">
                <a:solidFill>
                  <a:schemeClr val="bg1"/>
                </a:solidFill>
                <a:latin typeface="Arial Black" panose="020B0A04020102020204" pitchFamily="34" charset="0"/>
              </a:rPr>
              <a:t>Seguimientos de Ley. </a:t>
            </a:r>
          </a:p>
        </p:txBody>
      </p:sp>
      <p:sp>
        <p:nvSpPr>
          <p:cNvPr id="2" name="Rectángulo 1"/>
          <p:cNvSpPr/>
          <p:nvPr/>
        </p:nvSpPr>
        <p:spPr>
          <a:xfrm>
            <a:off x="6530599" y="245059"/>
            <a:ext cx="2545670" cy="674031"/>
          </a:xfrm>
          <a:prstGeom prst="rect">
            <a:avLst/>
          </a:prstGeom>
        </p:spPr>
        <p:txBody>
          <a:bodyPr wrap="square">
            <a:spAutoFit/>
          </a:bodyPr>
          <a:lstStyle/>
          <a:p>
            <a:pPr marL="0" lvl="1" algn="just">
              <a:lnSpc>
                <a:spcPct val="90000"/>
              </a:lnSpc>
              <a:spcBef>
                <a:spcPct val="0"/>
              </a:spcBef>
            </a:pPr>
            <a:r>
              <a:rPr lang="es-CO" sz="1400" b="1" dirty="0" err="1" smtClean="0">
                <a:solidFill>
                  <a:schemeClr val="accent6">
                    <a:lumMod val="50000"/>
                  </a:schemeClr>
                </a:solidFill>
                <a:latin typeface="Arial" panose="020B0604020202020204" pitchFamily="34" charset="0"/>
                <a:cs typeface="Arial" panose="020B0604020202020204" pitchFamily="34" charset="0"/>
              </a:rPr>
              <a:t>vi.nforme</a:t>
            </a:r>
            <a:r>
              <a:rPr lang="es-CO" sz="1400" b="1" dirty="0" smtClean="0">
                <a:solidFill>
                  <a:schemeClr val="accent6">
                    <a:lumMod val="50000"/>
                  </a:schemeClr>
                </a:solidFill>
                <a:latin typeface="Arial" panose="020B0604020202020204" pitchFamily="34" charset="0"/>
                <a:cs typeface="Arial" panose="020B0604020202020204" pitchFamily="34" charset="0"/>
              </a:rPr>
              <a:t> </a:t>
            </a:r>
            <a:r>
              <a:rPr lang="es-CO" sz="1400" b="1" dirty="0">
                <a:solidFill>
                  <a:schemeClr val="accent6">
                    <a:lumMod val="50000"/>
                  </a:schemeClr>
                </a:solidFill>
                <a:latin typeface="Arial" panose="020B0604020202020204" pitchFamily="34" charset="0"/>
                <a:cs typeface="Arial" panose="020B0604020202020204" pitchFamily="34" charset="0"/>
              </a:rPr>
              <a:t>de Austeridad en el Gasto Público. Segundo  Trimestre de 2025.</a:t>
            </a:r>
          </a:p>
        </p:txBody>
      </p:sp>
      <p:sp>
        <p:nvSpPr>
          <p:cNvPr id="14" name="Rectángulo 13"/>
          <p:cNvSpPr/>
          <p:nvPr/>
        </p:nvSpPr>
        <p:spPr>
          <a:xfrm>
            <a:off x="183696" y="806837"/>
            <a:ext cx="2375806" cy="276999"/>
          </a:xfrm>
          <a:prstGeom prst="rect">
            <a:avLst/>
          </a:prstGeom>
        </p:spPr>
        <p:txBody>
          <a:bodyPr wrap="square">
            <a:spAutoFit/>
          </a:bodyPr>
          <a:lstStyle/>
          <a:p>
            <a:pPr algn="just"/>
            <a:r>
              <a:rPr lang="es-ES" sz="1200" b="1" dirty="0">
                <a:latin typeface="Arial" panose="020B0604020202020204" pitchFamily="34" charset="0"/>
                <a:cs typeface="Arial" panose="020B0604020202020204" pitchFamily="34" charset="0"/>
              </a:rPr>
              <a:t>Fotocopias e impresiones: </a:t>
            </a:r>
            <a:r>
              <a:rPr lang="es-CO" sz="1200" b="1" dirty="0">
                <a:latin typeface="Arial" panose="020B0604020202020204" pitchFamily="34" charset="0"/>
                <a:cs typeface="Arial" panose="020B0604020202020204" pitchFamily="34" charset="0"/>
              </a:rPr>
              <a:t> </a:t>
            </a:r>
            <a:endParaRPr lang="es-CO" sz="1200" dirty="0">
              <a:latin typeface="Arial" panose="020B0604020202020204" pitchFamily="34" charset="0"/>
              <a:cs typeface="Arial" panose="020B0604020202020204" pitchFamily="34" charset="0"/>
            </a:endParaRPr>
          </a:p>
        </p:txBody>
      </p:sp>
      <p:sp>
        <p:nvSpPr>
          <p:cNvPr id="6" name="Rectángulo 5"/>
          <p:cNvSpPr/>
          <p:nvPr/>
        </p:nvSpPr>
        <p:spPr>
          <a:xfrm>
            <a:off x="85724" y="1027798"/>
            <a:ext cx="8731705" cy="559961"/>
          </a:xfrm>
          <a:prstGeom prst="rect">
            <a:avLst/>
          </a:prstGeom>
        </p:spPr>
        <p:txBody>
          <a:bodyPr wrap="square">
            <a:spAutoFit/>
          </a:bodyPr>
          <a:lstStyle/>
          <a:p>
            <a:pPr marR="67151" algn="just">
              <a:tabLst>
                <a:tab pos="4045744" algn="l"/>
              </a:tabLst>
            </a:pPr>
            <a:r>
              <a:rPr lang="es-CO" sz="1013" dirty="0">
                <a:latin typeface="Arial" panose="020B0604020202020204" pitchFamily="34" charset="0"/>
                <a:cs typeface="Arial" panose="020B0604020202020204" pitchFamily="34" charset="0"/>
              </a:rPr>
              <a:t>El total de Fotocopias e impresiones para el segundo trimestre del 2025, fue de 22.788 unidades, frente a 313.569 unidades en el mismo periodo del año 2024, evidenciándose una notable disminución de -1.276,03% de impresiones con relación al segundo trimestre 2024, especialmente en la Subgerencia de Fomento Deportivo que es donde más requieren las impresiones para los diferentes eventos institucionales de la Entidad</a:t>
            </a:r>
            <a:endParaRPr lang="es-CO" sz="1050" dirty="0">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7" name="Tabla 6"/>
          <p:cNvGraphicFramePr>
            <a:graphicFrameLocks noGrp="1"/>
          </p:cNvGraphicFramePr>
          <p:nvPr>
            <p:extLst/>
          </p:nvPr>
        </p:nvGraphicFramePr>
        <p:xfrm>
          <a:off x="183696" y="2059692"/>
          <a:ext cx="8535761" cy="578358"/>
        </p:xfrm>
        <a:graphic>
          <a:graphicData uri="http://schemas.openxmlformats.org/drawingml/2006/table">
            <a:tbl>
              <a:tblPr/>
              <a:tblGrid>
                <a:gridCol w="2163394">
                  <a:extLst>
                    <a:ext uri="{9D8B030D-6E8A-4147-A177-3AD203B41FA5}">
                      <a16:colId xmlns:a16="http://schemas.microsoft.com/office/drawing/2014/main" val="2876460458"/>
                    </a:ext>
                  </a:extLst>
                </a:gridCol>
                <a:gridCol w="1529915">
                  <a:extLst>
                    <a:ext uri="{9D8B030D-6E8A-4147-A177-3AD203B41FA5}">
                      <a16:colId xmlns:a16="http://schemas.microsoft.com/office/drawing/2014/main" val="307251953"/>
                    </a:ext>
                  </a:extLst>
                </a:gridCol>
                <a:gridCol w="1531622">
                  <a:extLst>
                    <a:ext uri="{9D8B030D-6E8A-4147-A177-3AD203B41FA5}">
                      <a16:colId xmlns:a16="http://schemas.microsoft.com/office/drawing/2014/main" val="3604601746"/>
                    </a:ext>
                  </a:extLst>
                </a:gridCol>
                <a:gridCol w="1659684">
                  <a:extLst>
                    <a:ext uri="{9D8B030D-6E8A-4147-A177-3AD203B41FA5}">
                      <a16:colId xmlns:a16="http://schemas.microsoft.com/office/drawing/2014/main" val="1310432516"/>
                    </a:ext>
                  </a:extLst>
                </a:gridCol>
                <a:gridCol w="1651146">
                  <a:extLst>
                    <a:ext uri="{9D8B030D-6E8A-4147-A177-3AD203B41FA5}">
                      <a16:colId xmlns:a16="http://schemas.microsoft.com/office/drawing/2014/main" val="3316574400"/>
                    </a:ext>
                  </a:extLst>
                </a:gridCol>
              </a:tblGrid>
              <a:tr h="378794">
                <a:tc>
                  <a:txBody>
                    <a:bodyPr/>
                    <a:lstStyle/>
                    <a:p>
                      <a:pPr marR="18415" algn="ctr">
                        <a:lnSpc>
                          <a:spcPct val="115000"/>
                        </a:lnSpc>
                        <a:spcBef>
                          <a:spcPts val="460"/>
                        </a:spcBef>
                        <a:spcAft>
                          <a:spcPts val="0"/>
                        </a:spcAft>
                      </a:pPr>
                      <a:r>
                        <a:rPr lang="es-CO" sz="11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CONCEPTO</a:t>
                      </a:r>
                      <a:endParaRPr lang="es-CO"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Bef>
                          <a:spcPts val="460"/>
                        </a:spcBef>
                        <a:spcAft>
                          <a:spcPts val="0"/>
                        </a:spcAft>
                      </a:pPr>
                      <a:r>
                        <a:rPr lang="es-CO" sz="11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Primer Trimestre - 2025</a:t>
                      </a:r>
                      <a:endParaRPr lang="es-CO"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R="18415" algn="ctr">
                        <a:lnSpc>
                          <a:spcPct val="115000"/>
                        </a:lnSpc>
                        <a:spcBef>
                          <a:spcPts val="460"/>
                        </a:spcBef>
                        <a:spcAft>
                          <a:spcPts val="0"/>
                        </a:spcAft>
                      </a:pPr>
                      <a:r>
                        <a:rPr lang="es-CO" sz="11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Primer Trimestre 2024</a:t>
                      </a:r>
                      <a:endParaRPr lang="es-CO"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s-CO" sz="11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Variación Absoluta</a:t>
                      </a:r>
                      <a:endParaRPr lang="es-CO"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s-CO" sz="11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Variación Relativa</a:t>
                      </a:r>
                      <a:endParaRPr lang="es-CO"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113693636"/>
                  </a:ext>
                </a:extLst>
              </a:tr>
              <a:tr h="192050">
                <a:tc>
                  <a:txBody>
                    <a:bodyPr/>
                    <a:lstStyle/>
                    <a:p>
                      <a:pPr>
                        <a:lnSpc>
                          <a:spcPct val="115000"/>
                        </a:lnSpc>
                        <a:spcBef>
                          <a:spcPts val="140"/>
                        </a:spcBef>
                        <a:spcAft>
                          <a:spcPts val="0"/>
                        </a:spcAft>
                      </a:pPr>
                      <a:r>
                        <a:rPr lang="es-CO"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Fotocopias e impresiones</a:t>
                      </a:r>
                      <a:endParaRPr lang="es-CO"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1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22.788</a:t>
                      </a:r>
                      <a:endParaRPr lang="es-CO"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1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313.569</a:t>
                      </a:r>
                      <a:endParaRPr lang="es-CO"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1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-290.781</a:t>
                      </a:r>
                      <a:endParaRPr lang="es-CO"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1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-1.276,03%</a:t>
                      </a:r>
                      <a:endParaRPr lang="es-CO"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2894472"/>
                  </a:ext>
                </a:extLst>
              </a:tr>
            </a:tbl>
          </a:graphicData>
        </a:graphic>
      </p:graphicFrame>
      <p:graphicFrame>
        <p:nvGraphicFramePr>
          <p:cNvPr id="4" name="Objeto 3"/>
          <p:cNvGraphicFramePr>
            <a:graphicFrameLocks noChangeAspect="1"/>
          </p:cNvGraphicFramePr>
          <p:nvPr>
            <p:extLst/>
          </p:nvPr>
        </p:nvGraphicFramePr>
        <p:xfrm>
          <a:off x="183697" y="2762183"/>
          <a:ext cx="6868784" cy="1957388"/>
        </p:xfrm>
        <a:graphic>
          <a:graphicData uri="http://schemas.openxmlformats.org/presentationml/2006/ole">
            <mc:AlternateContent xmlns:mc="http://schemas.openxmlformats.org/markup-compatibility/2006">
              <mc:Choice xmlns:v="urn:schemas-microsoft-com:vml" Requires="v">
                <p:oleObj spid="_x0000_s4117" name="Hoja de cálculo" r:id="rId3" imgW="3705218" imgH="2609705" progId="Excel.Sheet.12">
                  <p:embed/>
                </p:oleObj>
              </mc:Choice>
              <mc:Fallback>
                <p:oleObj name="Hoja de cálculo" r:id="rId3" imgW="3705218" imgH="2609705" progId="Excel.Sheet.12">
                  <p:embed/>
                  <p:pic>
                    <p:nvPicPr>
                      <p:cNvPr id="4" name="Objeto 3"/>
                      <p:cNvPicPr/>
                      <p:nvPr/>
                    </p:nvPicPr>
                    <p:blipFill>
                      <a:blip r:embed="rId4"/>
                      <a:stretch>
                        <a:fillRect/>
                      </a:stretch>
                    </p:blipFill>
                    <p:spPr>
                      <a:xfrm>
                        <a:off x="183697" y="2762183"/>
                        <a:ext cx="6868784" cy="1957388"/>
                      </a:xfrm>
                      <a:prstGeom prst="rect">
                        <a:avLst/>
                      </a:prstGeom>
                    </p:spPr>
                  </p:pic>
                </p:oleObj>
              </mc:Fallback>
            </mc:AlternateContent>
          </a:graphicData>
        </a:graphic>
      </p:graphicFrame>
    </p:spTree>
    <p:extLst>
      <p:ext uri="{BB962C8B-B14F-4D97-AF65-F5344CB8AC3E}">
        <p14:creationId xmlns:p14="http://schemas.microsoft.com/office/powerpoint/2010/main" val="1331486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7412182" cy="626806"/>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882732" y="108955"/>
            <a:ext cx="3646717" cy="40889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s-MX" sz="2400" b="1" dirty="0">
                <a:solidFill>
                  <a:schemeClr val="bg1"/>
                </a:solidFill>
                <a:latin typeface="Arial Black" panose="020B0A04020102020204" pitchFamily="34" charset="0"/>
              </a:rPr>
              <a:t>Temas a </a:t>
            </a:r>
            <a:r>
              <a:rPr lang="es-MX" sz="2400" b="1" dirty="0" smtClean="0">
                <a:solidFill>
                  <a:schemeClr val="bg1"/>
                </a:solidFill>
                <a:latin typeface="Arial Black" panose="020B0A04020102020204" pitchFamily="34" charset="0"/>
              </a:rPr>
              <a:t>presentar:</a:t>
            </a:r>
            <a:endParaRPr lang="es-CO" sz="2400" b="1" dirty="0">
              <a:solidFill>
                <a:schemeClr val="bg1"/>
              </a:solidFill>
              <a:latin typeface="Arial Black" panose="020B0A04020102020204" pitchFamily="34" charset="0"/>
            </a:endParaRPr>
          </a:p>
        </p:txBody>
      </p:sp>
      <p:sp>
        <p:nvSpPr>
          <p:cNvPr id="4" name="Rectángulo 3"/>
          <p:cNvSpPr/>
          <p:nvPr/>
        </p:nvSpPr>
        <p:spPr>
          <a:xfrm>
            <a:off x="325464" y="735762"/>
            <a:ext cx="8347481" cy="3916457"/>
          </a:xfrm>
          <a:prstGeom prst="rect">
            <a:avLst/>
          </a:prstGeom>
        </p:spPr>
        <p:txBody>
          <a:bodyPr wrap="square">
            <a:spAutoFit/>
          </a:bodyPr>
          <a:lstStyle/>
          <a:p>
            <a:r>
              <a:rPr lang="es-MX" b="1" dirty="0" smtClean="0"/>
              <a:t>1. Informes realizados.</a:t>
            </a:r>
          </a:p>
          <a:p>
            <a:r>
              <a:rPr lang="es-CO" sz="1400" dirty="0" smtClean="0"/>
              <a:t>1.1.Seguimiento </a:t>
            </a:r>
            <a:r>
              <a:rPr lang="es-CO" sz="1400" dirty="0"/>
              <a:t>a los planes de mejoramiento Institucional - Contraloría General de </a:t>
            </a:r>
            <a:r>
              <a:rPr lang="es-CO" sz="1400" dirty="0" smtClean="0"/>
              <a:t>Antioquia.</a:t>
            </a:r>
          </a:p>
          <a:p>
            <a:r>
              <a:rPr lang="es-CO" sz="1400" dirty="0" smtClean="0"/>
              <a:t>1.2.Rendición </a:t>
            </a:r>
            <a:r>
              <a:rPr lang="es-CO" sz="1400" dirty="0"/>
              <a:t>electrónica de la cuenta, (SIRECI</a:t>
            </a:r>
            <a:r>
              <a:rPr lang="es-CO" sz="1400" dirty="0" smtClean="0"/>
              <a:t>).</a:t>
            </a:r>
          </a:p>
          <a:p>
            <a:r>
              <a:rPr lang="es-CO" sz="1400" dirty="0" smtClean="0"/>
              <a:t>1.3.Informe </a:t>
            </a:r>
            <a:r>
              <a:rPr lang="es-CO" sz="1400" dirty="0"/>
              <a:t>del Estado del Sistema de Control </a:t>
            </a:r>
            <a:r>
              <a:rPr lang="es-CO" sz="1400" dirty="0" smtClean="0"/>
              <a:t>Interno</a:t>
            </a:r>
          </a:p>
          <a:p>
            <a:r>
              <a:rPr lang="es-CO" sz="1400" dirty="0" smtClean="0"/>
              <a:t>1.4.Informe </a:t>
            </a:r>
            <a:r>
              <a:rPr lang="es-CO" sz="1400" dirty="0"/>
              <a:t>a la Administración de la Entidad sobre la Gestión de </a:t>
            </a:r>
            <a:r>
              <a:rPr lang="es-CO" sz="1400" dirty="0" smtClean="0"/>
              <a:t>PQRSDF.</a:t>
            </a:r>
            <a:endParaRPr lang="es-CO" sz="1400" dirty="0"/>
          </a:p>
          <a:p>
            <a:r>
              <a:rPr lang="es-CO" sz="1400" dirty="0" smtClean="0"/>
              <a:t>1.5.Carrera Administrativa</a:t>
            </a:r>
          </a:p>
          <a:p>
            <a:r>
              <a:rPr lang="es-CO" sz="1400" dirty="0" smtClean="0"/>
              <a:t>1.6.Informe </a:t>
            </a:r>
            <a:r>
              <a:rPr lang="es-CO" sz="1400" dirty="0"/>
              <a:t>de Austeridad en el </a:t>
            </a:r>
            <a:r>
              <a:rPr lang="es-CO" sz="1400" dirty="0" smtClean="0"/>
              <a:t>Gasto</a:t>
            </a:r>
          </a:p>
          <a:p>
            <a:r>
              <a:rPr lang="es-CO" sz="1400" dirty="0" smtClean="0"/>
              <a:t>1.7. </a:t>
            </a:r>
            <a:r>
              <a:rPr lang="es-MX" sz="1400" dirty="0"/>
              <a:t>Informe de Seguimiento a la Gestión sobre la Acción de </a:t>
            </a:r>
            <a:r>
              <a:rPr lang="es-MX" sz="1400" dirty="0" smtClean="0"/>
              <a:t>Repetición</a:t>
            </a:r>
            <a:endParaRPr lang="es-CO" sz="1400" dirty="0"/>
          </a:p>
          <a:p>
            <a:r>
              <a:rPr lang="es-CO" sz="1400" dirty="0" smtClean="0"/>
              <a:t>1.8.Elaboración</a:t>
            </a:r>
            <a:r>
              <a:rPr lang="es-CO" sz="1400" dirty="0"/>
              <a:t>, seguimiento y control PAC </a:t>
            </a:r>
            <a:r>
              <a:rPr lang="es-CO" sz="1400" dirty="0" smtClean="0"/>
              <a:t>2024</a:t>
            </a:r>
          </a:p>
          <a:p>
            <a:r>
              <a:rPr lang="es-MX" dirty="0" smtClean="0"/>
              <a:t>1.9.Contrato </a:t>
            </a:r>
            <a:r>
              <a:rPr lang="es-MX" dirty="0"/>
              <a:t>No. 310 de 2023. Placa polideportiva en el barrio La Ermita del Municipio de Ciudad Bolívar</a:t>
            </a:r>
          </a:p>
          <a:p>
            <a:r>
              <a:rPr lang="es-MX" b="1" dirty="0" smtClean="0"/>
              <a:t>2. Informes </a:t>
            </a:r>
            <a:r>
              <a:rPr lang="es-MX" b="1" dirty="0"/>
              <a:t>en </a:t>
            </a:r>
            <a:r>
              <a:rPr lang="es-MX" b="1" dirty="0" smtClean="0"/>
              <a:t>ejecución.</a:t>
            </a:r>
          </a:p>
          <a:p>
            <a:r>
              <a:rPr lang="es-CO" sz="1400" dirty="0" smtClean="0"/>
              <a:t>2.1.Juegos </a:t>
            </a:r>
            <a:r>
              <a:rPr lang="es-CO" sz="1400" dirty="0"/>
              <a:t>Deportivos Institucionales. </a:t>
            </a:r>
            <a:endParaRPr lang="es-CO" sz="1400" dirty="0" smtClean="0"/>
          </a:p>
          <a:p>
            <a:r>
              <a:rPr lang="es-CO" sz="1400" dirty="0" smtClean="0"/>
              <a:t>2.2.Auditoria </a:t>
            </a:r>
            <a:r>
              <a:rPr lang="es-CO" sz="1400" dirty="0"/>
              <a:t>al Proceso Apoyo Técnico, Científico y Psicosocial para el Alto Rendimiento</a:t>
            </a:r>
          </a:p>
          <a:p>
            <a:r>
              <a:rPr lang="es-CO" sz="1400" dirty="0" smtClean="0"/>
              <a:t>2.3.Auditoria </a:t>
            </a:r>
            <a:r>
              <a:rPr lang="es-CO" sz="1400" dirty="0"/>
              <a:t>al Proceso Gestión Administrativa de los Recursos (</a:t>
            </a:r>
            <a:r>
              <a:rPr lang="es-CO" sz="1400" dirty="0" smtClean="0"/>
              <a:t>Almacén)</a:t>
            </a:r>
            <a:endParaRPr lang="es-MX" b="1" dirty="0"/>
          </a:p>
          <a:p>
            <a:r>
              <a:rPr lang="es-MX" b="1" dirty="0" smtClean="0"/>
              <a:t>3. Modificación </a:t>
            </a:r>
            <a:r>
              <a:rPr lang="es-MX" b="1" dirty="0"/>
              <a:t>al Plan Anual de Auditorias </a:t>
            </a:r>
            <a:endParaRPr lang="es-MX" b="1" dirty="0" smtClean="0"/>
          </a:p>
          <a:p>
            <a:r>
              <a:rPr lang="es-MX" b="1" dirty="0" smtClean="0"/>
              <a:t>4.</a:t>
            </a:r>
            <a:r>
              <a:rPr lang="es-MX" b="1" dirty="0"/>
              <a:t> Informes a realizar en el mes de </a:t>
            </a:r>
            <a:r>
              <a:rPr lang="es-MX" b="1" dirty="0" smtClean="0"/>
              <a:t>septiembre</a:t>
            </a:r>
          </a:p>
          <a:p>
            <a:r>
              <a:rPr lang="es-MX" b="1" dirty="0" smtClean="0"/>
              <a:t>5. Seguimiento </a:t>
            </a:r>
            <a:r>
              <a:rPr lang="es-MX" b="1" dirty="0"/>
              <a:t>planes de mejoramiento</a:t>
            </a:r>
          </a:p>
          <a:p>
            <a:r>
              <a:rPr lang="es-MX" b="1" dirty="0"/>
              <a:t>6</a:t>
            </a:r>
            <a:r>
              <a:rPr lang="es-MX" b="1" dirty="0" smtClean="0"/>
              <a:t>. Proposiciones </a:t>
            </a:r>
            <a:r>
              <a:rPr lang="es-MX" b="1" dirty="0"/>
              <a:t>y varios</a:t>
            </a:r>
          </a:p>
        </p:txBody>
      </p:sp>
    </p:spTree>
    <p:extLst>
      <p:ext uri="{BB962C8B-B14F-4D97-AF65-F5344CB8AC3E}">
        <p14:creationId xmlns:p14="http://schemas.microsoft.com/office/powerpoint/2010/main" val="34538141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2"/>
            <a:ext cx="6718294" cy="743578"/>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170398"/>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smtClean="0">
                <a:solidFill>
                  <a:schemeClr val="bg1"/>
                </a:solidFill>
                <a:latin typeface="Arial Black" panose="020B0A04020102020204" pitchFamily="34" charset="0"/>
              </a:rPr>
              <a:t>1. Informes </a:t>
            </a:r>
            <a:r>
              <a:rPr lang="es-MX" sz="2000" b="1" dirty="0">
                <a:solidFill>
                  <a:schemeClr val="bg1"/>
                </a:solidFill>
                <a:latin typeface="Arial Black" panose="020B0A04020102020204" pitchFamily="34" charset="0"/>
              </a:rPr>
              <a:t>Seguimientos de Ley. </a:t>
            </a:r>
          </a:p>
        </p:txBody>
      </p:sp>
      <p:sp>
        <p:nvSpPr>
          <p:cNvPr id="2" name="Rectángulo 1"/>
          <p:cNvSpPr/>
          <p:nvPr/>
        </p:nvSpPr>
        <p:spPr>
          <a:xfrm>
            <a:off x="6500454" y="170398"/>
            <a:ext cx="2545670" cy="674031"/>
          </a:xfrm>
          <a:prstGeom prst="rect">
            <a:avLst/>
          </a:prstGeom>
        </p:spPr>
        <p:txBody>
          <a:bodyPr wrap="square">
            <a:spAutoFit/>
          </a:bodyPr>
          <a:lstStyle/>
          <a:p>
            <a:pPr marL="0" lvl="1" algn="just">
              <a:lnSpc>
                <a:spcPct val="90000"/>
              </a:lnSpc>
              <a:spcBef>
                <a:spcPct val="0"/>
              </a:spcBef>
            </a:pPr>
            <a:r>
              <a:rPr lang="es-CO" sz="1400" b="1" dirty="0" err="1" smtClean="0">
                <a:solidFill>
                  <a:schemeClr val="accent6">
                    <a:lumMod val="50000"/>
                  </a:schemeClr>
                </a:solidFill>
                <a:latin typeface="Arial" panose="020B0604020202020204" pitchFamily="34" charset="0"/>
                <a:cs typeface="Arial" panose="020B0604020202020204" pitchFamily="34" charset="0"/>
              </a:rPr>
              <a:t>vi.Informe</a:t>
            </a:r>
            <a:r>
              <a:rPr lang="es-CO" sz="1400" b="1" dirty="0" smtClean="0">
                <a:solidFill>
                  <a:schemeClr val="accent6">
                    <a:lumMod val="50000"/>
                  </a:schemeClr>
                </a:solidFill>
                <a:latin typeface="Arial" panose="020B0604020202020204" pitchFamily="34" charset="0"/>
                <a:cs typeface="Arial" panose="020B0604020202020204" pitchFamily="34" charset="0"/>
              </a:rPr>
              <a:t> </a:t>
            </a:r>
            <a:r>
              <a:rPr lang="es-CO" sz="1400" b="1" dirty="0">
                <a:solidFill>
                  <a:schemeClr val="accent6">
                    <a:lumMod val="50000"/>
                  </a:schemeClr>
                </a:solidFill>
                <a:latin typeface="Arial" panose="020B0604020202020204" pitchFamily="34" charset="0"/>
                <a:cs typeface="Arial" panose="020B0604020202020204" pitchFamily="34" charset="0"/>
              </a:rPr>
              <a:t>de Austeridad en el Gasto Público. Segundo  Trimestre de 2025.</a:t>
            </a:r>
          </a:p>
        </p:txBody>
      </p:sp>
      <p:sp>
        <p:nvSpPr>
          <p:cNvPr id="7" name="Rectángulo 6"/>
          <p:cNvSpPr/>
          <p:nvPr/>
        </p:nvSpPr>
        <p:spPr>
          <a:xfrm>
            <a:off x="436700" y="821490"/>
            <a:ext cx="1228221" cy="307777"/>
          </a:xfrm>
          <a:prstGeom prst="rect">
            <a:avLst/>
          </a:prstGeom>
        </p:spPr>
        <p:txBody>
          <a:bodyPr wrap="none">
            <a:spAutoFit/>
          </a:bodyPr>
          <a:lstStyle/>
          <a:p>
            <a:pPr algn="just"/>
            <a:r>
              <a:rPr lang="es-ES" sz="1400" b="1" dirty="0">
                <a:latin typeface="Arial" panose="020B0604020202020204" pitchFamily="34" charset="0"/>
                <a:cs typeface="Arial" panose="020B0604020202020204" pitchFamily="34" charset="0"/>
              </a:rPr>
              <a:t>Fortalezas: </a:t>
            </a:r>
            <a:r>
              <a:rPr lang="es-CO" sz="1400" b="1" dirty="0">
                <a:latin typeface="Arial" panose="020B0604020202020204" pitchFamily="34" charset="0"/>
                <a:cs typeface="Arial" panose="020B0604020202020204" pitchFamily="34" charset="0"/>
              </a:rPr>
              <a:t> </a:t>
            </a:r>
            <a:endParaRPr lang="es-CO" sz="1400" dirty="0">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extLst/>
          </p:nvPr>
        </p:nvGraphicFramePr>
        <p:xfrm>
          <a:off x="458581" y="1184143"/>
          <a:ext cx="8213932" cy="2808194"/>
        </p:xfrm>
        <a:graphic>
          <a:graphicData uri="http://schemas.openxmlformats.org/drawingml/2006/table">
            <a:tbl>
              <a:tblPr firstRow="1" firstCol="1" bandRow="1">
                <a:tableStyleId>{5C22544A-7EE6-4342-B048-85BDC9FD1C3A}</a:tableStyleId>
              </a:tblPr>
              <a:tblGrid>
                <a:gridCol w="476602">
                  <a:extLst>
                    <a:ext uri="{9D8B030D-6E8A-4147-A177-3AD203B41FA5}">
                      <a16:colId xmlns:a16="http://schemas.microsoft.com/office/drawing/2014/main" val="1793010988"/>
                    </a:ext>
                  </a:extLst>
                </a:gridCol>
                <a:gridCol w="7737330">
                  <a:extLst>
                    <a:ext uri="{9D8B030D-6E8A-4147-A177-3AD203B41FA5}">
                      <a16:colId xmlns:a16="http://schemas.microsoft.com/office/drawing/2014/main" val="4219505448"/>
                    </a:ext>
                  </a:extLst>
                </a:gridCol>
              </a:tblGrid>
              <a:tr h="410307">
                <a:tc>
                  <a:txBody>
                    <a:bodyPr/>
                    <a:lstStyle/>
                    <a:p>
                      <a:pPr algn="ctr">
                        <a:lnSpc>
                          <a:spcPct val="115000"/>
                        </a:lnSpc>
                        <a:spcAft>
                          <a:spcPts val="600"/>
                        </a:spcAft>
                      </a:pPr>
                      <a:r>
                        <a:rPr lang="es-ES" sz="1200" dirty="0">
                          <a:solidFill>
                            <a:schemeClr val="tx1"/>
                          </a:solidFill>
                          <a:effectLst/>
                        </a:rPr>
                        <a:t>No.</a:t>
                      </a:r>
                      <a:endParaRPr lang="es-CO" sz="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solidFill>
                      <a:schemeClr val="accent6">
                        <a:lumMod val="75000"/>
                      </a:schemeClr>
                    </a:solidFill>
                  </a:tcPr>
                </a:tc>
                <a:tc>
                  <a:txBody>
                    <a:bodyPr/>
                    <a:lstStyle/>
                    <a:p>
                      <a:pPr algn="ctr">
                        <a:lnSpc>
                          <a:spcPct val="115000"/>
                        </a:lnSpc>
                        <a:spcAft>
                          <a:spcPts val="600"/>
                        </a:spcAft>
                      </a:pPr>
                      <a:r>
                        <a:rPr lang="es-ES" sz="1200" dirty="0">
                          <a:solidFill>
                            <a:schemeClr val="tx1"/>
                          </a:solidFill>
                          <a:effectLst/>
                        </a:rPr>
                        <a:t>FORTALEZAS </a:t>
                      </a:r>
                      <a:endParaRPr lang="es-CO" sz="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solidFill>
                      <a:schemeClr val="accent6">
                        <a:lumMod val="75000"/>
                      </a:schemeClr>
                    </a:solidFill>
                  </a:tcPr>
                </a:tc>
                <a:extLst>
                  <a:ext uri="{0D108BD9-81ED-4DB2-BD59-A6C34878D82A}">
                    <a16:rowId xmlns:a16="http://schemas.microsoft.com/office/drawing/2014/main" val="3313279805"/>
                  </a:ext>
                </a:extLst>
              </a:tr>
              <a:tr h="901633">
                <a:tc>
                  <a:txBody>
                    <a:bodyPr/>
                    <a:lstStyle/>
                    <a:p>
                      <a:pPr algn="ctr">
                        <a:lnSpc>
                          <a:spcPct val="115000"/>
                        </a:lnSpc>
                        <a:spcAft>
                          <a:spcPts val="600"/>
                        </a:spcAft>
                      </a:pPr>
                      <a:r>
                        <a:rPr lang="es-ES" sz="1200">
                          <a:solidFill>
                            <a:schemeClr val="tx1"/>
                          </a:solidFill>
                          <a:effectLst/>
                        </a:rPr>
                        <a:t>1</a:t>
                      </a:r>
                      <a:endParaRPr lang="es-CO" sz="12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solidFill>
                      <a:schemeClr val="accent6">
                        <a:lumMod val="40000"/>
                        <a:lumOff val="60000"/>
                      </a:schemeClr>
                    </a:solidFill>
                  </a:tcPr>
                </a:tc>
                <a:tc>
                  <a:txBody>
                    <a:bodyPr/>
                    <a:lstStyle/>
                    <a:p>
                      <a:pPr algn="just">
                        <a:lnSpc>
                          <a:spcPct val="115000"/>
                        </a:lnSpc>
                        <a:spcAft>
                          <a:spcPts val="600"/>
                        </a:spcAft>
                      </a:pPr>
                      <a:r>
                        <a:rPr lang="es-ES" sz="1200" dirty="0">
                          <a:solidFill>
                            <a:schemeClr val="tx1"/>
                          </a:solidFill>
                          <a:effectLst/>
                        </a:rPr>
                        <a:t>Reiterar como aspecto favorable a destacar es la disponibilidad que tiene la Entidad reflejada en el sistema de información financiera, para acceder a ella y poder tomar las decisiones administrativas que apunten al cumplimiento de la política de austeridad y eficiencia en el gasto público.</a:t>
                      </a:r>
                      <a:endParaRPr lang="es-CO" sz="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solidFill>
                      <a:schemeClr val="accent6">
                        <a:lumMod val="40000"/>
                        <a:lumOff val="60000"/>
                      </a:schemeClr>
                    </a:solidFill>
                  </a:tcPr>
                </a:tc>
                <a:extLst>
                  <a:ext uri="{0D108BD9-81ED-4DB2-BD59-A6C34878D82A}">
                    <a16:rowId xmlns:a16="http://schemas.microsoft.com/office/drawing/2014/main" val="1962427143"/>
                  </a:ext>
                </a:extLst>
              </a:tr>
              <a:tr h="594621">
                <a:tc>
                  <a:txBody>
                    <a:bodyPr/>
                    <a:lstStyle/>
                    <a:p>
                      <a:pPr algn="ctr">
                        <a:lnSpc>
                          <a:spcPct val="115000"/>
                        </a:lnSpc>
                        <a:spcAft>
                          <a:spcPts val="600"/>
                        </a:spcAft>
                      </a:pPr>
                      <a:r>
                        <a:rPr lang="es-ES" sz="1200">
                          <a:solidFill>
                            <a:schemeClr val="tx1"/>
                          </a:solidFill>
                          <a:effectLst/>
                        </a:rPr>
                        <a:t>2</a:t>
                      </a:r>
                      <a:endParaRPr lang="es-CO" sz="12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solidFill>
                      <a:schemeClr val="accent6">
                        <a:lumMod val="40000"/>
                        <a:lumOff val="60000"/>
                      </a:schemeClr>
                    </a:solidFill>
                  </a:tcPr>
                </a:tc>
                <a:tc>
                  <a:txBody>
                    <a:bodyPr/>
                    <a:lstStyle/>
                    <a:p>
                      <a:pPr algn="just">
                        <a:lnSpc>
                          <a:spcPct val="115000"/>
                        </a:lnSpc>
                        <a:spcAft>
                          <a:spcPts val="600"/>
                        </a:spcAft>
                      </a:pPr>
                      <a:r>
                        <a:rPr lang="es-ES" sz="1200" dirty="0">
                          <a:solidFill>
                            <a:schemeClr val="tx1"/>
                          </a:solidFill>
                          <a:effectLst/>
                        </a:rPr>
                        <a:t>El grupo de directivos se encuentran comprometidos en el cumplimiento del plan de austeridad en el gasto, generando acciones que impactan en el uso eficiente de los recursos.</a:t>
                      </a:r>
                      <a:endParaRPr lang="es-CO" sz="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solidFill>
                      <a:schemeClr val="accent6">
                        <a:lumMod val="40000"/>
                        <a:lumOff val="60000"/>
                      </a:schemeClr>
                    </a:solidFill>
                  </a:tcPr>
                </a:tc>
                <a:extLst>
                  <a:ext uri="{0D108BD9-81ED-4DB2-BD59-A6C34878D82A}">
                    <a16:rowId xmlns:a16="http://schemas.microsoft.com/office/drawing/2014/main" val="1901566502"/>
                  </a:ext>
                </a:extLst>
              </a:tr>
              <a:tr h="901633">
                <a:tc>
                  <a:txBody>
                    <a:bodyPr/>
                    <a:lstStyle/>
                    <a:p>
                      <a:pPr algn="ctr">
                        <a:lnSpc>
                          <a:spcPct val="115000"/>
                        </a:lnSpc>
                        <a:spcAft>
                          <a:spcPts val="600"/>
                        </a:spcAft>
                      </a:pPr>
                      <a:r>
                        <a:rPr lang="es-ES" sz="1200">
                          <a:solidFill>
                            <a:schemeClr val="tx1"/>
                          </a:solidFill>
                          <a:effectLst/>
                        </a:rPr>
                        <a:t>3</a:t>
                      </a:r>
                      <a:endParaRPr lang="es-CO" sz="12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solidFill>
                      <a:schemeClr val="accent6">
                        <a:lumMod val="40000"/>
                        <a:lumOff val="60000"/>
                      </a:schemeClr>
                    </a:solidFill>
                  </a:tcPr>
                </a:tc>
                <a:tc>
                  <a:txBody>
                    <a:bodyPr/>
                    <a:lstStyle/>
                    <a:p>
                      <a:pPr algn="just">
                        <a:lnSpc>
                          <a:spcPct val="115000"/>
                        </a:lnSpc>
                        <a:spcAft>
                          <a:spcPts val="600"/>
                        </a:spcAft>
                      </a:pPr>
                      <a:r>
                        <a:rPr lang="es-ES" sz="1200" dirty="0">
                          <a:solidFill>
                            <a:schemeClr val="tx1"/>
                          </a:solidFill>
                          <a:effectLst/>
                        </a:rPr>
                        <a:t>La Entidad cuenta con Plan de Austeridad en el Gasto para el Instituto Departamental de Deportes de Antioquia – INDEPORTES Resolución S2022000248 del 09/05/2022 al cual se le viene realizando el seguimiento y monitoreo por parte de la Subgerencia Administrativa y Financiera.</a:t>
                      </a:r>
                      <a:endParaRPr lang="es-CO" sz="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solidFill>
                      <a:schemeClr val="accent6">
                        <a:lumMod val="40000"/>
                        <a:lumOff val="60000"/>
                      </a:schemeClr>
                    </a:solidFill>
                  </a:tcPr>
                </a:tc>
                <a:extLst>
                  <a:ext uri="{0D108BD9-81ED-4DB2-BD59-A6C34878D82A}">
                    <a16:rowId xmlns:a16="http://schemas.microsoft.com/office/drawing/2014/main" val="2235584164"/>
                  </a:ext>
                </a:extLst>
              </a:tr>
            </a:tbl>
          </a:graphicData>
        </a:graphic>
      </p:graphicFrame>
    </p:spTree>
    <p:extLst>
      <p:ext uri="{BB962C8B-B14F-4D97-AF65-F5344CB8AC3E}">
        <p14:creationId xmlns:p14="http://schemas.microsoft.com/office/powerpoint/2010/main" val="33752471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85825"/>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45059"/>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smtClean="0">
                <a:solidFill>
                  <a:schemeClr val="bg1"/>
                </a:solidFill>
                <a:latin typeface="Arial Black" panose="020B0A04020102020204" pitchFamily="34" charset="0"/>
              </a:rPr>
              <a:t>1. Informes / </a:t>
            </a:r>
            <a:r>
              <a:rPr lang="es-MX" sz="2000" b="1" dirty="0">
                <a:solidFill>
                  <a:schemeClr val="bg1"/>
                </a:solidFill>
                <a:latin typeface="Arial Black" panose="020B0A04020102020204" pitchFamily="34" charset="0"/>
              </a:rPr>
              <a:t>Seguimientos de Ley. </a:t>
            </a:r>
          </a:p>
        </p:txBody>
      </p:sp>
      <p:sp>
        <p:nvSpPr>
          <p:cNvPr id="2" name="Rectángulo 1"/>
          <p:cNvSpPr/>
          <p:nvPr/>
        </p:nvSpPr>
        <p:spPr>
          <a:xfrm>
            <a:off x="6530599" y="245059"/>
            <a:ext cx="2545670" cy="667106"/>
          </a:xfrm>
          <a:prstGeom prst="rect">
            <a:avLst/>
          </a:prstGeom>
        </p:spPr>
        <p:txBody>
          <a:bodyPr wrap="square">
            <a:spAutoFit/>
          </a:bodyPr>
          <a:lstStyle/>
          <a:p>
            <a:pPr marL="0" lvl="1" algn="ctr">
              <a:lnSpc>
                <a:spcPct val="90000"/>
              </a:lnSpc>
              <a:spcBef>
                <a:spcPct val="0"/>
              </a:spcBef>
            </a:pPr>
            <a:r>
              <a:rPr lang="es-MX" sz="1400" b="1" dirty="0" smtClean="0">
                <a:solidFill>
                  <a:schemeClr val="accent6">
                    <a:lumMod val="50000"/>
                  </a:schemeClr>
                </a:solidFill>
                <a:latin typeface="Arial" panose="020B0604020202020204" pitchFamily="34" charset="0"/>
                <a:cs typeface="Arial" panose="020B0604020202020204" pitchFamily="34" charset="0"/>
              </a:rPr>
              <a:t>vii. </a:t>
            </a:r>
            <a:r>
              <a:rPr lang="es-MX" b="1" dirty="0"/>
              <a:t>Informe de Seguimiento a la Gestión sobre la Acción de </a:t>
            </a:r>
            <a:r>
              <a:rPr lang="es-MX" b="1" dirty="0" smtClean="0"/>
              <a:t>Repetición</a:t>
            </a:r>
            <a:r>
              <a:rPr lang="es-MX" sz="1400" b="1" dirty="0" smtClean="0">
                <a:solidFill>
                  <a:schemeClr val="accent6">
                    <a:lumMod val="50000"/>
                  </a:schemeClr>
                </a:solidFill>
                <a:latin typeface="Arial" panose="020B0604020202020204" pitchFamily="34" charset="0"/>
                <a:cs typeface="Arial" panose="020B0604020202020204" pitchFamily="34" charset="0"/>
              </a:rPr>
              <a:t>.</a:t>
            </a:r>
            <a:endParaRPr lang="es-CO" sz="1400" b="1" dirty="0">
              <a:solidFill>
                <a:schemeClr val="accent6">
                  <a:lumMod val="50000"/>
                </a:schemeClr>
              </a:solidFill>
              <a:latin typeface="Arial" panose="020B0604020202020204" pitchFamily="34" charset="0"/>
              <a:cs typeface="Arial" panose="020B0604020202020204" pitchFamily="34" charset="0"/>
            </a:endParaRPr>
          </a:p>
        </p:txBody>
      </p:sp>
      <p:sp>
        <p:nvSpPr>
          <p:cNvPr id="14" name="Rectángulo 13"/>
          <p:cNvSpPr/>
          <p:nvPr/>
        </p:nvSpPr>
        <p:spPr>
          <a:xfrm>
            <a:off x="993383" y="2421516"/>
            <a:ext cx="1666450" cy="276999"/>
          </a:xfrm>
          <a:prstGeom prst="rect">
            <a:avLst/>
          </a:prstGeom>
        </p:spPr>
        <p:txBody>
          <a:bodyPr wrap="square">
            <a:spAutoFit/>
          </a:bodyPr>
          <a:lstStyle/>
          <a:p>
            <a:pPr algn="just"/>
            <a:r>
              <a:rPr lang="es-CO" sz="1200" b="1" dirty="0" smtClean="0">
                <a:latin typeface="Arial" panose="020B0604020202020204" pitchFamily="34" charset="0"/>
              </a:rPr>
              <a:t>: </a:t>
            </a:r>
            <a:endParaRPr lang="es-CO" sz="1200" dirty="0"/>
          </a:p>
        </p:txBody>
      </p:sp>
      <p:graphicFrame>
        <p:nvGraphicFramePr>
          <p:cNvPr id="3" name="Tabla 2"/>
          <p:cNvGraphicFramePr>
            <a:graphicFrameLocks noGrp="1"/>
          </p:cNvGraphicFramePr>
          <p:nvPr>
            <p:extLst>
              <p:ext uri="{D42A27DB-BD31-4B8C-83A1-F6EECF244321}">
                <p14:modId xmlns:p14="http://schemas.microsoft.com/office/powerpoint/2010/main" val="923660938"/>
              </p:ext>
            </p:extLst>
          </p:nvPr>
        </p:nvGraphicFramePr>
        <p:xfrm>
          <a:off x="401782" y="1157222"/>
          <a:ext cx="8264236" cy="3474720"/>
        </p:xfrm>
        <a:graphic>
          <a:graphicData uri="http://schemas.openxmlformats.org/drawingml/2006/table">
            <a:tbl>
              <a:tblPr firstRow="1" bandRow="1">
                <a:tableStyleId>{93296810-A885-4BE3-A3E7-6D5BEEA58F35}</a:tableStyleId>
              </a:tblPr>
              <a:tblGrid>
                <a:gridCol w="1510145">
                  <a:extLst>
                    <a:ext uri="{9D8B030D-6E8A-4147-A177-3AD203B41FA5}">
                      <a16:colId xmlns:a16="http://schemas.microsoft.com/office/drawing/2014/main" val="3994709839"/>
                    </a:ext>
                  </a:extLst>
                </a:gridCol>
                <a:gridCol w="6754091">
                  <a:extLst>
                    <a:ext uri="{9D8B030D-6E8A-4147-A177-3AD203B41FA5}">
                      <a16:colId xmlns:a16="http://schemas.microsoft.com/office/drawing/2014/main" val="814629863"/>
                    </a:ext>
                  </a:extLst>
                </a:gridCol>
              </a:tblGrid>
              <a:tr h="826532">
                <a:tc>
                  <a:txBody>
                    <a:bodyPr/>
                    <a:lstStyle/>
                    <a:p>
                      <a:pPr algn="just"/>
                      <a:r>
                        <a:rPr lang="es-CO" sz="1400" dirty="0" smtClean="0">
                          <a:solidFill>
                            <a:schemeClr val="tx1"/>
                          </a:solidFill>
                          <a:latin typeface="Arial" panose="020B0604020202020204" pitchFamily="34" charset="0"/>
                          <a:cs typeface="Arial" panose="020B0604020202020204" pitchFamily="34" charset="0"/>
                        </a:rPr>
                        <a:t>OBJETIVO</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just"/>
                      <a:r>
                        <a:rPr lang="es-MX" sz="1400" b="0" i="0" u="none" strike="noStrike" kern="1200" baseline="0" dirty="0" smtClean="0">
                          <a:solidFill>
                            <a:schemeClr val="tx1"/>
                          </a:solidFill>
                          <a:latin typeface="Arial" panose="020B0604020202020204" pitchFamily="34" charset="0"/>
                          <a:ea typeface="+mn-ea"/>
                          <a:cs typeface="Arial" panose="020B0604020202020204" pitchFamily="34" charset="0"/>
                        </a:rPr>
                        <a:t>Verificar el cumplimiento de lo establecido en el artículo 2º de la Ley 678 de 2001 por el Comité de Conciliación en relación con la procedencia o improcedencia de la Acción de Repetición, en </a:t>
                      </a:r>
                      <a:r>
                        <a:rPr lang="es-CO" sz="1400" b="0" i="0" u="none" strike="noStrike" kern="1200" baseline="0" dirty="0" smtClean="0">
                          <a:solidFill>
                            <a:schemeClr val="tx1"/>
                          </a:solidFill>
                          <a:latin typeface="Arial" panose="020B0604020202020204" pitchFamily="34" charset="0"/>
                          <a:ea typeface="+mn-ea"/>
                          <a:cs typeface="Arial" panose="020B0604020202020204" pitchFamily="34" charset="0"/>
                        </a:rPr>
                        <a:t>los casos en que se condene al Instituto de Deportes de Antioquia a efectuar pagos por motivo </a:t>
                      </a:r>
                      <a:r>
                        <a:rPr lang="es-MX" sz="1400" b="0" i="0" u="none" strike="noStrike" kern="1200" baseline="0" dirty="0" smtClean="0">
                          <a:solidFill>
                            <a:schemeClr val="tx1"/>
                          </a:solidFill>
                          <a:latin typeface="Arial" panose="020B0604020202020204" pitchFamily="34" charset="0"/>
                          <a:ea typeface="+mn-ea"/>
                          <a:cs typeface="Arial" panose="020B0604020202020204" pitchFamily="34" charset="0"/>
                        </a:rPr>
                        <a:t>de fallos condenatorios de demandas, cobros coactivos y sanciones que generen un menoscabo </a:t>
                      </a:r>
                      <a:r>
                        <a:rPr lang="es-CO" sz="1400" b="0" i="0" u="none" strike="noStrike" kern="1200" baseline="0" dirty="0" smtClean="0">
                          <a:solidFill>
                            <a:schemeClr val="tx1"/>
                          </a:solidFill>
                          <a:latin typeface="Arial" panose="020B0604020202020204" pitchFamily="34" charset="0"/>
                          <a:ea typeface="+mn-ea"/>
                          <a:cs typeface="Arial" panose="020B0604020202020204" pitchFamily="34" charset="0"/>
                        </a:rPr>
                        <a:t>para la Entidad.</a:t>
                      </a:r>
                      <a:endParaRPr lang="es-CO"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63757223"/>
                  </a:ext>
                </a:extLst>
              </a:tr>
              <a:tr h="826532">
                <a:tc>
                  <a:txBody>
                    <a:bodyPr/>
                    <a:lstStyle/>
                    <a:p>
                      <a:pPr algn="just"/>
                      <a:r>
                        <a:rPr lang="es-CO" sz="1400" b="1" dirty="0" smtClean="0">
                          <a:latin typeface="Arial" panose="020B0604020202020204" pitchFamily="34" charset="0"/>
                          <a:cs typeface="Arial" panose="020B0604020202020204" pitchFamily="34" charset="0"/>
                        </a:rPr>
                        <a:t>FORTALEZA</a:t>
                      </a:r>
                      <a:endParaRPr lang="es-CO" sz="1400" b="1" dirty="0">
                        <a:latin typeface="Arial" panose="020B0604020202020204" pitchFamily="34" charset="0"/>
                        <a:cs typeface="Arial" panose="020B0604020202020204" pitchFamily="34" charset="0"/>
                      </a:endParaRPr>
                    </a:p>
                  </a:txBody>
                  <a:tcPr/>
                </a:tc>
                <a:tc>
                  <a:txBody>
                    <a:bodyPr/>
                    <a:lstStyle/>
                    <a:p>
                      <a:pPr algn="just"/>
                      <a:r>
                        <a:rPr lang="es-MX" sz="1400" b="0" i="0" u="none" strike="noStrike" kern="1200" baseline="0" dirty="0" smtClean="0">
                          <a:solidFill>
                            <a:schemeClr val="dk1"/>
                          </a:solidFill>
                          <a:latin typeface="Arial" panose="020B0604020202020204" pitchFamily="34" charset="0"/>
                          <a:ea typeface="+mn-ea"/>
                          <a:cs typeface="Arial" panose="020B0604020202020204" pitchFamily="34" charset="0"/>
                        </a:rPr>
                        <a:t>El Comité de Conciliación es convocado oportunamente, cumpliendo el término establecido en el artículo 125 de la ley 2220 del 2022, para el análisis de la procedencia o improcedencia de la Acción de Repetición, teniendo en cuenta el reporte que remite la Subgerencia Administrativa y Financiera a la Oficina Asesora </a:t>
                      </a:r>
                      <a:r>
                        <a:rPr lang="es-CO" sz="1400" b="0" i="0" u="none" strike="noStrike" kern="1200" baseline="0" dirty="0" smtClean="0">
                          <a:solidFill>
                            <a:schemeClr val="dk1"/>
                          </a:solidFill>
                          <a:latin typeface="Arial" panose="020B0604020202020204" pitchFamily="34" charset="0"/>
                          <a:ea typeface="+mn-ea"/>
                          <a:cs typeface="Arial" panose="020B0604020202020204" pitchFamily="34" charset="0"/>
                        </a:rPr>
                        <a:t>Jurídica, sobre los pagos realizados por condenas al Instituto de Deportes de Antioquia.</a:t>
                      </a:r>
                      <a:endParaRPr lang="es-CO"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56625068"/>
                  </a:ext>
                </a:extLst>
              </a:tr>
              <a:tr h="826532">
                <a:tc>
                  <a:txBody>
                    <a:bodyPr/>
                    <a:lstStyle/>
                    <a:p>
                      <a:pPr algn="just"/>
                      <a:r>
                        <a:rPr lang="es-CO" sz="1400" b="1" dirty="0" smtClean="0">
                          <a:latin typeface="Arial" panose="020B0604020202020204" pitchFamily="34" charset="0"/>
                          <a:cs typeface="Arial" panose="020B0604020202020204" pitchFamily="34" charset="0"/>
                        </a:rPr>
                        <a:t>CONCLUSION</a:t>
                      </a:r>
                      <a:endParaRPr lang="es-CO" sz="1400" b="1" dirty="0">
                        <a:latin typeface="Arial" panose="020B0604020202020204" pitchFamily="34" charset="0"/>
                        <a:cs typeface="Arial" panose="020B0604020202020204" pitchFamily="34" charset="0"/>
                      </a:endParaRPr>
                    </a:p>
                  </a:txBody>
                  <a:tcPr/>
                </a:tc>
                <a:tc>
                  <a:txBody>
                    <a:bodyPr/>
                    <a:lstStyle/>
                    <a:p>
                      <a:pPr algn="just"/>
                      <a:r>
                        <a:rPr lang="es-MX" sz="1400" b="0" i="0" u="none" strike="noStrike" kern="1200" baseline="0" dirty="0" smtClean="0">
                          <a:solidFill>
                            <a:schemeClr val="dk1"/>
                          </a:solidFill>
                          <a:latin typeface="Arial" panose="020B0604020202020204" pitchFamily="34" charset="0"/>
                          <a:ea typeface="+mn-ea"/>
                          <a:cs typeface="Arial" panose="020B0604020202020204" pitchFamily="34" charset="0"/>
                        </a:rPr>
                        <a:t>El Instituto de Deportes de Antioquia viene dando cumplimiento a lo establecido en las Leyes 678 de 2001 y 2220 de 2022, respecto al análisis de la procedencia o improcedencia de iniciar el trámite de la Acción de Repetición cuando se ha generado una responsabilidad patrimonial de la Entidad.</a:t>
                      </a:r>
                      <a:endParaRPr lang="es-CO"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36103125"/>
                  </a:ext>
                </a:extLst>
              </a:tr>
            </a:tbl>
          </a:graphicData>
        </a:graphic>
      </p:graphicFrame>
    </p:spTree>
    <p:extLst>
      <p:ext uri="{BB962C8B-B14F-4D97-AF65-F5344CB8AC3E}">
        <p14:creationId xmlns:p14="http://schemas.microsoft.com/office/powerpoint/2010/main" val="30272271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85825"/>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45059"/>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1. Informes Seguimientos de Ley. </a:t>
            </a:r>
          </a:p>
        </p:txBody>
      </p:sp>
      <p:sp>
        <p:nvSpPr>
          <p:cNvPr id="2" name="Rectángulo 1"/>
          <p:cNvSpPr/>
          <p:nvPr/>
        </p:nvSpPr>
        <p:spPr>
          <a:xfrm>
            <a:off x="6493860" y="245059"/>
            <a:ext cx="2545670" cy="674031"/>
          </a:xfrm>
          <a:prstGeom prst="rect">
            <a:avLst/>
          </a:prstGeom>
        </p:spPr>
        <p:txBody>
          <a:bodyPr wrap="square">
            <a:spAutoFit/>
          </a:bodyPr>
          <a:lstStyle/>
          <a:p>
            <a:pPr marL="0" lvl="1" algn="just">
              <a:lnSpc>
                <a:spcPct val="90000"/>
              </a:lnSpc>
              <a:spcBef>
                <a:spcPct val="0"/>
              </a:spcBef>
            </a:pPr>
            <a:r>
              <a:rPr lang="es-CO" sz="1400" b="1" dirty="0" smtClean="0">
                <a:solidFill>
                  <a:schemeClr val="accent6">
                    <a:lumMod val="50000"/>
                  </a:schemeClr>
                </a:solidFill>
                <a:latin typeface="Arial" panose="020B0604020202020204" pitchFamily="34" charset="0"/>
                <a:cs typeface="Arial" panose="020B0604020202020204" pitchFamily="34" charset="0"/>
              </a:rPr>
              <a:t>viii. </a:t>
            </a:r>
            <a:r>
              <a:rPr lang="es-CO" sz="1400" b="1" dirty="0">
                <a:solidFill>
                  <a:schemeClr val="accent6">
                    <a:lumMod val="50000"/>
                  </a:schemeClr>
                </a:solidFill>
                <a:latin typeface="Arial" panose="020B0604020202020204" pitchFamily="34" charset="0"/>
                <a:cs typeface="Arial" panose="020B0604020202020204" pitchFamily="34" charset="0"/>
              </a:rPr>
              <a:t>Acción de Verificación al Procedimiento PAC  P-GF-25 V1. Vigencia 2024.</a:t>
            </a:r>
          </a:p>
        </p:txBody>
      </p:sp>
      <p:sp>
        <p:nvSpPr>
          <p:cNvPr id="14" name="Rectángulo 13"/>
          <p:cNvSpPr/>
          <p:nvPr/>
        </p:nvSpPr>
        <p:spPr>
          <a:xfrm>
            <a:off x="222103" y="1057646"/>
            <a:ext cx="8668805" cy="3877985"/>
          </a:xfrm>
          <a:prstGeom prst="rect">
            <a:avLst/>
          </a:prstGeom>
        </p:spPr>
        <p:txBody>
          <a:bodyPr wrap="square">
            <a:spAutoFit/>
          </a:bodyPr>
          <a:lstStyle/>
          <a:p>
            <a:pPr algn="just"/>
            <a:r>
              <a:rPr lang="es-CO" sz="1800" b="1" dirty="0" smtClean="0">
                <a:latin typeface="Arial" panose="020B0604020202020204" pitchFamily="34" charset="0"/>
                <a:cs typeface="Arial" panose="020B0604020202020204" pitchFamily="34" charset="0"/>
              </a:rPr>
              <a:t>¿Que </a:t>
            </a:r>
            <a:r>
              <a:rPr lang="es-CO" sz="1800" b="1" dirty="0">
                <a:latin typeface="Arial" panose="020B0604020202020204" pitchFamily="34" charset="0"/>
                <a:cs typeface="Arial" panose="020B0604020202020204" pitchFamily="34" charset="0"/>
              </a:rPr>
              <a:t>es el Plan Mensualizado de </a:t>
            </a:r>
            <a:r>
              <a:rPr lang="es-CO" sz="1800" b="1" dirty="0" smtClean="0">
                <a:latin typeface="Arial" panose="020B0604020202020204" pitchFamily="34" charset="0"/>
                <a:cs typeface="Arial" panose="020B0604020202020204" pitchFamily="34" charset="0"/>
              </a:rPr>
              <a:t>Caja?</a:t>
            </a:r>
            <a:endParaRPr lang="es-CO" sz="1800" b="1" dirty="0">
              <a:latin typeface="Arial" panose="020B0604020202020204" pitchFamily="34" charset="0"/>
              <a:cs typeface="Arial" panose="020B0604020202020204" pitchFamily="34" charset="0"/>
            </a:endParaRPr>
          </a:p>
          <a:p>
            <a:pPr algn="just"/>
            <a:r>
              <a:rPr lang="es-CO" sz="1800" dirty="0">
                <a:latin typeface="Arial" panose="020B0604020202020204" pitchFamily="34" charset="0"/>
                <a:cs typeface="Arial" panose="020B0604020202020204" pitchFamily="34" charset="0"/>
              </a:rPr>
              <a:t>El Plan Anual Mensualizado de Caja - PAC es el instrumento para la ejecución presupuestal que fija los montos máximos de fondos en la Tesorería General a disposición para pagos mes a mes en cada vigencia fiscal, permitiendo proyectar el comportamiento de la liquidez y de esa manera programar el flujo de pagos. </a:t>
            </a:r>
          </a:p>
          <a:p>
            <a:pPr algn="just"/>
            <a:endParaRPr lang="es-CO" sz="1800" dirty="0">
              <a:latin typeface="Arial" panose="020B0604020202020204" pitchFamily="34" charset="0"/>
              <a:cs typeface="Arial" panose="020B0604020202020204" pitchFamily="34" charset="0"/>
            </a:endParaRPr>
          </a:p>
          <a:p>
            <a:pPr algn="just"/>
            <a:r>
              <a:rPr lang="es-CO" sz="1800" b="1" dirty="0" smtClean="0">
                <a:latin typeface="Arial" panose="020B0604020202020204" pitchFamily="34" charset="0"/>
                <a:cs typeface="Arial" panose="020B0604020202020204" pitchFamily="34" charset="0"/>
              </a:rPr>
              <a:t>Objetivo</a:t>
            </a:r>
            <a:r>
              <a:rPr lang="es-CO" sz="1800" b="1" dirty="0">
                <a:latin typeface="Arial" panose="020B0604020202020204" pitchFamily="34" charset="0"/>
                <a:cs typeface="Arial" panose="020B0604020202020204" pitchFamily="34" charset="0"/>
              </a:rPr>
              <a:t>: </a:t>
            </a:r>
            <a:r>
              <a:rPr lang="es-CO" sz="1800" dirty="0">
                <a:latin typeface="Arial" panose="020B0604020202020204" pitchFamily="34" charset="0"/>
                <a:cs typeface="Arial" panose="020B0604020202020204" pitchFamily="34" charset="0"/>
              </a:rPr>
              <a:t> </a:t>
            </a:r>
          </a:p>
          <a:p>
            <a:pPr algn="just"/>
            <a:r>
              <a:rPr lang="es-MX" sz="1800" dirty="0">
                <a:latin typeface="Arial" panose="020B0604020202020204" pitchFamily="34" charset="0"/>
                <a:cs typeface="Arial" panose="020B0604020202020204" pitchFamily="34" charset="0"/>
              </a:rPr>
              <a:t>Verificar la elaboración, seguimiento y control del PAC 2024 conforme al procedimiento institucional.</a:t>
            </a:r>
          </a:p>
          <a:p>
            <a:pPr algn="just"/>
            <a:endParaRPr lang="es-MX" sz="1800" b="1" dirty="0">
              <a:latin typeface="Arial" panose="020B0604020202020204" pitchFamily="34" charset="0"/>
              <a:cs typeface="Arial" panose="020B0604020202020204" pitchFamily="34" charset="0"/>
            </a:endParaRPr>
          </a:p>
          <a:p>
            <a:pPr algn="just"/>
            <a:r>
              <a:rPr lang="es-MX" sz="1800" b="1" dirty="0">
                <a:latin typeface="Arial" panose="020B0604020202020204" pitchFamily="34" charset="0"/>
                <a:cs typeface="Arial" panose="020B0604020202020204" pitchFamily="34" charset="0"/>
              </a:rPr>
              <a:t>Alcance: </a:t>
            </a:r>
            <a:endParaRPr lang="es-MX" sz="1800" dirty="0">
              <a:latin typeface="Arial" panose="020B0604020202020204" pitchFamily="34" charset="0"/>
              <a:cs typeface="Arial" panose="020B0604020202020204" pitchFamily="34" charset="0"/>
            </a:endParaRPr>
          </a:p>
          <a:p>
            <a:pPr algn="just"/>
            <a:r>
              <a:rPr lang="es-MX" sz="1800" dirty="0">
                <a:latin typeface="Arial" panose="020B0604020202020204" pitchFamily="34" charset="0"/>
                <a:cs typeface="Arial" panose="020B0604020202020204" pitchFamily="34" charset="0"/>
              </a:rPr>
              <a:t>Comprende desde la proyección de ingresos y gastos hasta el cierre del PAC.</a:t>
            </a:r>
          </a:p>
          <a:p>
            <a:pPr algn="just"/>
            <a:endParaRPr lang="es-MX" sz="1800" b="1" dirty="0">
              <a:latin typeface="Arial" panose="020B0604020202020204" pitchFamily="34" charset="0"/>
              <a:cs typeface="Arial" panose="020B0604020202020204" pitchFamily="34" charset="0"/>
            </a:endParaRPr>
          </a:p>
          <a:p>
            <a:pPr algn="just"/>
            <a:endParaRPr lang="es-CO" sz="1200" b="1" dirty="0">
              <a:latin typeface="Arial" panose="020B0604020202020204" pitchFamily="34" charset="0"/>
            </a:endParaRPr>
          </a:p>
        </p:txBody>
      </p:sp>
    </p:spTree>
    <p:extLst>
      <p:ext uri="{BB962C8B-B14F-4D97-AF65-F5344CB8AC3E}">
        <p14:creationId xmlns:p14="http://schemas.microsoft.com/office/powerpoint/2010/main" val="14535812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85825"/>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45059"/>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1. Informes Seguimientos de Ley. </a:t>
            </a:r>
          </a:p>
        </p:txBody>
      </p:sp>
      <p:sp>
        <p:nvSpPr>
          <p:cNvPr id="2" name="Rectángulo 1"/>
          <p:cNvSpPr/>
          <p:nvPr/>
        </p:nvSpPr>
        <p:spPr>
          <a:xfrm>
            <a:off x="6530599" y="245059"/>
            <a:ext cx="2545670" cy="674031"/>
          </a:xfrm>
          <a:prstGeom prst="rect">
            <a:avLst/>
          </a:prstGeom>
        </p:spPr>
        <p:txBody>
          <a:bodyPr wrap="square">
            <a:spAutoFit/>
          </a:bodyPr>
          <a:lstStyle/>
          <a:p>
            <a:pPr marL="0" lvl="1" algn="just">
              <a:lnSpc>
                <a:spcPct val="90000"/>
              </a:lnSpc>
              <a:spcBef>
                <a:spcPct val="0"/>
              </a:spcBef>
            </a:pPr>
            <a:r>
              <a:rPr lang="es-CO" sz="1400" b="1" dirty="0" smtClean="0">
                <a:solidFill>
                  <a:schemeClr val="accent6">
                    <a:lumMod val="50000"/>
                  </a:schemeClr>
                </a:solidFill>
                <a:latin typeface="Arial" panose="020B0604020202020204" pitchFamily="34" charset="0"/>
                <a:cs typeface="Arial" panose="020B0604020202020204" pitchFamily="34" charset="0"/>
              </a:rPr>
              <a:t>viii. </a:t>
            </a:r>
            <a:r>
              <a:rPr lang="es-CO" sz="1400" b="1" dirty="0">
                <a:solidFill>
                  <a:schemeClr val="accent6">
                    <a:lumMod val="50000"/>
                  </a:schemeClr>
                </a:solidFill>
                <a:latin typeface="Arial" panose="020B0604020202020204" pitchFamily="34" charset="0"/>
                <a:cs typeface="Arial" panose="020B0604020202020204" pitchFamily="34" charset="0"/>
              </a:rPr>
              <a:t>Acción de Verificación al Procedimiento PAC  P-GF-25 V1. Vigencia 2024.</a:t>
            </a:r>
          </a:p>
        </p:txBody>
      </p:sp>
      <p:sp>
        <p:nvSpPr>
          <p:cNvPr id="11" name="Rectángulo 10"/>
          <p:cNvSpPr/>
          <p:nvPr/>
        </p:nvSpPr>
        <p:spPr>
          <a:xfrm>
            <a:off x="132347" y="1008745"/>
            <a:ext cx="8341109" cy="3733779"/>
          </a:xfrm>
          <a:prstGeom prst="rect">
            <a:avLst/>
          </a:prstGeom>
        </p:spPr>
        <p:txBody>
          <a:bodyPr wrap="square">
            <a:spAutoFit/>
          </a:bodyPr>
          <a:lstStyle/>
          <a:p>
            <a:r>
              <a:rPr lang="es-MX" sz="1650" b="1" dirty="0"/>
              <a:t>Ejecución PAC 2024 - Cifras Clave</a:t>
            </a:r>
            <a:endParaRPr lang="es-CO" sz="1650" b="1" dirty="0"/>
          </a:p>
          <a:p>
            <a:pPr algn="just"/>
            <a:endParaRPr lang="es-CO" sz="1500" dirty="0"/>
          </a:p>
          <a:p>
            <a:pPr>
              <a:defRPr sz="1800"/>
            </a:pPr>
            <a:r>
              <a:rPr lang="es-MX" sz="1500" dirty="0"/>
              <a:t>Presupuesto Inicial: $77.118 millones</a:t>
            </a:r>
          </a:p>
          <a:p>
            <a:pPr>
              <a:defRPr sz="1800"/>
            </a:pPr>
            <a:endParaRPr lang="es-MX" sz="1500" dirty="0"/>
          </a:p>
          <a:p>
            <a:pPr>
              <a:defRPr sz="1800"/>
            </a:pPr>
            <a:r>
              <a:rPr lang="es-MX" sz="1500" dirty="0"/>
              <a:t>Presupuesto Definitivo: $162.087 millones</a:t>
            </a:r>
          </a:p>
          <a:p>
            <a:pPr>
              <a:defRPr sz="1800"/>
            </a:pPr>
            <a:endParaRPr lang="es-MX" sz="1500" dirty="0"/>
          </a:p>
          <a:p>
            <a:pPr>
              <a:defRPr sz="1800"/>
            </a:pPr>
            <a:r>
              <a:rPr lang="es-MX" sz="1500" dirty="0"/>
              <a:t>Ejecución Total: 103.56%</a:t>
            </a:r>
          </a:p>
          <a:p>
            <a:pPr>
              <a:defRPr sz="1800"/>
            </a:pPr>
            <a:endParaRPr lang="es-MX" sz="1500" dirty="0"/>
          </a:p>
          <a:p>
            <a:pPr>
              <a:defRPr sz="1800"/>
            </a:pPr>
            <a:r>
              <a:rPr lang="es-MX" sz="1500" dirty="0"/>
              <a:t>Pagos Realizados: $129.476 millones (79.9%)</a:t>
            </a:r>
          </a:p>
          <a:p>
            <a:pPr>
              <a:defRPr sz="1800"/>
            </a:pPr>
            <a:endParaRPr lang="es-MX" sz="1500" dirty="0"/>
          </a:p>
          <a:p>
            <a:pPr>
              <a:defRPr sz="1800"/>
            </a:pPr>
            <a:r>
              <a:rPr lang="es-MX" sz="1500" dirty="0"/>
              <a:t>PAC No Utilizado: $21.971 millones</a:t>
            </a:r>
          </a:p>
          <a:p>
            <a:pPr>
              <a:defRPr sz="1800"/>
            </a:pPr>
            <a:endParaRPr lang="es-MX" sz="1500" dirty="0"/>
          </a:p>
          <a:p>
            <a:pPr>
              <a:defRPr sz="1800"/>
            </a:pPr>
            <a:r>
              <a:rPr lang="es-MX" sz="1500" dirty="0"/>
              <a:t>Reintegros + Rendimientos Financieros: </a:t>
            </a:r>
          </a:p>
          <a:p>
            <a:pPr>
              <a:defRPr sz="1800"/>
            </a:pPr>
            <a:endParaRPr lang="es-MX" sz="1500" dirty="0"/>
          </a:p>
          <a:p>
            <a:pPr>
              <a:defRPr sz="1800"/>
            </a:pPr>
            <a:r>
              <a:rPr lang="es-MX" sz="1500" dirty="0"/>
              <a:t>$5.7 mil millones</a:t>
            </a:r>
          </a:p>
          <a:p>
            <a:r>
              <a:rPr lang="es-CO" sz="1013" dirty="0"/>
              <a:t> </a:t>
            </a:r>
          </a:p>
        </p:txBody>
      </p:sp>
      <p:pic>
        <p:nvPicPr>
          <p:cNvPr id="7" name="Imagen 6"/>
          <p:cNvPicPr/>
          <p:nvPr/>
        </p:nvPicPr>
        <p:blipFill rotWithShape="1">
          <a:blip r:embed="rId2"/>
          <a:srcRect l="26016" t="24632" r="27106" b="12130"/>
          <a:stretch/>
        </p:blipFill>
        <p:spPr bwMode="auto">
          <a:xfrm>
            <a:off x="4319338" y="1100037"/>
            <a:ext cx="4524222" cy="26538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846691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85825"/>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45059"/>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1. Informes Seguimientos de Ley. </a:t>
            </a:r>
          </a:p>
        </p:txBody>
      </p:sp>
      <p:sp>
        <p:nvSpPr>
          <p:cNvPr id="2" name="Rectángulo 1"/>
          <p:cNvSpPr/>
          <p:nvPr/>
        </p:nvSpPr>
        <p:spPr>
          <a:xfrm>
            <a:off x="6530599" y="245059"/>
            <a:ext cx="2545670" cy="674031"/>
          </a:xfrm>
          <a:prstGeom prst="rect">
            <a:avLst/>
          </a:prstGeom>
        </p:spPr>
        <p:txBody>
          <a:bodyPr wrap="square">
            <a:spAutoFit/>
          </a:bodyPr>
          <a:lstStyle/>
          <a:p>
            <a:pPr marL="0" lvl="1" algn="just">
              <a:lnSpc>
                <a:spcPct val="90000"/>
              </a:lnSpc>
              <a:spcBef>
                <a:spcPct val="0"/>
              </a:spcBef>
            </a:pPr>
            <a:r>
              <a:rPr lang="es-CO" sz="1400" b="1" dirty="0" smtClean="0">
                <a:solidFill>
                  <a:schemeClr val="accent6">
                    <a:lumMod val="50000"/>
                  </a:schemeClr>
                </a:solidFill>
                <a:latin typeface="Arial" panose="020B0604020202020204" pitchFamily="34" charset="0"/>
                <a:cs typeface="Arial" panose="020B0604020202020204" pitchFamily="34" charset="0"/>
              </a:rPr>
              <a:t>viii. </a:t>
            </a:r>
            <a:r>
              <a:rPr lang="es-CO" sz="1400" b="1" dirty="0">
                <a:solidFill>
                  <a:schemeClr val="accent6">
                    <a:lumMod val="50000"/>
                  </a:schemeClr>
                </a:solidFill>
                <a:latin typeface="Arial" panose="020B0604020202020204" pitchFamily="34" charset="0"/>
                <a:cs typeface="Arial" panose="020B0604020202020204" pitchFamily="34" charset="0"/>
              </a:rPr>
              <a:t>Acción de Verificación al Procedimiento PAC  P-GF-25 V1. Vigencia 2024.</a:t>
            </a:r>
          </a:p>
        </p:txBody>
      </p:sp>
      <p:graphicFrame>
        <p:nvGraphicFramePr>
          <p:cNvPr id="3" name="Tabla 2"/>
          <p:cNvGraphicFramePr>
            <a:graphicFrameLocks noGrp="1"/>
          </p:cNvGraphicFramePr>
          <p:nvPr>
            <p:extLst/>
          </p:nvPr>
        </p:nvGraphicFramePr>
        <p:xfrm>
          <a:off x="469232" y="1321766"/>
          <a:ext cx="8289759" cy="3129920"/>
        </p:xfrm>
        <a:graphic>
          <a:graphicData uri="http://schemas.openxmlformats.org/drawingml/2006/table">
            <a:tbl>
              <a:tblPr firstRow="1" firstCol="1" lastRow="1" lastCol="1" bandRow="1" bandCol="1">
                <a:tableStyleId>{5C22544A-7EE6-4342-B048-85BDC9FD1C3A}</a:tableStyleId>
              </a:tblPr>
              <a:tblGrid>
                <a:gridCol w="5798173">
                  <a:extLst>
                    <a:ext uri="{9D8B030D-6E8A-4147-A177-3AD203B41FA5}">
                      <a16:colId xmlns:a16="http://schemas.microsoft.com/office/drawing/2014/main" val="3063342838"/>
                    </a:ext>
                  </a:extLst>
                </a:gridCol>
                <a:gridCol w="2491586">
                  <a:extLst>
                    <a:ext uri="{9D8B030D-6E8A-4147-A177-3AD203B41FA5}">
                      <a16:colId xmlns:a16="http://schemas.microsoft.com/office/drawing/2014/main" val="3197377835"/>
                    </a:ext>
                  </a:extLst>
                </a:gridCol>
              </a:tblGrid>
              <a:tr h="205511">
                <a:tc>
                  <a:txBody>
                    <a:bodyPr/>
                    <a:lstStyle/>
                    <a:p>
                      <a:pPr marL="762000">
                        <a:lnSpc>
                          <a:spcPts val="1050"/>
                        </a:lnSpc>
                        <a:spcAft>
                          <a:spcPts val="0"/>
                        </a:spcAft>
                      </a:pPr>
                      <a:r>
                        <a:rPr lang="en-US" sz="1200" spc="-10" dirty="0">
                          <a:solidFill>
                            <a:schemeClr val="tx1"/>
                          </a:solidFill>
                          <a:effectLst/>
                        </a:rPr>
                        <a:t>CONCEPTO</a:t>
                      </a:r>
                      <a:endParaRPr lang="es-CO"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solidFill>
                      <a:schemeClr val="accent6">
                        <a:lumMod val="20000"/>
                        <a:lumOff val="80000"/>
                      </a:schemeClr>
                    </a:solidFill>
                  </a:tcPr>
                </a:tc>
                <a:tc>
                  <a:txBody>
                    <a:bodyPr/>
                    <a:lstStyle/>
                    <a:p>
                      <a:pPr marL="361315" algn="ctr">
                        <a:lnSpc>
                          <a:spcPts val="1050"/>
                        </a:lnSpc>
                        <a:spcAft>
                          <a:spcPts val="0"/>
                        </a:spcAft>
                      </a:pPr>
                      <a:r>
                        <a:rPr lang="en-US" sz="1200" spc="-10" dirty="0">
                          <a:solidFill>
                            <a:schemeClr val="tx1"/>
                          </a:solidFill>
                          <a:effectLst/>
                        </a:rPr>
                        <a:t>VALOR</a:t>
                      </a:r>
                      <a:endParaRPr lang="es-CO"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val="1377887018"/>
                  </a:ext>
                </a:extLst>
              </a:tr>
              <a:tr h="273728">
                <a:tc>
                  <a:txBody>
                    <a:bodyPr/>
                    <a:lstStyle/>
                    <a:p>
                      <a:pPr marL="43815">
                        <a:lnSpc>
                          <a:spcPts val="1070"/>
                        </a:lnSpc>
                        <a:spcBef>
                          <a:spcPts val="20"/>
                        </a:spcBef>
                        <a:spcAft>
                          <a:spcPts val="0"/>
                        </a:spcAft>
                      </a:pPr>
                      <a:r>
                        <a:rPr lang="en-US" sz="1200" spc="-10" dirty="0">
                          <a:solidFill>
                            <a:schemeClr val="tx1"/>
                          </a:solidFill>
                          <a:effectLst/>
                        </a:rPr>
                        <a:t>PRESUPUESTO</a:t>
                      </a:r>
                      <a:r>
                        <a:rPr lang="en-US" sz="1200" spc="25" dirty="0">
                          <a:solidFill>
                            <a:schemeClr val="tx1"/>
                          </a:solidFill>
                          <a:effectLst/>
                        </a:rPr>
                        <a:t> </a:t>
                      </a:r>
                      <a:r>
                        <a:rPr lang="en-US" sz="1200" spc="-10" dirty="0">
                          <a:solidFill>
                            <a:schemeClr val="tx1"/>
                          </a:solidFill>
                          <a:effectLst/>
                        </a:rPr>
                        <a:t>INICIAL</a:t>
                      </a:r>
                      <a:endParaRPr lang="es-CO"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solidFill>
                      <a:schemeClr val="accent6">
                        <a:lumMod val="20000"/>
                        <a:lumOff val="80000"/>
                      </a:schemeClr>
                    </a:solidFill>
                  </a:tcPr>
                </a:tc>
                <a:tc>
                  <a:txBody>
                    <a:bodyPr/>
                    <a:lstStyle/>
                    <a:p>
                      <a:pPr marR="44450" algn="r">
                        <a:lnSpc>
                          <a:spcPts val="1070"/>
                        </a:lnSpc>
                        <a:spcBef>
                          <a:spcPts val="20"/>
                        </a:spcBef>
                        <a:spcAft>
                          <a:spcPts val="0"/>
                        </a:spcAft>
                      </a:pPr>
                      <a:r>
                        <a:rPr lang="en-US" sz="1200" spc="-10" dirty="0">
                          <a:solidFill>
                            <a:schemeClr val="tx1"/>
                          </a:solidFill>
                          <a:effectLst/>
                        </a:rPr>
                        <a:t>77,118,135,531</a:t>
                      </a:r>
                      <a:endParaRPr lang="es-CO"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val="1638640370"/>
                  </a:ext>
                </a:extLst>
              </a:tr>
              <a:tr h="264527">
                <a:tc>
                  <a:txBody>
                    <a:bodyPr/>
                    <a:lstStyle/>
                    <a:p>
                      <a:pPr marL="43815">
                        <a:lnSpc>
                          <a:spcPts val="1050"/>
                        </a:lnSpc>
                        <a:spcAft>
                          <a:spcPts val="0"/>
                        </a:spcAft>
                      </a:pPr>
                      <a:r>
                        <a:rPr lang="en-US" sz="1200" spc="-10" dirty="0">
                          <a:solidFill>
                            <a:schemeClr val="tx1"/>
                          </a:solidFill>
                          <a:effectLst/>
                        </a:rPr>
                        <a:t>ADICIONES</a:t>
                      </a:r>
                      <a:endParaRPr lang="es-CO"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solidFill>
                      <a:schemeClr val="accent6">
                        <a:lumMod val="20000"/>
                        <a:lumOff val="80000"/>
                      </a:schemeClr>
                    </a:solidFill>
                  </a:tcPr>
                </a:tc>
                <a:tc>
                  <a:txBody>
                    <a:bodyPr/>
                    <a:lstStyle/>
                    <a:p>
                      <a:pPr marR="44450" algn="r">
                        <a:lnSpc>
                          <a:spcPts val="1050"/>
                        </a:lnSpc>
                        <a:spcAft>
                          <a:spcPts val="0"/>
                        </a:spcAft>
                      </a:pPr>
                      <a:r>
                        <a:rPr lang="en-US" sz="1200" spc="-10" dirty="0">
                          <a:solidFill>
                            <a:schemeClr val="tx1"/>
                          </a:solidFill>
                          <a:effectLst/>
                        </a:rPr>
                        <a:t>84,969,064,811</a:t>
                      </a:r>
                      <a:endParaRPr lang="es-CO"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val="3344346575"/>
                  </a:ext>
                </a:extLst>
              </a:tr>
              <a:tr h="302953">
                <a:tc>
                  <a:txBody>
                    <a:bodyPr/>
                    <a:lstStyle/>
                    <a:p>
                      <a:pPr marL="43815">
                        <a:lnSpc>
                          <a:spcPts val="1050"/>
                        </a:lnSpc>
                        <a:spcAft>
                          <a:spcPts val="0"/>
                        </a:spcAft>
                      </a:pPr>
                      <a:r>
                        <a:rPr lang="en-US" sz="1200" spc="-10" dirty="0">
                          <a:solidFill>
                            <a:schemeClr val="tx1"/>
                          </a:solidFill>
                          <a:effectLst/>
                        </a:rPr>
                        <a:t>PRESUPUESTO</a:t>
                      </a:r>
                      <a:r>
                        <a:rPr lang="en-US" sz="1200" spc="30" dirty="0">
                          <a:solidFill>
                            <a:schemeClr val="tx1"/>
                          </a:solidFill>
                          <a:effectLst/>
                        </a:rPr>
                        <a:t> </a:t>
                      </a:r>
                      <a:r>
                        <a:rPr lang="en-US" sz="1200" spc="-10" dirty="0">
                          <a:solidFill>
                            <a:schemeClr val="tx1"/>
                          </a:solidFill>
                          <a:effectLst/>
                        </a:rPr>
                        <a:t>DEFINITIVO</a:t>
                      </a:r>
                      <a:endParaRPr lang="es-CO"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solidFill>
                      <a:schemeClr val="accent6">
                        <a:lumMod val="20000"/>
                        <a:lumOff val="80000"/>
                      </a:schemeClr>
                    </a:solidFill>
                  </a:tcPr>
                </a:tc>
                <a:tc>
                  <a:txBody>
                    <a:bodyPr/>
                    <a:lstStyle/>
                    <a:p>
                      <a:pPr marR="44450" algn="r">
                        <a:lnSpc>
                          <a:spcPts val="1050"/>
                        </a:lnSpc>
                        <a:spcAft>
                          <a:spcPts val="0"/>
                        </a:spcAft>
                      </a:pPr>
                      <a:r>
                        <a:rPr lang="en-US" sz="1200" spc="-10">
                          <a:solidFill>
                            <a:schemeClr val="tx1"/>
                          </a:solidFill>
                          <a:effectLst/>
                        </a:rPr>
                        <a:t>162,087,200,342</a:t>
                      </a:r>
                      <a:endParaRPr lang="es-CO"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val="2759029279"/>
                  </a:ext>
                </a:extLst>
              </a:tr>
              <a:tr h="238418">
                <a:tc>
                  <a:txBody>
                    <a:bodyPr/>
                    <a:lstStyle/>
                    <a:p>
                      <a:pPr marL="43815">
                        <a:lnSpc>
                          <a:spcPts val="1050"/>
                        </a:lnSpc>
                        <a:spcAft>
                          <a:spcPts val="0"/>
                        </a:spcAft>
                      </a:pPr>
                      <a:r>
                        <a:rPr lang="en-US" sz="1200" dirty="0">
                          <a:solidFill>
                            <a:schemeClr val="tx1"/>
                          </a:solidFill>
                          <a:effectLst/>
                        </a:rPr>
                        <a:t>INGRESOS</a:t>
                      </a:r>
                      <a:r>
                        <a:rPr lang="en-US" sz="1200" spc="-55" dirty="0">
                          <a:solidFill>
                            <a:schemeClr val="tx1"/>
                          </a:solidFill>
                          <a:effectLst/>
                        </a:rPr>
                        <a:t> </a:t>
                      </a:r>
                      <a:r>
                        <a:rPr lang="en-US" sz="1200" spc="-10" dirty="0">
                          <a:solidFill>
                            <a:schemeClr val="tx1"/>
                          </a:solidFill>
                          <a:effectLst/>
                        </a:rPr>
                        <a:t>TOTALES</a:t>
                      </a:r>
                      <a:endParaRPr lang="es-CO"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solidFill>
                      <a:schemeClr val="accent6">
                        <a:lumMod val="20000"/>
                        <a:lumOff val="80000"/>
                      </a:schemeClr>
                    </a:solidFill>
                  </a:tcPr>
                </a:tc>
                <a:tc>
                  <a:txBody>
                    <a:bodyPr/>
                    <a:lstStyle/>
                    <a:p>
                      <a:pPr marR="44450" algn="r">
                        <a:lnSpc>
                          <a:spcPts val="1050"/>
                        </a:lnSpc>
                        <a:spcAft>
                          <a:spcPts val="0"/>
                        </a:spcAft>
                      </a:pPr>
                      <a:r>
                        <a:rPr lang="en-US" sz="1200" spc="-10">
                          <a:solidFill>
                            <a:schemeClr val="tx1"/>
                          </a:solidFill>
                          <a:effectLst/>
                        </a:rPr>
                        <a:t>167,854,360,240</a:t>
                      </a:r>
                      <a:endParaRPr lang="es-CO"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val="3858527119"/>
                  </a:ext>
                </a:extLst>
              </a:tr>
              <a:tr h="264527">
                <a:tc>
                  <a:txBody>
                    <a:bodyPr/>
                    <a:lstStyle/>
                    <a:p>
                      <a:pPr marL="43815">
                        <a:lnSpc>
                          <a:spcPts val="1050"/>
                        </a:lnSpc>
                        <a:spcAft>
                          <a:spcPts val="0"/>
                        </a:spcAft>
                      </a:pPr>
                      <a:r>
                        <a:rPr lang="en-US" sz="1200" dirty="0">
                          <a:solidFill>
                            <a:schemeClr val="tx1"/>
                          </a:solidFill>
                          <a:effectLst/>
                        </a:rPr>
                        <a:t>PORCENTAJE</a:t>
                      </a:r>
                      <a:r>
                        <a:rPr lang="en-US" sz="1200" spc="-65" dirty="0">
                          <a:solidFill>
                            <a:schemeClr val="tx1"/>
                          </a:solidFill>
                          <a:effectLst/>
                        </a:rPr>
                        <a:t> </a:t>
                      </a:r>
                      <a:r>
                        <a:rPr lang="en-US" sz="1200" spc="-10" dirty="0">
                          <a:solidFill>
                            <a:schemeClr val="tx1"/>
                          </a:solidFill>
                          <a:effectLst/>
                        </a:rPr>
                        <a:t>EJECUTADO</a:t>
                      </a:r>
                      <a:endParaRPr lang="es-CO"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solidFill>
                      <a:schemeClr val="accent6">
                        <a:lumMod val="20000"/>
                        <a:lumOff val="80000"/>
                      </a:schemeClr>
                    </a:solidFill>
                  </a:tcPr>
                </a:tc>
                <a:tc>
                  <a:txBody>
                    <a:bodyPr/>
                    <a:lstStyle/>
                    <a:p>
                      <a:pPr marR="43180" algn="r">
                        <a:lnSpc>
                          <a:spcPts val="1050"/>
                        </a:lnSpc>
                        <a:spcAft>
                          <a:spcPts val="0"/>
                        </a:spcAft>
                      </a:pPr>
                      <a:r>
                        <a:rPr lang="en-US" sz="1200" spc="-10" dirty="0">
                          <a:solidFill>
                            <a:schemeClr val="tx1"/>
                          </a:solidFill>
                          <a:effectLst/>
                        </a:rPr>
                        <a:t>103.56%</a:t>
                      </a:r>
                      <a:endParaRPr lang="es-CO"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val="1493152823"/>
                  </a:ext>
                </a:extLst>
              </a:tr>
              <a:tr h="396789">
                <a:tc>
                  <a:txBody>
                    <a:bodyPr/>
                    <a:lstStyle/>
                    <a:p>
                      <a:pPr marL="43815">
                        <a:lnSpc>
                          <a:spcPts val="1135"/>
                        </a:lnSpc>
                        <a:spcAft>
                          <a:spcPts val="0"/>
                        </a:spcAft>
                      </a:pPr>
                      <a:r>
                        <a:rPr lang="en-US" sz="1200" dirty="0">
                          <a:solidFill>
                            <a:schemeClr val="tx1"/>
                          </a:solidFill>
                          <a:effectLst/>
                        </a:rPr>
                        <a:t>MAYOR</a:t>
                      </a:r>
                      <a:r>
                        <a:rPr lang="en-US" sz="1200" spc="-30" dirty="0">
                          <a:solidFill>
                            <a:schemeClr val="tx1"/>
                          </a:solidFill>
                          <a:effectLst/>
                        </a:rPr>
                        <a:t> </a:t>
                      </a:r>
                      <a:r>
                        <a:rPr lang="en-US" sz="1200" dirty="0">
                          <a:solidFill>
                            <a:schemeClr val="tx1"/>
                          </a:solidFill>
                          <a:effectLst/>
                        </a:rPr>
                        <a:t>VALOR</a:t>
                      </a:r>
                      <a:r>
                        <a:rPr lang="en-US" sz="1200" spc="-35" dirty="0">
                          <a:solidFill>
                            <a:schemeClr val="tx1"/>
                          </a:solidFill>
                          <a:effectLst/>
                        </a:rPr>
                        <a:t> </a:t>
                      </a:r>
                      <a:r>
                        <a:rPr lang="en-US" sz="1200" spc="-10" dirty="0">
                          <a:solidFill>
                            <a:schemeClr val="tx1"/>
                          </a:solidFill>
                          <a:effectLst/>
                        </a:rPr>
                        <a:t>EJECUTADO</a:t>
                      </a:r>
                      <a:endParaRPr lang="es-CO"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solidFill>
                      <a:schemeClr val="accent6">
                        <a:lumMod val="20000"/>
                        <a:lumOff val="80000"/>
                      </a:schemeClr>
                    </a:solidFill>
                  </a:tcPr>
                </a:tc>
                <a:tc>
                  <a:txBody>
                    <a:bodyPr/>
                    <a:lstStyle/>
                    <a:p>
                      <a:pPr marR="43815" algn="r">
                        <a:lnSpc>
                          <a:spcPts val="1135"/>
                        </a:lnSpc>
                        <a:spcAft>
                          <a:spcPts val="0"/>
                        </a:spcAft>
                      </a:pPr>
                      <a:r>
                        <a:rPr lang="en-US" sz="1200" spc="-10" dirty="0">
                          <a:solidFill>
                            <a:schemeClr val="tx1"/>
                          </a:solidFill>
                          <a:effectLst/>
                        </a:rPr>
                        <a:t>5,767,159,898</a:t>
                      </a:r>
                      <a:endParaRPr lang="es-CO"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val="945321700"/>
                  </a:ext>
                </a:extLst>
              </a:tr>
              <a:tr h="396789">
                <a:tc>
                  <a:txBody>
                    <a:bodyPr/>
                    <a:lstStyle/>
                    <a:p>
                      <a:pPr marL="43815">
                        <a:lnSpc>
                          <a:spcPts val="1070"/>
                        </a:lnSpc>
                        <a:spcBef>
                          <a:spcPts val="560"/>
                        </a:spcBef>
                        <a:spcAft>
                          <a:spcPts val="0"/>
                        </a:spcAft>
                      </a:pPr>
                      <a:r>
                        <a:rPr lang="en-US" sz="1200" dirty="0">
                          <a:solidFill>
                            <a:schemeClr val="tx1"/>
                          </a:solidFill>
                          <a:effectLst/>
                        </a:rPr>
                        <a:t>DETALLE</a:t>
                      </a:r>
                      <a:r>
                        <a:rPr lang="en-US" sz="1200" spc="-35" dirty="0">
                          <a:solidFill>
                            <a:schemeClr val="tx1"/>
                          </a:solidFill>
                          <a:effectLst/>
                        </a:rPr>
                        <a:t> </a:t>
                      </a:r>
                      <a:r>
                        <a:rPr lang="en-US" sz="1200" dirty="0">
                          <a:solidFill>
                            <a:schemeClr val="tx1"/>
                          </a:solidFill>
                          <a:effectLst/>
                        </a:rPr>
                        <a:t>DEL</a:t>
                      </a:r>
                      <a:r>
                        <a:rPr lang="en-US" sz="1200" spc="-25" dirty="0">
                          <a:solidFill>
                            <a:schemeClr val="tx1"/>
                          </a:solidFill>
                          <a:effectLst/>
                        </a:rPr>
                        <a:t> </a:t>
                      </a:r>
                      <a:r>
                        <a:rPr lang="en-US" sz="1200" dirty="0">
                          <a:solidFill>
                            <a:schemeClr val="tx1"/>
                          </a:solidFill>
                          <a:effectLst/>
                        </a:rPr>
                        <a:t>VALOR</a:t>
                      </a:r>
                      <a:r>
                        <a:rPr lang="en-US" sz="1200" spc="-25" dirty="0">
                          <a:solidFill>
                            <a:schemeClr val="tx1"/>
                          </a:solidFill>
                          <a:effectLst/>
                        </a:rPr>
                        <a:t> </a:t>
                      </a:r>
                      <a:r>
                        <a:rPr lang="en-US" sz="1200" dirty="0">
                          <a:solidFill>
                            <a:schemeClr val="tx1"/>
                          </a:solidFill>
                          <a:effectLst/>
                        </a:rPr>
                        <a:t>EJECUTADO</a:t>
                      </a:r>
                      <a:r>
                        <a:rPr lang="en-US" sz="1200" spc="-30" dirty="0">
                          <a:solidFill>
                            <a:schemeClr val="tx1"/>
                          </a:solidFill>
                          <a:effectLst/>
                        </a:rPr>
                        <a:t> </a:t>
                      </a:r>
                      <a:r>
                        <a:rPr lang="en-US" sz="1200" dirty="0">
                          <a:solidFill>
                            <a:schemeClr val="tx1"/>
                          </a:solidFill>
                          <a:effectLst/>
                        </a:rPr>
                        <a:t>DE</a:t>
                      </a:r>
                      <a:r>
                        <a:rPr lang="en-US" sz="1200" spc="-35" dirty="0">
                          <a:solidFill>
                            <a:schemeClr val="tx1"/>
                          </a:solidFill>
                          <a:effectLst/>
                        </a:rPr>
                        <a:t> </a:t>
                      </a:r>
                      <a:r>
                        <a:rPr lang="en-US" sz="1200" spc="-25" dirty="0">
                          <a:solidFill>
                            <a:schemeClr val="tx1"/>
                          </a:solidFill>
                          <a:effectLst/>
                        </a:rPr>
                        <a:t>MÁS</a:t>
                      </a:r>
                      <a:endParaRPr lang="es-CO"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solidFill>
                      <a:schemeClr val="accent6">
                        <a:lumMod val="20000"/>
                        <a:lumOff val="80000"/>
                      </a:schemeClr>
                    </a:solidFill>
                  </a:tcPr>
                </a:tc>
                <a:tc>
                  <a:txBody>
                    <a:bodyPr/>
                    <a:lstStyle/>
                    <a:p>
                      <a:pPr>
                        <a:spcAft>
                          <a:spcPts val="0"/>
                        </a:spcAft>
                      </a:pPr>
                      <a:r>
                        <a:rPr lang="en-US" sz="1200" dirty="0">
                          <a:solidFill>
                            <a:schemeClr val="tx1"/>
                          </a:solidFill>
                          <a:effectLst/>
                        </a:rPr>
                        <a:t> </a:t>
                      </a:r>
                      <a:endParaRPr lang="es-CO"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val="2273150827"/>
                  </a:ext>
                </a:extLst>
              </a:tr>
              <a:tr h="264527">
                <a:tc>
                  <a:txBody>
                    <a:bodyPr/>
                    <a:lstStyle/>
                    <a:p>
                      <a:pPr marL="43815">
                        <a:lnSpc>
                          <a:spcPts val="1055"/>
                        </a:lnSpc>
                        <a:spcAft>
                          <a:spcPts val="0"/>
                        </a:spcAft>
                      </a:pPr>
                      <a:r>
                        <a:rPr lang="en-US" sz="1200" spc="-10" dirty="0">
                          <a:solidFill>
                            <a:schemeClr val="tx1"/>
                          </a:solidFill>
                          <a:effectLst/>
                        </a:rPr>
                        <a:t>REINTEGROS</a:t>
                      </a:r>
                      <a:endParaRPr lang="es-CO"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solidFill>
                      <a:schemeClr val="accent6">
                        <a:lumMod val="20000"/>
                        <a:lumOff val="80000"/>
                      </a:schemeClr>
                    </a:solidFill>
                  </a:tcPr>
                </a:tc>
                <a:tc>
                  <a:txBody>
                    <a:bodyPr/>
                    <a:lstStyle/>
                    <a:p>
                      <a:pPr marR="43815" algn="r">
                        <a:lnSpc>
                          <a:spcPts val="1055"/>
                        </a:lnSpc>
                        <a:spcAft>
                          <a:spcPts val="0"/>
                        </a:spcAft>
                      </a:pPr>
                      <a:r>
                        <a:rPr lang="en-US" sz="1200" spc="-10" dirty="0">
                          <a:solidFill>
                            <a:schemeClr val="tx1"/>
                          </a:solidFill>
                          <a:effectLst/>
                        </a:rPr>
                        <a:t>2,144,886,503</a:t>
                      </a:r>
                      <a:endParaRPr lang="es-CO"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val="2308022868"/>
                  </a:ext>
                </a:extLst>
              </a:tr>
              <a:tr h="263375">
                <a:tc>
                  <a:txBody>
                    <a:bodyPr/>
                    <a:lstStyle/>
                    <a:p>
                      <a:pPr marL="43815">
                        <a:lnSpc>
                          <a:spcPts val="1050"/>
                        </a:lnSpc>
                        <a:spcAft>
                          <a:spcPts val="0"/>
                        </a:spcAft>
                      </a:pPr>
                      <a:r>
                        <a:rPr lang="en-US" sz="1200" spc="-10">
                          <a:solidFill>
                            <a:schemeClr val="tx1"/>
                          </a:solidFill>
                          <a:effectLst/>
                        </a:rPr>
                        <a:t>RENDIMIENTOS</a:t>
                      </a:r>
                      <a:r>
                        <a:rPr lang="en-US" sz="1200" spc="30">
                          <a:solidFill>
                            <a:schemeClr val="tx1"/>
                          </a:solidFill>
                          <a:effectLst/>
                        </a:rPr>
                        <a:t> </a:t>
                      </a:r>
                      <a:r>
                        <a:rPr lang="en-US" sz="1200" spc="-10">
                          <a:solidFill>
                            <a:schemeClr val="tx1"/>
                          </a:solidFill>
                          <a:effectLst/>
                        </a:rPr>
                        <a:t>FINANCIEROS</a:t>
                      </a:r>
                      <a:endParaRPr lang="es-CO"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solidFill>
                      <a:schemeClr val="accent6">
                        <a:lumMod val="20000"/>
                        <a:lumOff val="80000"/>
                      </a:schemeClr>
                    </a:solidFill>
                  </a:tcPr>
                </a:tc>
                <a:tc>
                  <a:txBody>
                    <a:bodyPr/>
                    <a:lstStyle/>
                    <a:p>
                      <a:pPr marR="43815" algn="r">
                        <a:lnSpc>
                          <a:spcPts val="1050"/>
                        </a:lnSpc>
                        <a:spcAft>
                          <a:spcPts val="0"/>
                        </a:spcAft>
                      </a:pPr>
                      <a:r>
                        <a:rPr lang="en-US" sz="1200" spc="-10" dirty="0">
                          <a:solidFill>
                            <a:schemeClr val="tx1"/>
                          </a:solidFill>
                          <a:effectLst/>
                        </a:rPr>
                        <a:t>3,621,195,312</a:t>
                      </a:r>
                      <a:endParaRPr lang="es-CO"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val="1264187236"/>
                  </a:ext>
                </a:extLst>
              </a:tr>
              <a:tr h="258776">
                <a:tc>
                  <a:txBody>
                    <a:bodyPr/>
                    <a:lstStyle/>
                    <a:p>
                      <a:pPr marL="43815">
                        <a:lnSpc>
                          <a:spcPts val="1025"/>
                        </a:lnSpc>
                        <a:spcAft>
                          <a:spcPts val="0"/>
                        </a:spcAft>
                      </a:pPr>
                      <a:r>
                        <a:rPr lang="en-US" sz="1200" dirty="0">
                          <a:solidFill>
                            <a:schemeClr val="tx1"/>
                          </a:solidFill>
                          <a:effectLst/>
                        </a:rPr>
                        <a:t>INGRESOS</a:t>
                      </a:r>
                      <a:r>
                        <a:rPr lang="en-US" sz="1200" spc="-35" dirty="0">
                          <a:solidFill>
                            <a:schemeClr val="tx1"/>
                          </a:solidFill>
                          <a:effectLst/>
                        </a:rPr>
                        <a:t> </a:t>
                      </a:r>
                      <a:r>
                        <a:rPr lang="en-US" sz="1200" dirty="0">
                          <a:solidFill>
                            <a:schemeClr val="tx1"/>
                          </a:solidFill>
                          <a:effectLst/>
                        </a:rPr>
                        <a:t>VENTA</a:t>
                      </a:r>
                      <a:r>
                        <a:rPr lang="en-US" sz="1200" spc="-35" dirty="0">
                          <a:solidFill>
                            <a:schemeClr val="tx1"/>
                          </a:solidFill>
                          <a:effectLst/>
                        </a:rPr>
                        <a:t> </a:t>
                      </a:r>
                      <a:r>
                        <a:rPr lang="en-US" sz="1200" dirty="0">
                          <a:solidFill>
                            <a:schemeClr val="tx1"/>
                          </a:solidFill>
                          <a:effectLst/>
                        </a:rPr>
                        <a:t>RECURSOS</a:t>
                      </a:r>
                      <a:r>
                        <a:rPr lang="en-US" sz="1200" spc="-30" dirty="0">
                          <a:solidFill>
                            <a:schemeClr val="tx1"/>
                          </a:solidFill>
                          <a:effectLst/>
                        </a:rPr>
                        <a:t> </a:t>
                      </a:r>
                      <a:r>
                        <a:rPr lang="en-US" sz="1200" dirty="0">
                          <a:solidFill>
                            <a:schemeClr val="tx1"/>
                          </a:solidFill>
                          <a:effectLst/>
                        </a:rPr>
                        <a:t>DE</a:t>
                      </a:r>
                      <a:r>
                        <a:rPr lang="en-US" sz="1200" spc="-35" dirty="0">
                          <a:solidFill>
                            <a:schemeClr val="tx1"/>
                          </a:solidFill>
                          <a:effectLst/>
                        </a:rPr>
                        <a:t> </a:t>
                      </a:r>
                      <a:r>
                        <a:rPr lang="en-US" sz="1200" spc="-10" dirty="0">
                          <a:solidFill>
                            <a:schemeClr val="tx1"/>
                          </a:solidFill>
                          <a:effectLst/>
                        </a:rPr>
                        <a:t>CAPITAL</a:t>
                      </a:r>
                      <a:endParaRPr lang="es-CO"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solidFill>
                      <a:schemeClr val="accent6">
                        <a:lumMod val="20000"/>
                        <a:lumOff val="80000"/>
                      </a:schemeClr>
                    </a:solidFill>
                  </a:tcPr>
                </a:tc>
                <a:tc>
                  <a:txBody>
                    <a:bodyPr/>
                    <a:lstStyle/>
                    <a:p>
                      <a:pPr marR="43815" algn="r">
                        <a:lnSpc>
                          <a:spcPts val="1025"/>
                        </a:lnSpc>
                        <a:spcAft>
                          <a:spcPts val="0"/>
                        </a:spcAft>
                      </a:pPr>
                      <a:r>
                        <a:rPr lang="en-US" sz="1200" spc="-10" dirty="0">
                          <a:solidFill>
                            <a:schemeClr val="tx1"/>
                          </a:solidFill>
                          <a:effectLst/>
                        </a:rPr>
                        <a:t>1,078,083</a:t>
                      </a:r>
                      <a:endParaRPr lang="es-CO"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val="1151001023"/>
                  </a:ext>
                </a:extLst>
              </a:tr>
            </a:tbl>
          </a:graphicData>
        </a:graphic>
      </p:graphicFrame>
      <p:sp>
        <p:nvSpPr>
          <p:cNvPr id="4" name="Rectángulo 3"/>
          <p:cNvSpPr/>
          <p:nvPr/>
        </p:nvSpPr>
        <p:spPr>
          <a:xfrm>
            <a:off x="685802" y="954178"/>
            <a:ext cx="5702967" cy="24505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13" b="1" dirty="0">
                <a:solidFill>
                  <a:schemeClr val="tx1"/>
                </a:solidFill>
              </a:rPr>
              <a:t>EJECUCION DE INGRESOS</a:t>
            </a:r>
            <a:endParaRPr lang="es-CO" sz="1013" b="1" dirty="0">
              <a:solidFill>
                <a:schemeClr val="tx1"/>
              </a:solidFill>
            </a:endParaRPr>
          </a:p>
        </p:txBody>
      </p:sp>
    </p:spTree>
    <p:extLst>
      <p:ext uri="{BB962C8B-B14F-4D97-AF65-F5344CB8AC3E}">
        <p14:creationId xmlns:p14="http://schemas.microsoft.com/office/powerpoint/2010/main" val="19824246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17100"/>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10698"/>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1. Informes Seguimientos de Ley. </a:t>
            </a:r>
          </a:p>
        </p:txBody>
      </p:sp>
      <p:sp>
        <p:nvSpPr>
          <p:cNvPr id="2" name="Rectángulo 1"/>
          <p:cNvSpPr/>
          <p:nvPr/>
        </p:nvSpPr>
        <p:spPr>
          <a:xfrm>
            <a:off x="6432628" y="236733"/>
            <a:ext cx="2545670" cy="867930"/>
          </a:xfrm>
          <a:prstGeom prst="rect">
            <a:avLst/>
          </a:prstGeom>
        </p:spPr>
        <p:txBody>
          <a:bodyPr wrap="square">
            <a:spAutoFit/>
          </a:bodyPr>
          <a:lstStyle/>
          <a:p>
            <a:pPr marL="0" lvl="1" algn="just">
              <a:lnSpc>
                <a:spcPct val="90000"/>
              </a:lnSpc>
              <a:spcBef>
                <a:spcPct val="0"/>
              </a:spcBef>
            </a:pPr>
            <a:r>
              <a:rPr lang="es-CO" sz="1400" b="1" dirty="0" smtClean="0">
                <a:solidFill>
                  <a:schemeClr val="accent6">
                    <a:lumMod val="50000"/>
                  </a:schemeClr>
                </a:solidFill>
                <a:latin typeface="Arial" panose="020B0604020202020204" pitchFamily="34" charset="0"/>
                <a:cs typeface="Arial" panose="020B0604020202020204" pitchFamily="34" charset="0"/>
              </a:rPr>
              <a:t>viii. </a:t>
            </a:r>
            <a:r>
              <a:rPr lang="es-CO" sz="1400" b="1" dirty="0">
                <a:solidFill>
                  <a:schemeClr val="accent6">
                    <a:lumMod val="50000"/>
                  </a:schemeClr>
                </a:solidFill>
                <a:latin typeface="Arial" panose="020B0604020202020204" pitchFamily="34" charset="0"/>
                <a:cs typeface="Arial" panose="020B0604020202020204" pitchFamily="34" charset="0"/>
              </a:rPr>
              <a:t>Acción de Verificación al Procedimiento PAC  P-GF-25 V1. Vigencia 2024.</a:t>
            </a:r>
          </a:p>
          <a:p>
            <a:pPr marL="0" lvl="1" algn="just">
              <a:lnSpc>
                <a:spcPct val="90000"/>
              </a:lnSpc>
              <a:spcBef>
                <a:spcPct val="0"/>
              </a:spcBef>
            </a:pPr>
            <a:endParaRPr lang="es-CO" sz="1400" b="1" dirty="0">
              <a:solidFill>
                <a:schemeClr val="accent6">
                  <a:lumMod val="50000"/>
                </a:schemeClr>
              </a:solidFill>
              <a:latin typeface="Arial" panose="020B0604020202020204" pitchFamily="34" charset="0"/>
              <a:cs typeface="Arial" panose="020B0604020202020204" pitchFamily="34" charset="0"/>
            </a:endParaRPr>
          </a:p>
        </p:txBody>
      </p:sp>
      <p:sp>
        <p:nvSpPr>
          <p:cNvPr id="9" name="Rectángulo 8"/>
          <p:cNvSpPr/>
          <p:nvPr/>
        </p:nvSpPr>
        <p:spPr>
          <a:xfrm>
            <a:off x="206656" y="903756"/>
            <a:ext cx="3223235" cy="276999"/>
          </a:xfrm>
          <a:prstGeom prst="rect">
            <a:avLst/>
          </a:prstGeom>
        </p:spPr>
        <p:txBody>
          <a:bodyPr wrap="square">
            <a:spAutoFit/>
          </a:bodyPr>
          <a:lstStyle/>
          <a:p>
            <a:pPr algn="just"/>
            <a:r>
              <a:rPr lang="es-ES" sz="1200" b="1" dirty="0">
                <a:latin typeface="Arial" panose="020B0604020202020204" pitchFamily="34" charset="0"/>
                <a:cs typeface="Arial" panose="020B0604020202020204" pitchFamily="34" charset="0"/>
              </a:rPr>
              <a:t>CONCEPTOS - INGRESOS</a:t>
            </a:r>
            <a:endParaRPr lang="es-CO" sz="1200" dirty="0">
              <a:latin typeface="Arial" panose="020B0604020202020204" pitchFamily="34" charset="0"/>
              <a:cs typeface="Arial" panose="020B0604020202020204" pitchFamily="34" charset="0"/>
            </a:endParaRPr>
          </a:p>
        </p:txBody>
      </p:sp>
      <p:pic>
        <p:nvPicPr>
          <p:cNvPr id="11"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336884" y="1244325"/>
            <a:ext cx="8542422" cy="3099075"/>
          </a:xfrm>
          <a:prstGeom prst="rect">
            <a:avLst/>
          </a:prstGeom>
          <a:noFill/>
          <a:ln>
            <a:noFill/>
          </a:ln>
        </p:spPr>
      </p:pic>
    </p:spTree>
    <p:extLst>
      <p:ext uri="{BB962C8B-B14F-4D97-AF65-F5344CB8AC3E}">
        <p14:creationId xmlns:p14="http://schemas.microsoft.com/office/powerpoint/2010/main" val="7040589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17100"/>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10698"/>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1. Informes Seguimientos de Ley. </a:t>
            </a:r>
          </a:p>
        </p:txBody>
      </p:sp>
      <p:sp>
        <p:nvSpPr>
          <p:cNvPr id="2" name="Rectángulo 1"/>
          <p:cNvSpPr/>
          <p:nvPr/>
        </p:nvSpPr>
        <p:spPr>
          <a:xfrm>
            <a:off x="6530599" y="245059"/>
            <a:ext cx="2545670" cy="674031"/>
          </a:xfrm>
          <a:prstGeom prst="rect">
            <a:avLst/>
          </a:prstGeom>
        </p:spPr>
        <p:txBody>
          <a:bodyPr wrap="square">
            <a:spAutoFit/>
          </a:bodyPr>
          <a:lstStyle/>
          <a:p>
            <a:pPr marL="0" lvl="1" algn="just">
              <a:lnSpc>
                <a:spcPct val="90000"/>
              </a:lnSpc>
              <a:spcBef>
                <a:spcPct val="0"/>
              </a:spcBef>
            </a:pPr>
            <a:r>
              <a:rPr lang="es-CO" sz="1400" b="1" dirty="0" smtClean="0">
                <a:solidFill>
                  <a:schemeClr val="accent6">
                    <a:lumMod val="50000"/>
                  </a:schemeClr>
                </a:solidFill>
                <a:latin typeface="Arial" panose="020B0604020202020204" pitchFamily="34" charset="0"/>
                <a:cs typeface="Arial" panose="020B0604020202020204" pitchFamily="34" charset="0"/>
              </a:rPr>
              <a:t>viii. </a:t>
            </a:r>
            <a:r>
              <a:rPr lang="es-CO" sz="1400" b="1" dirty="0">
                <a:solidFill>
                  <a:schemeClr val="accent6">
                    <a:lumMod val="50000"/>
                  </a:schemeClr>
                </a:solidFill>
                <a:latin typeface="Arial" panose="020B0604020202020204" pitchFamily="34" charset="0"/>
                <a:cs typeface="Arial" panose="020B0604020202020204" pitchFamily="34" charset="0"/>
              </a:rPr>
              <a:t>Acción de Verificación al Procedimiento PAC  P-GF-25 V1. Vigencia 2024.</a:t>
            </a:r>
          </a:p>
        </p:txBody>
      </p:sp>
      <p:sp>
        <p:nvSpPr>
          <p:cNvPr id="9" name="Rectángulo 8"/>
          <p:cNvSpPr/>
          <p:nvPr/>
        </p:nvSpPr>
        <p:spPr>
          <a:xfrm>
            <a:off x="1887019" y="803553"/>
            <a:ext cx="5400646" cy="369332"/>
          </a:xfrm>
          <a:prstGeom prst="rect">
            <a:avLst/>
          </a:prstGeom>
        </p:spPr>
        <p:txBody>
          <a:bodyPr wrap="none">
            <a:spAutoFit/>
          </a:bodyPr>
          <a:lstStyle/>
          <a:p>
            <a:pPr algn="just"/>
            <a:r>
              <a:rPr lang="es-MX" sz="1800" b="1" dirty="0"/>
              <a:t>EJECUCION POR DEPENDENCIAS A DICIEMBRE DE 2024</a:t>
            </a:r>
            <a:endParaRPr lang="es-CO" sz="1800"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408833" y="1364638"/>
            <a:ext cx="8326334" cy="2414225"/>
          </a:xfrm>
          <a:prstGeom prst="rect">
            <a:avLst/>
          </a:prstGeom>
        </p:spPr>
      </p:pic>
    </p:spTree>
    <p:extLst>
      <p:ext uri="{BB962C8B-B14F-4D97-AF65-F5344CB8AC3E}">
        <p14:creationId xmlns:p14="http://schemas.microsoft.com/office/powerpoint/2010/main" val="37183595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17100"/>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10698"/>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1. Informes Seguimientos de Ley. </a:t>
            </a:r>
          </a:p>
        </p:txBody>
      </p:sp>
      <p:sp>
        <p:nvSpPr>
          <p:cNvPr id="2" name="Rectángulo 1"/>
          <p:cNvSpPr/>
          <p:nvPr/>
        </p:nvSpPr>
        <p:spPr>
          <a:xfrm>
            <a:off x="6530599" y="245059"/>
            <a:ext cx="2545670" cy="674031"/>
          </a:xfrm>
          <a:prstGeom prst="rect">
            <a:avLst/>
          </a:prstGeom>
        </p:spPr>
        <p:txBody>
          <a:bodyPr wrap="square">
            <a:spAutoFit/>
          </a:bodyPr>
          <a:lstStyle/>
          <a:p>
            <a:pPr marL="0" lvl="1" algn="just">
              <a:lnSpc>
                <a:spcPct val="90000"/>
              </a:lnSpc>
              <a:spcBef>
                <a:spcPct val="0"/>
              </a:spcBef>
            </a:pPr>
            <a:r>
              <a:rPr lang="es-CO" sz="1400" b="1" dirty="0" smtClean="0">
                <a:solidFill>
                  <a:schemeClr val="accent6">
                    <a:lumMod val="50000"/>
                  </a:schemeClr>
                </a:solidFill>
                <a:latin typeface="Arial" panose="020B0604020202020204" pitchFamily="34" charset="0"/>
                <a:cs typeface="Arial" panose="020B0604020202020204" pitchFamily="34" charset="0"/>
              </a:rPr>
              <a:t>viii. </a:t>
            </a:r>
            <a:r>
              <a:rPr lang="es-CO" sz="1400" b="1" dirty="0">
                <a:solidFill>
                  <a:schemeClr val="accent6">
                    <a:lumMod val="50000"/>
                  </a:schemeClr>
                </a:solidFill>
                <a:latin typeface="Arial" panose="020B0604020202020204" pitchFamily="34" charset="0"/>
                <a:cs typeface="Arial" panose="020B0604020202020204" pitchFamily="34" charset="0"/>
              </a:rPr>
              <a:t>Acción de Verificación al Procedimiento PAC  P-GF-25 V1. Vigencia 2024.</a:t>
            </a:r>
          </a:p>
        </p:txBody>
      </p:sp>
      <p:sp>
        <p:nvSpPr>
          <p:cNvPr id="9" name="Rectángulo 8"/>
          <p:cNvSpPr/>
          <p:nvPr/>
        </p:nvSpPr>
        <p:spPr>
          <a:xfrm>
            <a:off x="3557893" y="803553"/>
            <a:ext cx="2058897" cy="346249"/>
          </a:xfrm>
          <a:prstGeom prst="rect">
            <a:avLst/>
          </a:prstGeom>
        </p:spPr>
        <p:txBody>
          <a:bodyPr wrap="none">
            <a:spAutoFit/>
          </a:bodyPr>
          <a:lstStyle/>
          <a:p>
            <a:pPr algn="just"/>
            <a:r>
              <a:rPr lang="es-ES" sz="1650" b="1" dirty="0">
                <a:latin typeface="Arial" panose="020B0604020202020204" pitchFamily="34" charset="0"/>
                <a:cs typeface="Arial" panose="020B0604020202020204" pitchFamily="34" charset="0"/>
              </a:rPr>
              <a:t>CIERRE PAC 2024</a:t>
            </a:r>
            <a:r>
              <a:rPr lang="es-CO" sz="1650" b="1" dirty="0">
                <a:latin typeface="Arial" panose="020B0604020202020204" pitchFamily="34" charset="0"/>
                <a:cs typeface="Arial" panose="020B0604020202020204" pitchFamily="34" charset="0"/>
              </a:rPr>
              <a:t> </a:t>
            </a:r>
            <a:endParaRPr lang="es-CO" sz="1650" dirty="0">
              <a:latin typeface="Arial" panose="020B0604020202020204" pitchFamily="34" charset="0"/>
              <a:cs typeface="Arial" panose="020B0604020202020204" pitchFamily="34" charset="0"/>
            </a:endParaRPr>
          </a:p>
        </p:txBody>
      </p:sp>
      <p:graphicFrame>
        <p:nvGraphicFramePr>
          <p:cNvPr id="12" name="Objeto 11"/>
          <p:cNvGraphicFramePr>
            <a:graphicFrameLocks noChangeAspect="1"/>
          </p:cNvGraphicFramePr>
          <p:nvPr>
            <p:extLst/>
          </p:nvPr>
        </p:nvGraphicFramePr>
        <p:xfrm>
          <a:off x="408598" y="1254355"/>
          <a:ext cx="5901098" cy="1507331"/>
        </p:xfrm>
        <a:graphic>
          <a:graphicData uri="http://schemas.openxmlformats.org/presentationml/2006/ole">
            <mc:AlternateContent xmlns:mc="http://schemas.openxmlformats.org/markup-compatibility/2006">
              <mc:Choice xmlns:v="urn:schemas-microsoft-com:vml" Requires="v">
                <p:oleObj spid="_x0000_s1184" name="Hoja de cálculo" r:id="rId3" imgW="3533725" imgH="2009867" progId="Excel.Sheet.12">
                  <p:embed/>
                </p:oleObj>
              </mc:Choice>
              <mc:Fallback>
                <p:oleObj name="Hoja de cálculo" r:id="rId3" imgW="3533725" imgH="2009867" progId="Excel.Sheet.12">
                  <p:embed/>
                  <p:pic>
                    <p:nvPicPr>
                      <p:cNvPr id="12" name="Objeto 11"/>
                      <p:cNvPicPr/>
                      <p:nvPr/>
                    </p:nvPicPr>
                    <p:blipFill>
                      <a:blip r:embed="rId4"/>
                      <a:stretch>
                        <a:fillRect/>
                      </a:stretch>
                    </p:blipFill>
                    <p:spPr>
                      <a:xfrm>
                        <a:off x="408598" y="1254355"/>
                        <a:ext cx="5901098" cy="1507331"/>
                      </a:xfrm>
                      <a:prstGeom prst="rect">
                        <a:avLst/>
                      </a:prstGeom>
                    </p:spPr>
                  </p:pic>
                </p:oleObj>
              </mc:Fallback>
            </mc:AlternateContent>
          </a:graphicData>
        </a:graphic>
      </p:graphicFrame>
      <p:graphicFrame>
        <p:nvGraphicFramePr>
          <p:cNvPr id="13" name="Objeto 12"/>
          <p:cNvGraphicFramePr>
            <a:graphicFrameLocks noChangeAspect="1"/>
          </p:cNvGraphicFramePr>
          <p:nvPr>
            <p:extLst/>
          </p:nvPr>
        </p:nvGraphicFramePr>
        <p:xfrm>
          <a:off x="3071912" y="2866237"/>
          <a:ext cx="5804845" cy="1501226"/>
        </p:xfrm>
        <a:graphic>
          <a:graphicData uri="http://schemas.openxmlformats.org/presentationml/2006/ole">
            <mc:AlternateContent xmlns:mc="http://schemas.openxmlformats.org/markup-compatibility/2006">
              <mc:Choice xmlns:v="urn:schemas-microsoft-com:vml" Requires="v">
                <p:oleObj spid="_x0000_s1185" name="Hoja de cálculo" r:id="rId5" imgW="3533725" imgH="1723959" progId="Excel.Sheet.12">
                  <p:embed/>
                </p:oleObj>
              </mc:Choice>
              <mc:Fallback>
                <p:oleObj name="Hoja de cálculo" r:id="rId5" imgW="3533725" imgH="1723959" progId="Excel.Sheet.12">
                  <p:embed/>
                  <p:pic>
                    <p:nvPicPr>
                      <p:cNvPr id="13" name="Objeto 12"/>
                      <p:cNvPicPr/>
                      <p:nvPr/>
                    </p:nvPicPr>
                    <p:blipFill>
                      <a:blip r:embed="rId6"/>
                      <a:stretch>
                        <a:fillRect/>
                      </a:stretch>
                    </p:blipFill>
                    <p:spPr>
                      <a:xfrm>
                        <a:off x="3071912" y="2866237"/>
                        <a:ext cx="5804845" cy="1501226"/>
                      </a:xfrm>
                      <a:prstGeom prst="rect">
                        <a:avLst/>
                      </a:prstGeom>
                    </p:spPr>
                  </p:pic>
                </p:oleObj>
              </mc:Fallback>
            </mc:AlternateContent>
          </a:graphicData>
        </a:graphic>
      </p:graphicFrame>
    </p:spTree>
    <p:extLst>
      <p:ext uri="{BB962C8B-B14F-4D97-AF65-F5344CB8AC3E}">
        <p14:creationId xmlns:p14="http://schemas.microsoft.com/office/powerpoint/2010/main" val="38192799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17100"/>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10698"/>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1. Informes Seguimientos de Ley. </a:t>
            </a:r>
          </a:p>
        </p:txBody>
      </p:sp>
      <p:sp>
        <p:nvSpPr>
          <p:cNvPr id="2" name="Rectángulo 1"/>
          <p:cNvSpPr/>
          <p:nvPr/>
        </p:nvSpPr>
        <p:spPr>
          <a:xfrm>
            <a:off x="6530599" y="245059"/>
            <a:ext cx="2545670" cy="674031"/>
          </a:xfrm>
          <a:prstGeom prst="rect">
            <a:avLst/>
          </a:prstGeom>
        </p:spPr>
        <p:txBody>
          <a:bodyPr wrap="square">
            <a:spAutoFit/>
          </a:bodyPr>
          <a:lstStyle/>
          <a:p>
            <a:pPr marL="0" lvl="1" algn="just">
              <a:lnSpc>
                <a:spcPct val="90000"/>
              </a:lnSpc>
              <a:spcBef>
                <a:spcPct val="0"/>
              </a:spcBef>
            </a:pPr>
            <a:r>
              <a:rPr lang="es-CO" sz="1400" b="1" dirty="0" smtClean="0">
                <a:solidFill>
                  <a:schemeClr val="accent6">
                    <a:lumMod val="50000"/>
                  </a:schemeClr>
                </a:solidFill>
                <a:latin typeface="Arial" panose="020B0604020202020204" pitchFamily="34" charset="0"/>
                <a:cs typeface="Arial" panose="020B0604020202020204" pitchFamily="34" charset="0"/>
              </a:rPr>
              <a:t>viii. </a:t>
            </a:r>
            <a:r>
              <a:rPr lang="es-CO" sz="1400" b="1" dirty="0">
                <a:solidFill>
                  <a:schemeClr val="accent6">
                    <a:lumMod val="50000"/>
                  </a:schemeClr>
                </a:solidFill>
                <a:latin typeface="Arial" panose="020B0604020202020204" pitchFamily="34" charset="0"/>
                <a:cs typeface="Arial" panose="020B0604020202020204" pitchFamily="34" charset="0"/>
              </a:rPr>
              <a:t>Acción de Verificación al Procedimiento PAC  P-GF-25 V1. Vigencia 2024.</a:t>
            </a:r>
          </a:p>
        </p:txBody>
      </p:sp>
      <p:sp>
        <p:nvSpPr>
          <p:cNvPr id="9" name="Rectángulo 8"/>
          <p:cNvSpPr/>
          <p:nvPr/>
        </p:nvSpPr>
        <p:spPr>
          <a:xfrm>
            <a:off x="1010653" y="803553"/>
            <a:ext cx="6316579" cy="369332"/>
          </a:xfrm>
          <a:prstGeom prst="rect">
            <a:avLst/>
          </a:prstGeom>
        </p:spPr>
        <p:txBody>
          <a:bodyPr wrap="square">
            <a:spAutoFit/>
          </a:bodyPr>
          <a:lstStyle/>
          <a:p>
            <a:pPr algn="just"/>
            <a:r>
              <a:rPr lang="es-ES" sz="1500" b="1" dirty="0">
                <a:latin typeface="Arial" panose="020B0604020202020204" pitchFamily="34" charset="0"/>
                <a:cs typeface="Arial" panose="020B0604020202020204" pitchFamily="34" charset="0"/>
              </a:rPr>
              <a:t>DISTRIBUCION RECURSOS DEL BALANCE </a:t>
            </a:r>
            <a:r>
              <a:rPr lang="es-ES" sz="1800" b="1" dirty="0">
                <a:latin typeface="Arial" panose="020B0604020202020204" pitchFamily="34" charset="0"/>
                <a:cs typeface="Arial" panose="020B0604020202020204" pitchFamily="34" charset="0"/>
              </a:rPr>
              <a:t>2024</a:t>
            </a:r>
            <a:r>
              <a:rPr lang="es-CO" sz="1800" b="1" dirty="0">
                <a:latin typeface="Arial" panose="020B0604020202020204" pitchFamily="34" charset="0"/>
                <a:cs typeface="Arial" panose="020B0604020202020204" pitchFamily="34" charset="0"/>
              </a:rPr>
              <a:t> </a:t>
            </a:r>
            <a:endParaRPr lang="es-CO" sz="1800" dirty="0">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2"/>
          <a:stretch>
            <a:fillRect/>
          </a:stretch>
        </p:blipFill>
        <p:spPr>
          <a:xfrm>
            <a:off x="613611" y="1164900"/>
            <a:ext cx="8217568" cy="3322880"/>
          </a:xfrm>
          <a:prstGeom prst="rect">
            <a:avLst/>
          </a:prstGeom>
        </p:spPr>
      </p:pic>
    </p:spTree>
    <p:extLst>
      <p:ext uri="{BB962C8B-B14F-4D97-AF65-F5344CB8AC3E}">
        <p14:creationId xmlns:p14="http://schemas.microsoft.com/office/powerpoint/2010/main" val="38367429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2"/>
            <a:ext cx="6718294" cy="743578"/>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170398"/>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1. Informes Seguimientos de Ley. </a:t>
            </a:r>
          </a:p>
        </p:txBody>
      </p:sp>
      <p:sp>
        <p:nvSpPr>
          <p:cNvPr id="2" name="Rectángulo 1"/>
          <p:cNvSpPr/>
          <p:nvPr/>
        </p:nvSpPr>
        <p:spPr>
          <a:xfrm>
            <a:off x="6500454" y="170398"/>
            <a:ext cx="2545670" cy="674031"/>
          </a:xfrm>
          <a:prstGeom prst="rect">
            <a:avLst/>
          </a:prstGeom>
        </p:spPr>
        <p:txBody>
          <a:bodyPr wrap="square">
            <a:spAutoFit/>
          </a:bodyPr>
          <a:lstStyle/>
          <a:p>
            <a:pPr marL="0" lvl="1" algn="just">
              <a:lnSpc>
                <a:spcPct val="90000"/>
              </a:lnSpc>
              <a:spcBef>
                <a:spcPct val="0"/>
              </a:spcBef>
            </a:pPr>
            <a:r>
              <a:rPr lang="es-CO" sz="1400" b="1" dirty="0" smtClean="0">
                <a:solidFill>
                  <a:schemeClr val="accent6">
                    <a:lumMod val="50000"/>
                  </a:schemeClr>
                </a:solidFill>
                <a:latin typeface="Arial" panose="020B0604020202020204" pitchFamily="34" charset="0"/>
                <a:cs typeface="Arial" panose="020B0604020202020204" pitchFamily="34" charset="0"/>
              </a:rPr>
              <a:t>viii. </a:t>
            </a:r>
            <a:r>
              <a:rPr lang="es-CO" sz="1400" b="1" dirty="0">
                <a:solidFill>
                  <a:schemeClr val="accent6">
                    <a:lumMod val="50000"/>
                  </a:schemeClr>
                </a:solidFill>
                <a:latin typeface="Arial" panose="020B0604020202020204" pitchFamily="34" charset="0"/>
                <a:cs typeface="Arial" panose="020B0604020202020204" pitchFamily="34" charset="0"/>
              </a:rPr>
              <a:t>Acción de Verificación al Procedimiento PAC  P-GF-25 V1. Vigencia 2024.</a:t>
            </a:r>
          </a:p>
        </p:txBody>
      </p:sp>
      <p:sp>
        <p:nvSpPr>
          <p:cNvPr id="7" name="Rectángulo 6"/>
          <p:cNvSpPr/>
          <p:nvPr/>
        </p:nvSpPr>
        <p:spPr>
          <a:xfrm>
            <a:off x="134711" y="913976"/>
            <a:ext cx="8799227" cy="3323987"/>
          </a:xfrm>
          <a:prstGeom prst="rect">
            <a:avLst/>
          </a:prstGeom>
        </p:spPr>
        <p:txBody>
          <a:bodyPr wrap="square">
            <a:spAutoFit/>
          </a:bodyPr>
          <a:lstStyle/>
          <a:p>
            <a:pPr algn="ctr"/>
            <a:r>
              <a:rPr lang="es-MX" sz="1400" b="1" dirty="0">
                <a:latin typeface="Arial" panose="020B0604020202020204" pitchFamily="34" charset="0"/>
                <a:cs typeface="Arial" panose="020B0604020202020204" pitchFamily="34" charset="0"/>
              </a:rPr>
              <a:t>Conclusión:</a:t>
            </a:r>
          </a:p>
          <a:p>
            <a:pPr algn="ctr"/>
            <a:endParaRPr lang="es-MX" sz="1400" b="1" dirty="0">
              <a:latin typeface="Arial" panose="020B0604020202020204" pitchFamily="34" charset="0"/>
              <a:cs typeface="Arial" panose="020B0604020202020204" pitchFamily="34" charset="0"/>
            </a:endParaRPr>
          </a:p>
          <a:p>
            <a:pPr algn="just"/>
            <a:r>
              <a:rPr lang="es-CO" sz="1400" dirty="0">
                <a:latin typeface="Arial" panose="020B0604020202020204" pitchFamily="34" charset="0"/>
                <a:cs typeface="Arial" panose="020B0604020202020204" pitchFamily="34" charset="0"/>
              </a:rPr>
              <a:t>Tras la acción de verificación realizada al procedimiento P-GF-25 de elaboración, seguimiento y control del Plan Anual Mensualizado de Caja (PAC), se concluye de manera positiva que, a pesar de las inconsistencias presentadas en el sistema institucional, la tesorería adoptó de forma oportuna y eficaz el uso de la herramienta Excel a través de hojas de cálculo como medida transitoria para garantizar el seguimiento y control y la continuidad operativa del proceso.</a:t>
            </a:r>
          </a:p>
          <a:p>
            <a:pPr algn="just"/>
            <a:r>
              <a:rPr lang="es-ES" sz="1400" b="1" dirty="0">
                <a:latin typeface="Arial" panose="020B0604020202020204" pitchFamily="34" charset="0"/>
                <a:cs typeface="Arial" panose="020B0604020202020204" pitchFamily="34" charset="0"/>
              </a:rPr>
              <a:t> </a:t>
            </a:r>
            <a:endParaRPr lang="es-CO" sz="1400" dirty="0">
              <a:latin typeface="Arial" panose="020B0604020202020204" pitchFamily="34" charset="0"/>
              <a:cs typeface="Arial" panose="020B0604020202020204" pitchFamily="34" charset="0"/>
            </a:endParaRPr>
          </a:p>
          <a:p>
            <a:pPr algn="ctr"/>
            <a:endParaRPr lang="es-MX" sz="1400" b="1" dirty="0">
              <a:latin typeface="Arial" panose="020B0604020202020204" pitchFamily="34" charset="0"/>
              <a:cs typeface="Arial" panose="020B0604020202020204" pitchFamily="34" charset="0"/>
            </a:endParaRPr>
          </a:p>
          <a:p>
            <a:pPr algn="ctr"/>
            <a:r>
              <a:rPr lang="es-MX" sz="1400" b="1" dirty="0">
                <a:latin typeface="Arial" panose="020B0604020202020204" pitchFamily="34" charset="0"/>
                <a:cs typeface="Arial" panose="020B0604020202020204" pitchFamily="34" charset="0"/>
              </a:rPr>
              <a:t>Accion para la mejora:</a:t>
            </a:r>
          </a:p>
          <a:p>
            <a:pPr algn="ctr"/>
            <a:endParaRPr lang="es-MX" sz="1400" b="1" dirty="0">
              <a:latin typeface="Arial" panose="020B0604020202020204" pitchFamily="34" charset="0"/>
              <a:cs typeface="Arial" panose="020B0604020202020204" pitchFamily="34" charset="0"/>
            </a:endParaRPr>
          </a:p>
          <a:p>
            <a:pPr algn="just"/>
            <a:r>
              <a:rPr lang="es-ES" sz="1400" dirty="0">
                <a:latin typeface="Arial" panose="020B0604020202020204" pitchFamily="34" charset="0"/>
                <a:cs typeface="Arial" panose="020B0604020202020204" pitchFamily="34" charset="0"/>
              </a:rPr>
              <a:t>Fortalecer el deber funcional mediante la implementación de un plan de acción técnico y operativo que garantice la estabilización del sistema financiero institucional (SICOF o equivalente), con el fin de que el Plan Anual Mensualizado de Caja (PAC) sea elaborado, ejecutado y controlado en el aplicativo conforme a los lineamientos establecidos dentro de la plataforma oficial dispuesta para tal fin.</a:t>
            </a:r>
            <a:endParaRPr lang="es-CO"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4484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1" y="1"/>
            <a:ext cx="5962650" cy="733424"/>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25411" y="168859"/>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1</a:t>
            </a:r>
            <a:r>
              <a:rPr lang="es-MX" sz="2000" b="1" dirty="0" smtClean="0">
                <a:solidFill>
                  <a:schemeClr val="bg1"/>
                </a:solidFill>
                <a:latin typeface="Arial Black" panose="020B0A04020102020204" pitchFamily="34" charset="0"/>
              </a:rPr>
              <a:t>. Informes / </a:t>
            </a:r>
            <a:r>
              <a:rPr lang="es-MX" sz="2000" b="1" dirty="0">
                <a:solidFill>
                  <a:schemeClr val="bg1"/>
                </a:solidFill>
                <a:latin typeface="Arial Black" panose="020B0A04020102020204" pitchFamily="34" charset="0"/>
              </a:rPr>
              <a:t>seguimientos de </a:t>
            </a:r>
            <a:r>
              <a:rPr lang="es-MX" sz="2000" b="1" dirty="0" smtClean="0">
                <a:solidFill>
                  <a:schemeClr val="bg1"/>
                </a:solidFill>
                <a:latin typeface="Arial Black" panose="020B0A04020102020204" pitchFamily="34" charset="0"/>
              </a:rPr>
              <a:t>Ley. </a:t>
            </a:r>
          </a:p>
        </p:txBody>
      </p:sp>
      <p:sp>
        <p:nvSpPr>
          <p:cNvPr id="2" name="Rectángulo 1"/>
          <p:cNvSpPr/>
          <p:nvPr/>
        </p:nvSpPr>
        <p:spPr>
          <a:xfrm>
            <a:off x="5737993" y="166096"/>
            <a:ext cx="3149698" cy="1041054"/>
          </a:xfrm>
          <a:prstGeom prst="rect">
            <a:avLst/>
          </a:prstGeom>
        </p:spPr>
        <p:txBody>
          <a:bodyPr wrap="square">
            <a:spAutoFit/>
          </a:bodyPr>
          <a:lstStyle/>
          <a:p>
            <a:pPr marL="0" lvl="1" algn="ctr">
              <a:lnSpc>
                <a:spcPct val="90000"/>
              </a:lnSpc>
              <a:spcBef>
                <a:spcPct val="0"/>
              </a:spcBef>
            </a:pPr>
            <a:r>
              <a:rPr lang="es-CO" b="1" dirty="0" smtClean="0"/>
              <a:t>i - ii. Seguimiento </a:t>
            </a:r>
            <a:r>
              <a:rPr lang="es-CO" b="1" dirty="0"/>
              <a:t>a los planes de mejoramiento Institucional - Contraloría General de </a:t>
            </a:r>
            <a:r>
              <a:rPr lang="es-CO" b="1" dirty="0" smtClean="0"/>
              <a:t>Antioquia y </a:t>
            </a:r>
            <a:r>
              <a:rPr lang="es-CO" b="1" dirty="0"/>
              <a:t>Rendición electrónica de la cuenta, (SIRECI).</a:t>
            </a:r>
            <a:endParaRPr lang="es-CO" dirty="0"/>
          </a:p>
          <a:p>
            <a:pPr marL="0" lvl="1" algn="ctr">
              <a:lnSpc>
                <a:spcPct val="90000"/>
              </a:lnSpc>
              <a:spcBef>
                <a:spcPct val="0"/>
              </a:spcBef>
            </a:pPr>
            <a:endParaRPr lang="es-CO" sz="1400" b="1" dirty="0">
              <a:solidFill>
                <a:schemeClr val="accent6">
                  <a:lumMod val="50000"/>
                </a:schemeClr>
              </a:solidFill>
              <a:latin typeface="Arial" panose="020B0604020202020204" pitchFamily="34" charset="0"/>
              <a:cs typeface="Arial" panose="020B0604020202020204" pitchFamily="34" charset="0"/>
            </a:endParaRPr>
          </a:p>
        </p:txBody>
      </p:sp>
      <p:sp>
        <p:nvSpPr>
          <p:cNvPr id="3" name="Rectángulo 2"/>
          <p:cNvSpPr/>
          <p:nvPr/>
        </p:nvSpPr>
        <p:spPr>
          <a:xfrm>
            <a:off x="125411" y="860909"/>
            <a:ext cx="8762280" cy="2192908"/>
          </a:xfrm>
          <a:prstGeom prst="rect">
            <a:avLst/>
          </a:prstGeom>
        </p:spPr>
        <p:txBody>
          <a:bodyPr wrap="square">
            <a:spAutoFit/>
          </a:bodyPr>
          <a:lstStyle/>
          <a:p>
            <a:endParaRPr lang="es-CO" sz="1400" dirty="0" smtClean="0">
              <a:latin typeface="Arial" panose="020B0604020202020204" pitchFamily="34" charset="0"/>
            </a:endParaRPr>
          </a:p>
          <a:p>
            <a:endParaRPr lang="es-CO" sz="1400" dirty="0">
              <a:latin typeface="Arial" panose="020B0604020202020204" pitchFamily="34" charset="0"/>
            </a:endParaRPr>
          </a:p>
          <a:p>
            <a:r>
              <a:rPr lang="es-CO" dirty="0" smtClean="0"/>
              <a:t>El día 04/07/2025 y 17/07/2025 se realizó  la rendición de la cuenta ante </a:t>
            </a:r>
            <a:r>
              <a:rPr lang="es-CO" dirty="0"/>
              <a:t>la Contraloría General de Antioquia (GESTIÓN TRANSPARENTE) respecto al avance de seguimiento a las acciones y metas suscritas en los planes de mejoramiento de la </a:t>
            </a:r>
            <a:r>
              <a:rPr lang="es-CO" dirty="0" smtClean="0"/>
              <a:t>CGA y </a:t>
            </a:r>
            <a:r>
              <a:rPr lang="es-CO" dirty="0"/>
              <a:t>Contraloría General de la </a:t>
            </a:r>
            <a:r>
              <a:rPr lang="es-CO" dirty="0" smtClean="0"/>
              <a:t>Republica –CGR- respectivamente.</a:t>
            </a:r>
          </a:p>
          <a:p>
            <a:endParaRPr lang="es-CO" sz="1400" dirty="0">
              <a:latin typeface="Arial" panose="020B0604020202020204" pitchFamily="34" charset="0"/>
            </a:endParaRPr>
          </a:p>
          <a:p>
            <a:endParaRPr lang="es-CO" i="1" dirty="0"/>
          </a:p>
          <a:p>
            <a:endParaRPr lang="es-CO" dirty="0"/>
          </a:p>
          <a:p>
            <a:endParaRPr lang="es-CO" b="1" dirty="0"/>
          </a:p>
          <a:p>
            <a:endParaRPr lang="es-CO" dirty="0"/>
          </a:p>
        </p:txBody>
      </p:sp>
      <p:pic>
        <p:nvPicPr>
          <p:cNvPr id="6" name="Imagen 5"/>
          <p:cNvPicPr/>
          <p:nvPr/>
        </p:nvPicPr>
        <p:blipFill>
          <a:blip r:embed="rId2"/>
          <a:stretch>
            <a:fillRect/>
          </a:stretch>
        </p:blipFill>
        <p:spPr>
          <a:xfrm>
            <a:off x="379701" y="2234478"/>
            <a:ext cx="3743325" cy="2143125"/>
          </a:xfrm>
          <a:prstGeom prst="rect">
            <a:avLst/>
          </a:prstGeom>
        </p:spPr>
      </p:pic>
      <p:pic>
        <p:nvPicPr>
          <p:cNvPr id="7" name="Imagen 6"/>
          <p:cNvPicPr/>
          <p:nvPr/>
        </p:nvPicPr>
        <p:blipFill>
          <a:blip r:embed="rId3"/>
          <a:stretch>
            <a:fillRect/>
          </a:stretch>
        </p:blipFill>
        <p:spPr>
          <a:xfrm>
            <a:off x="4760652" y="2234478"/>
            <a:ext cx="3046384" cy="2205928"/>
          </a:xfrm>
          <a:prstGeom prst="rect">
            <a:avLst/>
          </a:prstGeom>
        </p:spPr>
      </p:pic>
    </p:spTree>
    <p:extLst>
      <p:ext uri="{BB962C8B-B14F-4D97-AF65-F5344CB8AC3E}">
        <p14:creationId xmlns:p14="http://schemas.microsoft.com/office/powerpoint/2010/main" val="6451575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0"/>
            <a:ext cx="5895109" cy="687701"/>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379454" y="-138965"/>
            <a:ext cx="5666874" cy="808083"/>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pPr lvl="0" algn="just"/>
            <a:r>
              <a:rPr lang="es-MX" sz="2400" b="1" dirty="0">
                <a:solidFill>
                  <a:schemeClr val="bg1"/>
                </a:solidFill>
                <a:latin typeface="Arial" panose="020B0604020202020204" pitchFamily="34" charset="0"/>
                <a:cs typeface="Arial" panose="020B0604020202020204" pitchFamily="34" charset="0"/>
              </a:rPr>
              <a:t>1. Informes Seguimientos de Ley</a:t>
            </a:r>
            <a:r>
              <a:rPr lang="es-MX" sz="2400" dirty="0" smtClean="0">
                <a:solidFill>
                  <a:schemeClr val="bg1"/>
                </a:solidFill>
                <a:latin typeface="Arial" panose="020B0604020202020204" pitchFamily="34" charset="0"/>
                <a:cs typeface="Arial" panose="020B0604020202020204" pitchFamily="34" charset="0"/>
              </a:rPr>
              <a:t>.</a:t>
            </a:r>
            <a:endParaRPr lang="es-MX" sz="2400" dirty="0">
              <a:solidFill>
                <a:schemeClr val="bg1"/>
              </a:solidFill>
              <a:latin typeface="Arial" panose="020B0604020202020204" pitchFamily="34" charset="0"/>
              <a:cs typeface="Arial" panose="020B0604020202020204" pitchFamily="34" charset="0"/>
            </a:endParaRPr>
          </a:p>
        </p:txBody>
      </p:sp>
      <p:sp>
        <p:nvSpPr>
          <p:cNvPr id="9" name="Rectángulo 8"/>
          <p:cNvSpPr/>
          <p:nvPr/>
        </p:nvSpPr>
        <p:spPr>
          <a:xfrm>
            <a:off x="1137674" y="919088"/>
            <a:ext cx="716863" cy="276999"/>
          </a:xfrm>
          <a:prstGeom prst="rect">
            <a:avLst/>
          </a:prstGeom>
        </p:spPr>
        <p:txBody>
          <a:bodyPr wrap="none">
            <a:spAutoFit/>
          </a:bodyPr>
          <a:lstStyle/>
          <a:p>
            <a:pPr algn="just"/>
            <a:r>
              <a:rPr lang="es-CO" sz="1200" b="1" dirty="0" smtClean="0">
                <a:latin typeface="Arial" panose="020B0604020202020204" pitchFamily="34" charset="0"/>
              </a:rPr>
              <a:t>Objeto </a:t>
            </a:r>
            <a:endParaRPr lang="es-CO" sz="1200" dirty="0">
              <a:effectLst/>
            </a:endParaRPr>
          </a:p>
        </p:txBody>
      </p:sp>
      <p:sp>
        <p:nvSpPr>
          <p:cNvPr id="13" name="Rectángulo 12"/>
          <p:cNvSpPr/>
          <p:nvPr/>
        </p:nvSpPr>
        <p:spPr>
          <a:xfrm>
            <a:off x="379454" y="1203036"/>
            <a:ext cx="8224219" cy="1338828"/>
          </a:xfrm>
          <a:prstGeom prst="rect">
            <a:avLst/>
          </a:prstGeom>
        </p:spPr>
        <p:txBody>
          <a:bodyPr wrap="square">
            <a:spAutoFit/>
          </a:bodyPr>
          <a:lstStyle/>
          <a:p>
            <a:pPr algn="just"/>
            <a:r>
              <a:rPr lang="es-ES" dirty="0">
                <a:latin typeface="Arial" panose="020B0604020202020204" pitchFamily="34" charset="0"/>
                <a:cs typeface="Arial" panose="020B0604020202020204" pitchFamily="34" charset="0"/>
              </a:rPr>
              <a:t>Evaluar la ejecución técnica, financiero y administrativa del convenio interadministrativo N° 310 de 2023 el cual tiene como objeto “</a:t>
            </a:r>
            <a:r>
              <a:rPr lang="es-ES" i="1" dirty="0">
                <a:latin typeface="Arial" panose="020B0604020202020204" pitchFamily="34" charset="0"/>
                <a:cs typeface="Arial" panose="020B0604020202020204" pitchFamily="34" charset="0"/>
              </a:rPr>
              <a:t>Convenio interadministrativo para la construcción de la cubierta y adecuación de espacios deportivos de la placa polideportiva en el barrio La Ermita del municipio de Ciudad Bolívar, Antioquia</a:t>
            </a:r>
            <a:r>
              <a:rPr lang="es-ES" dirty="0">
                <a:latin typeface="Arial" panose="020B0604020202020204" pitchFamily="34" charset="0"/>
                <a:cs typeface="Arial" panose="020B0604020202020204" pitchFamily="34" charset="0"/>
              </a:rPr>
              <a:t>”, verificando el cumplimiento de los pliegos contractuales, las especificaciones técnicas, los cronogramas y los presupuestos aprobados, con el fin de identificar riesgos o irregularidades que afectaron la calidad, los tiempo de entrega y el uso eficiente de los recursos públicos.</a:t>
            </a:r>
            <a:endParaRPr lang="es-CO" dirty="0">
              <a:latin typeface="Arial" panose="020B0604020202020204" pitchFamily="34" charset="0"/>
              <a:cs typeface="Arial" panose="020B0604020202020204" pitchFamily="34" charset="0"/>
            </a:endParaRPr>
          </a:p>
        </p:txBody>
      </p:sp>
      <p:sp>
        <p:nvSpPr>
          <p:cNvPr id="14" name="Rectángulo 13"/>
          <p:cNvSpPr/>
          <p:nvPr/>
        </p:nvSpPr>
        <p:spPr>
          <a:xfrm>
            <a:off x="1038288" y="2749613"/>
            <a:ext cx="816249" cy="276999"/>
          </a:xfrm>
          <a:prstGeom prst="rect">
            <a:avLst/>
          </a:prstGeom>
        </p:spPr>
        <p:txBody>
          <a:bodyPr wrap="none">
            <a:spAutoFit/>
          </a:bodyPr>
          <a:lstStyle/>
          <a:p>
            <a:pPr algn="just"/>
            <a:r>
              <a:rPr lang="es-CO" sz="1200" b="1" dirty="0" smtClean="0">
                <a:latin typeface="Arial" panose="020B0604020202020204" pitchFamily="34" charset="0"/>
              </a:rPr>
              <a:t>Alcance </a:t>
            </a:r>
            <a:endParaRPr lang="es-CO" sz="1200" dirty="0">
              <a:effectLst/>
            </a:endParaRPr>
          </a:p>
        </p:txBody>
      </p:sp>
      <p:sp>
        <p:nvSpPr>
          <p:cNvPr id="11" name="Rectángulo 10"/>
          <p:cNvSpPr/>
          <p:nvPr/>
        </p:nvSpPr>
        <p:spPr>
          <a:xfrm>
            <a:off x="379454" y="3045195"/>
            <a:ext cx="7922335" cy="1754326"/>
          </a:xfrm>
          <a:prstGeom prst="rect">
            <a:avLst/>
          </a:prstGeom>
        </p:spPr>
        <p:txBody>
          <a:bodyPr wrap="square">
            <a:spAutoFit/>
          </a:bodyPr>
          <a:lstStyle/>
          <a:p>
            <a:pPr algn="just"/>
            <a:r>
              <a:rPr lang="es-ES" dirty="0">
                <a:latin typeface="Arial" panose="020B0604020202020204" pitchFamily="34" charset="0"/>
                <a:cs typeface="Arial" panose="020B0604020202020204" pitchFamily="34" charset="0"/>
              </a:rPr>
              <a:t>El proceso de auditoria abarco la revisión del convenio interadministrativo N° 310 de 2023, incluyendo la verificación de la planeación, ejecución y supervisión de la obra, se examinaron los informes técnicos, financiero y administrativos, así como la conformidad con las especificaciones contractuales y normativas vigentes. El análisis incluirá entrevistas, revisión de cronogramas y presupuestos, la validación de mecanismos de control y seguimientos utilizados por la entidad. También se verifico los procesos de contratación, la gestión de modificaciones contractuales, las actas de entrega y liquidación (Si aplica), y el cumplimiento de los planes de mejora en caso de haber sido implementado.</a:t>
            </a:r>
            <a:endParaRPr lang="es-CO" dirty="0">
              <a:latin typeface="Arial" panose="020B0604020202020204" pitchFamily="34" charset="0"/>
              <a:cs typeface="Arial" panose="020B0604020202020204" pitchFamily="34" charset="0"/>
            </a:endParaRPr>
          </a:p>
        </p:txBody>
      </p:sp>
      <p:sp>
        <p:nvSpPr>
          <p:cNvPr id="2" name="Rectángulo 1"/>
          <p:cNvSpPr/>
          <p:nvPr/>
        </p:nvSpPr>
        <p:spPr>
          <a:xfrm>
            <a:off x="6046328" y="48492"/>
            <a:ext cx="2966054" cy="954107"/>
          </a:xfrm>
          <a:prstGeom prst="rect">
            <a:avLst/>
          </a:prstGeom>
        </p:spPr>
        <p:txBody>
          <a:bodyPr wrap="square">
            <a:spAutoFit/>
          </a:bodyPr>
          <a:lstStyle/>
          <a:p>
            <a:pPr algn="just"/>
            <a:r>
              <a:rPr lang="es-CO" sz="1400" b="1" dirty="0">
                <a:solidFill>
                  <a:schemeClr val="accent6">
                    <a:lumMod val="50000"/>
                  </a:schemeClr>
                </a:solidFill>
                <a:latin typeface="Arial" panose="020B0604020202020204" pitchFamily="34" charset="0"/>
                <a:cs typeface="Arial" panose="020B0604020202020204" pitchFamily="34" charset="0"/>
              </a:rPr>
              <a:t>ix. Contrato No. 310 de 2023. Placa polideportiva en el barrio La Ermita del Municipio de Ciudad Bolívar</a:t>
            </a:r>
            <a:r>
              <a:rPr lang="es-CO" sz="1200" b="1" dirty="0" smtClean="0">
                <a:solidFill>
                  <a:schemeClr val="accent6">
                    <a:lumMod val="75000"/>
                  </a:schemeClr>
                </a:solidFill>
                <a:latin typeface="Arial" panose="020B0604020202020204" pitchFamily="34" charset="0"/>
                <a:cs typeface="Arial" panose="020B0604020202020204" pitchFamily="34" charset="0"/>
              </a:rPr>
              <a:t>.</a:t>
            </a:r>
            <a:endParaRPr lang="es-CO" dirty="0">
              <a:solidFill>
                <a:schemeClr val="accent6">
                  <a:lumMod val="75000"/>
                </a:schemeClr>
              </a:solidFill>
            </a:endParaRPr>
          </a:p>
        </p:txBody>
      </p:sp>
    </p:spTree>
    <p:extLst>
      <p:ext uri="{BB962C8B-B14F-4D97-AF65-F5344CB8AC3E}">
        <p14:creationId xmlns:p14="http://schemas.microsoft.com/office/powerpoint/2010/main" val="36367825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0"/>
            <a:ext cx="6718294" cy="885825"/>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just"/>
            <a:endParaRPr lang="es-CO" sz="1600" dirty="0"/>
          </a:p>
        </p:txBody>
      </p:sp>
      <p:sp>
        <p:nvSpPr>
          <p:cNvPr id="10" name="Título 1"/>
          <p:cNvSpPr txBox="1">
            <a:spLocks/>
          </p:cNvSpPr>
          <p:nvPr/>
        </p:nvSpPr>
        <p:spPr>
          <a:xfrm>
            <a:off x="0" y="245058"/>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smtClean="0">
                <a:solidFill>
                  <a:schemeClr val="bg1"/>
                </a:solidFill>
                <a:latin typeface="Arial Black" panose="020B0A04020102020204" pitchFamily="34" charset="0"/>
              </a:rPr>
              <a:t> </a:t>
            </a:r>
            <a:endParaRPr lang="es-MX" sz="2000" b="1" dirty="0">
              <a:solidFill>
                <a:schemeClr val="bg1"/>
              </a:solidFill>
              <a:latin typeface="Arial Black" panose="020B0A04020102020204" pitchFamily="34" charset="0"/>
            </a:endParaRPr>
          </a:p>
        </p:txBody>
      </p:sp>
      <p:sp>
        <p:nvSpPr>
          <p:cNvPr id="11" name="Rectángulo 10"/>
          <p:cNvSpPr/>
          <p:nvPr/>
        </p:nvSpPr>
        <p:spPr>
          <a:xfrm>
            <a:off x="277092" y="1059007"/>
            <a:ext cx="8113504" cy="3308598"/>
          </a:xfrm>
          <a:prstGeom prst="rect">
            <a:avLst/>
          </a:prstGeom>
        </p:spPr>
        <p:txBody>
          <a:bodyPr wrap="square">
            <a:spAutoFit/>
          </a:bodyPr>
          <a:lstStyle/>
          <a:p>
            <a:pPr marL="171450" lvl="0" indent="-171450" algn="just">
              <a:buFont typeface="Wingdings" panose="05000000000000000000" pitchFamily="2" charset="2"/>
              <a:buChar char="Ø"/>
            </a:pPr>
            <a:r>
              <a:rPr lang="es-ES" sz="1050" b="1" dirty="0" smtClean="0">
                <a:latin typeface="Arial" panose="020B0604020202020204" pitchFamily="34" charset="0"/>
                <a:cs typeface="Arial" panose="020B0604020202020204" pitchFamily="34" charset="0"/>
              </a:rPr>
              <a:t>LIMITANTES</a:t>
            </a:r>
          </a:p>
          <a:p>
            <a:pPr marL="171450" lvl="0" indent="-171450" algn="just">
              <a:buFont typeface="Wingdings" panose="05000000000000000000" pitchFamily="2" charset="2"/>
              <a:buChar char="Ø"/>
            </a:pPr>
            <a:endParaRPr lang="es-ES" sz="1050" dirty="0">
              <a:latin typeface="Arial" panose="020B0604020202020204" pitchFamily="34" charset="0"/>
              <a:cs typeface="Arial" panose="020B0604020202020204" pitchFamily="34" charset="0"/>
            </a:endParaRPr>
          </a:p>
          <a:p>
            <a:pPr marL="171450" lvl="0" indent="-171450" algn="just">
              <a:buFont typeface="Wingdings" panose="05000000000000000000" pitchFamily="2" charset="2"/>
              <a:buChar char="Ø"/>
            </a:pPr>
            <a:r>
              <a:rPr lang="es-ES" sz="1050" dirty="0" smtClean="0">
                <a:latin typeface="Arial" panose="020B0604020202020204" pitchFamily="34" charset="0"/>
                <a:cs typeface="Arial" panose="020B0604020202020204" pitchFamily="34" charset="0"/>
              </a:rPr>
              <a:t>Se </a:t>
            </a:r>
            <a:r>
              <a:rPr lang="es-ES" sz="1050" dirty="0">
                <a:latin typeface="Arial" panose="020B0604020202020204" pitchFamily="34" charset="0"/>
                <a:cs typeface="Arial" panose="020B0604020202020204" pitchFamily="34" charset="0"/>
              </a:rPr>
              <a:t>enviaron comunicaciones vía correo electrónico el día 18 de junio de 2025, reiteradas posteriormente el 26 de junio de 2025, en las que se solicitaba información para la auditoría. No obstante, no se recibió respuesta a dichas solicitudes. El 27 de junio de 2025 se solicitó específicamente la documentación relacionada con las modificaciones al presupuesto de obra, ante lo cual se respondió por correo electrónico que dicha aprobación no era responsabilidad del supervisor de </a:t>
            </a:r>
            <a:r>
              <a:rPr lang="es-ES" sz="1050" dirty="0" err="1">
                <a:latin typeface="Arial" panose="020B0604020202020204" pitchFamily="34" charset="0"/>
                <a:cs typeface="Arial" panose="020B0604020202020204" pitchFamily="34" charset="0"/>
              </a:rPr>
              <a:t>Indeportes</a:t>
            </a:r>
            <a:r>
              <a:rPr lang="es-ES" sz="1050" dirty="0">
                <a:latin typeface="Arial" panose="020B0604020202020204" pitchFamily="34" charset="0"/>
                <a:cs typeface="Arial" panose="020B0604020202020204" pitchFamily="34" charset="0"/>
              </a:rPr>
              <a:t> </a:t>
            </a:r>
            <a:r>
              <a:rPr lang="es-ES" sz="1050" dirty="0" smtClean="0">
                <a:latin typeface="Arial" panose="020B0604020202020204" pitchFamily="34" charset="0"/>
                <a:cs typeface="Arial" panose="020B0604020202020204" pitchFamily="34" charset="0"/>
              </a:rPr>
              <a:t>Antioquia.</a:t>
            </a:r>
            <a:endParaRPr lang="es-CO" sz="1050" dirty="0">
              <a:latin typeface="Arial" panose="020B0604020202020204" pitchFamily="34" charset="0"/>
              <a:cs typeface="Arial" panose="020B0604020202020204" pitchFamily="34" charset="0"/>
            </a:endParaRPr>
          </a:p>
          <a:p>
            <a:pPr lvl="0" algn="just"/>
            <a:r>
              <a:rPr lang="es-ES" sz="1050" dirty="0" smtClean="0">
                <a:latin typeface="Arial" panose="020B0604020202020204" pitchFamily="34" charset="0"/>
                <a:cs typeface="Arial" panose="020B0604020202020204" pitchFamily="34" charset="0"/>
              </a:rPr>
              <a:t>Posteriormente</a:t>
            </a:r>
            <a:r>
              <a:rPr lang="es-ES" sz="1050" dirty="0">
                <a:latin typeface="Arial" panose="020B0604020202020204" pitchFamily="34" charset="0"/>
                <a:cs typeface="Arial" panose="020B0604020202020204" pitchFamily="34" charset="0"/>
              </a:rPr>
              <a:t>, se evidenció la ausencia del acta de cambio de obra, documento esencial para validar las modificaciones </a:t>
            </a:r>
            <a:r>
              <a:rPr lang="es-ES" sz="1050" dirty="0" smtClean="0">
                <a:latin typeface="Arial" panose="020B0604020202020204" pitchFamily="34" charset="0"/>
                <a:cs typeface="Arial" panose="020B0604020202020204" pitchFamily="34" charset="0"/>
              </a:rPr>
              <a:t>                    </a:t>
            </a:r>
            <a:r>
              <a:rPr lang="es-ES" sz="1050" dirty="0">
                <a:latin typeface="Arial" panose="020B0604020202020204" pitchFamily="34" charset="0"/>
                <a:cs typeface="Arial" panose="020B0604020202020204" pitchFamily="34" charset="0"/>
              </a:rPr>
              <a:t>contractuales realizadas y su correspondiente impacto financiero. Esta omisión limitó la posibilidad de verificar la legalidad de los cambios, la trazabilidad del presupuesto y el adecuado control de los recursos públicos asignados al proyecto.</a:t>
            </a:r>
          </a:p>
          <a:p>
            <a:pPr lvl="0" algn="just"/>
            <a:endParaRPr lang="es-ES" sz="1050" dirty="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Ø"/>
            </a:pPr>
            <a:r>
              <a:rPr lang="es-ES" sz="1050" dirty="0">
                <a:latin typeface="Arial" panose="020B0604020202020204" pitchFamily="34" charset="0"/>
                <a:cs typeface="Arial" panose="020B0604020202020204" pitchFamily="34" charset="0"/>
              </a:rPr>
              <a:t>Los días 4 y 11 de julio de 2025 se enviaron correos electrónicos solicitando el acompañamiento de un miembro del equipo con conocimiento del proyecto para llevar a cabo la visita técnica. Sin embargo, estas solicitudes no fueron atendidas ni se recibió respuesta alguna. La ausencia de acompañamiento técnico impidió la verificación en sitio del estado actual del proyecto, así como la contrastación entre lo ejecutado y lo reportado en documentos</a:t>
            </a:r>
            <a:r>
              <a:rPr lang="es-ES" sz="1050" dirty="0" smtClean="0">
                <a:latin typeface="Arial" panose="020B0604020202020204" pitchFamily="34" charset="0"/>
                <a:cs typeface="Arial" panose="020B0604020202020204" pitchFamily="34" charset="0"/>
              </a:rPr>
              <a:t>.</a:t>
            </a:r>
          </a:p>
          <a:p>
            <a:pPr algn="just"/>
            <a:endParaRPr lang="es-ES" sz="1050" dirty="0">
              <a:latin typeface="Arial" panose="020B0604020202020204" pitchFamily="34" charset="0"/>
              <a:cs typeface="Arial" panose="020B0604020202020204" pitchFamily="34" charset="0"/>
            </a:endParaRPr>
          </a:p>
          <a:p>
            <a:pPr marL="171450" lvl="0" indent="-171450" algn="just">
              <a:buFont typeface="Wingdings" panose="05000000000000000000" pitchFamily="2" charset="2"/>
              <a:buChar char="Ø"/>
            </a:pPr>
            <a:r>
              <a:rPr lang="es-ES" sz="1050" dirty="0">
                <a:latin typeface="Arial" panose="020B0604020202020204" pitchFamily="34" charset="0"/>
                <a:cs typeface="Arial" panose="020B0604020202020204" pitchFamily="34" charset="0"/>
              </a:rPr>
              <a:t>El acta de terminación se relacionan 25 ítems correspondientes a obra extras, los cuales no fueron considerados en esta revisión, dado que no se cuenta con los valores de estas actividades y además no se encontró dentro de los expedientes aportados actas de cambio de obra que fuesen autorizadas por </a:t>
            </a:r>
            <a:r>
              <a:rPr lang="es-ES" sz="1050" dirty="0" err="1">
                <a:latin typeface="Arial" panose="020B0604020202020204" pitchFamily="34" charset="0"/>
                <a:cs typeface="Arial" panose="020B0604020202020204" pitchFamily="34" charset="0"/>
              </a:rPr>
              <a:t>Indeportes</a:t>
            </a:r>
            <a:r>
              <a:rPr lang="es-ES" sz="1050" dirty="0">
                <a:latin typeface="Arial" panose="020B0604020202020204" pitchFamily="34" charset="0"/>
                <a:cs typeface="Arial" panose="020B0604020202020204" pitchFamily="34" charset="0"/>
              </a:rPr>
              <a:t> Antioquia.</a:t>
            </a:r>
            <a:endParaRPr lang="es-CO" sz="1050" dirty="0">
              <a:latin typeface="Arial" panose="020B0604020202020204" pitchFamily="34" charset="0"/>
              <a:cs typeface="Arial" panose="020B0604020202020204" pitchFamily="34" charset="0"/>
            </a:endParaRPr>
          </a:p>
          <a:p>
            <a:pPr algn="just"/>
            <a:endParaRPr lang="es-CO" sz="1000" dirty="0">
              <a:latin typeface="Arial" panose="020B0604020202020204" pitchFamily="34" charset="0"/>
              <a:cs typeface="Arial" panose="020B0604020202020204" pitchFamily="34" charset="0"/>
            </a:endParaRPr>
          </a:p>
          <a:p>
            <a:pPr lvl="0" algn="just"/>
            <a:endParaRPr lang="es-CO" sz="1000" dirty="0">
              <a:latin typeface="Arial" panose="020B0604020202020204" pitchFamily="34" charset="0"/>
              <a:cs typeface="Arial" panose="020B0604020202020204" pitchFamily="34" charset="0"/>
            </a:endParaRPr>
          </a:p>
        </p:txBody>
      </p:sp>
      <p:sp>
        <p:nvSpPr>
          <p:cNvPr id="6" name="Título 1"/>
          <p:cNvSpPr txBox="1">
            <a:spLocks/>
          </p:cNvSpPr>
          <p:nvPr/>
        </p:nvSpPr>
        <p:spPr>
          <a:xfrm>
            <a:off x="379454" y="-138965"/>
            <a:ext cx="5666874" cy="808083"/>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pPr lvl="0" algn="just"/>
            <a:r>
              <a:rPr lang="es-MX" sz="2400" b="1" dirty="0">
                <a:solidFill>
                  <a:schemeClr val="bg1"/>
                </a:solidFill>
                <a:latin typeface="Arial Black" panose="020B0A04020102020204" pitchFamily="34" charset="0"/>
              </a:rPr>
              <a:t>1. </a:t>
            </a:r>
            <a:r>
              <a:rPr lang="es-MX" sz="2400" b="1" dirty="0">
                <a:solidFill>
                  <a:schemeClr val="bg1"/>
                </a:solidFill>
                <a:latin typeface="Arial" panose="020B0604020202020204" pitchFamily="34" charset="0"/>
                <a:cs typeface="Arial" panose="020B0604020202020204" pitchFamily="34" charset="0"/>
              </a:rPr>
              <a:t>Informes Seguimientos de Ley</a:t>
            </a:r>
            <a:r>
              <a:rPr lang="es-MX" sz="2400" dirty="0" smtClean="0">
                <a:solidFill>
                  <a:schemeClr val="bg1"/>
                </a:solidFill>
                <a:latin typeface="Arial" panose="020B0604020202020204" pitchFamily="34" charset="0"/>
                <a:cs typeface="Arial" panose="020B0604020202020204" pitchFamily="34" charset="0"/>
              </a:rPr>
              <a:t>.</a:t>
            </a:r>
            <a:endParaRPr lang="es-MX" sz="2400" dirty="0">
              <a:solidFill>
                <a:schemeClr val="bg1"/>
              </a:solidFill>
              <a:latin typeface="Arial" panose="020B0604020202020204" pitchFamily="34" charset="0"/>
              <a:cs typeface="Arial" panose="020B0604020202020204" pitchFamily="34" charset="0"/>
            </a:endParaRPr>
          </a:p>
        </p:txBody>
      </p:sp>
      <p:sp>
        <p:nvSpPr>
          <p:cNvPr id="7" name="Rectángulo 6"/>
          <p:cNvSpPr/>
          <p:nvPr/>
        </p:nvSpPr>
        <p:spPr>
          <a:xfrm>
            <a:off x="6425782" y="173182"/>
            <a:ext cx="2629861" cy="867930"/>
          </a:xfrm>
          <a:prstGeom prst="rect">
            <a:avLst/>
          </a:prstGeom>
        </p:spPr>
        <p:txBody>
          <a:bodyPr wrap="square">
            <a:spAutoFit/>
          </a:bodyPr>
          <a:lstStyle/>
          <a:p>
            <a:pPr marL="0" lvl="1" algn="ctr">
              <a:lnSpc>
                <a:spcPct val="90000"/>
              </a:lnSpc>
              <a:spcBef>
                <a:spcPct val="0"/>
              </a:spcBef>
            </a:pPr>
            <a:r>
              <a:rPr lang="es-CO" sz="1400" b="1" dirty="0">
                <a:solidFill>
                  <a:schemeClr val="accent6">
                    <a:lumMod val="75000"/>
                  </a:schemeClr>
                </a:solidFill>
                <a:latin typeface="Arial" panose="020B0604020202020204" pitchFamily="34" charset="0"/>
                <a:cs typeface="Arial" panose="020B0604020202020204" pitchFamily="34" charset="0"/>
              </a:rPr>
              <a:t>ix. Contrato No. 310 de 2023. Placa polideportiva en el barrio La Ermita del Municipio de Ciudad </a:t>
            </a:r>
            <a:r>
              <a:rPr lang="es-CO" sz="1400" b="1" dirty="0" smtClean="0">
                <a:solidFill>
                  <a:schemeClr val="accent6">
                    <a:lumMod val="75000"/>
                  </a:schemeClr>
                </a:solidFill>
                <a:latin typeface="Arial" panose="020B0604020202020204" pitchFamily="34" charset="0"/>
                <a:cs typeface="Arial" panose="020B0604020202020204" pitchFamily="34" charset="0"/>
              </a:rPr>
              <a:t>Bolívar.</a:t>
            </a:r>
            <a:endParaRPr lang="es-CO" sz="1400" b="1"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82568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17100"/>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390200" y="420435"/>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p:txBody>
      </p:sp>
      <p:sp>
        <p:nvSpPr>
          <p:cNvPr id="2" name="Rectángulo 1"/>
          <p:cNvSpPr/>
          <p:nvPr/>
        </p:nvSpPr>
        <p:spPr>
          <a:xfrm>
            <a:off x="6436528" y="55418"/>
            <a:ext cx="2619115" cy="867930"/>
          </a:xfrm>
          <a:prstGeom prst="rect">
            <a:avLst/>
          </a:prstGeom>
        </p:spPr>
        <p:txBody>
          <a:bodyPr wrap="square">
            <a:spAutoFit/>
          </a:bodyPr>
          <a:lstStyle/>
          <a:p>
            <a:pPr marL="0" lvl="1" algn="ctr">
              <a:lnSpc>
                <a:spcPct val="90000"/>
              </a:lnSpc>
              <a:spcBef>
                <a:spcPct val="0"/>
              </a:spcBef>
            </a:pPr>
            <a:r>
              <a:rPr lang="es-CO" sz="1400" b="1" dirty="0">
                <a:solidFill>
                  <a:schemeClr val="accent6">
                    <a:lumMod val="75000"/>
                  </a:schemeClr>
                </a:solidFill>
                <a:latin typeface="Arial" panose="020B0604020202020204" pitchFamily="34" charset="0"/>
                <a:cs typeface="Arial" panose="020B0604020202020204" pitchFamily="34" charset="0"/>
              </a:rPr>
              <a:t>ix. Contrato No. 310 de 2023. Placa polideportiva en el barrio La Ermita del Municipio de Ciudad </a:t>
            </a:r>
            <a:r>
              <a:rPr lang="es-CO" sz="1400" b="1" dirty="0" smtClean="0">
                <a:solidFill>
                  <a:schemeClr val="accent6">
                    <a:lumMod val="75000"/>
                  </a:schemeClr>
                </a:solidFill>
                <a:latin typeface="Arial" panose="020B0604020202020204" pitchFamily="34" charset="0"/>
                <a:cs typeface="Arial" panose="020B0604020202020204" pitchFamily="34" charset="0"/>
              </a:rPr>
              <a:t>Bolívar.</a:t>
            </a:r>
            <a:endParaRPr lang="es-CO" sz="1400" b="1" dirty="0">
              <a:solidFill>
                <a:schemeClr val="accent6">
                  <a:lumMod val="50000"/>
                </a:schemeClr>
              </a:solidFill>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extLst/>
          </p:nvPr>
        </p:nvGraphicFramePr>
        <p:xfrm>
          <a:off x="600225" y="1076385"/>
          <a:ext cx="7753128" cy="779247"/>
        </p:xfrm>
        <a:graphic>
          <a:graphicData uri="http://schemas.openxmlformats.org/drawingml/2006/table">
            <a:tbl>
              <a:tblPr firstRow="1" bandRow="1">
                <a:tableStyleId>{2A488322-F2BA-4B5B-9748-0D474271808F}</a:tableStyleId>
              </a:tblPr>
              <a:tblGrid>
                <a:gridCol w="630434">
                  <a:extLst>
                    <a:ext uri="{9D8B030D-6E8A-4147-A177-3AD203B41FA5}">
                      <a16:colId xmlns:a16="http://schemas.microsoft.com/office/drawing/2014/main" val="362517891"/>
                    </a:ext>
                  </a:extLst>
                </a:gridCol>
                <a:gridCol w="7122694">
                  <a:extLst>
                    <a:ext uri="{9D8B030D-6E8A-4147-A177-3AD203B41FA5}">
                      <a16:colId xmlns:a16="http://schemas.microsoft.com/office/drawing/2014/main" val="4220473675"/>
                    </a:ext>
                  </a:extLst>
                </a:gridCol>
              </a:tblGrid>
              <a:tr h="370345">
                <a:tc>
                  <a:txBody>
                    <a:bodyPr/>
                    <a:lstStyle/>
                    <a:p>
                      <a:r>
                        <a:rPr lang="es-MX" sz="1000" dirty="0" smtClean="0">
                          <a:latin typeface="Arial" panose="020B0604020202020204" pitchFamily="34" charset="0"/>
                          <a:cs typeface="Arial" panose="020B0604020202020204" pitchFamily="34" charset="0"/>
                        </a:rPr>
                        <a:t>No</a:t>
                      </a:r>
                      <a:endParaRPr lang="es-CO" sz="1000" dirty="0">
                        <a:latin typeface="Arial" panose="020B0604020202020204" pitchFamily="34" charset="0"/>
                        <a:cs typeface="Arial" panose="020B0604020202020204" pitchFamily="34" charset="0"/>
                      </a:endParaRPr>
                    </a:p>
                  </a:txBody>
                  <a:tcPr/>
                </a:tc>
                <a:tc>
                  <a:txBody>
                    <a:bodyPr/>
                    <a:lstStyle/>
                    <a:p>
                      <a:r>
                        <a:rPr lang="es-MX" sz="1000" dirty="0" smtClean="0">
                          <a:latin typeface="Arial" panose="020B0604020202020204" pitchFamily="34" charset="0"/>
                          <a:cs typeface="Arial" panose="020B0604020202020204" pitchFamily="34" charset="0"/>
                        </a:rPr>
                        <a:t>Fortalezas</a:t>
                      </a:r>
                      <a:r>
                        <a:rPr lang="es-MX" sz="1000" baseline="0" dirty="0" smtClean="0">
                          <a:latin typeface="Arial" panose="020B0604020202020204" pitchFamily="34" charset="0"/>
                          <a:cs typeface="Arial" panose="020B0604020202020204" pitchFamily="34" charset="0"/>
                        </a:rPr>
                        <a:t> u Aspectos Favorables</a:t>
                      </a:r>
                      <a:endParaRPr lang="es-CO"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27265369"/>
                  </a:ext>
                </a:extLst>
              </a:tr>
              <a:tr h="408902">
                <a:tc>
                  <a:txBody>
                    <a:bodyPr/>
                    <a:lstStyle/>
                    <a:p>
                      <a:r>
                        <a:rPr lang="es-MX" sz="900" dirty="0" smtClean="0">
                          <a:latin typeface="Arial" panose="020B0604020202020204" pitchFamily="34" charset="0"/>
                          <a:cs typeface="Arial" panose="020B0604020202020204" pitchFamily="34" charset="0"/>
                        </a:rPr>
                        <a:t>1</a:t>
                      </a:r>
                      <a:endParaRPr lang="es-CO" sz="900" dirty="0">
                        <a:latin typeface="Arial" panose="020B0604020202020204" pitchFamily="34" charset="0"/>
                        <a:cs typeface="Arial" panose="020B0604020202020204" pitchFamily="34" charset="0"/>
                      </a:endParaRPr>
                    </a:p>
                  </a:txBody>
                  <a:tcPr/>
                </a:tc>
                <a:tc>
                  <a:txBody>
                    <a:bodyPr/>
                    <a:lstStyle/>
                    <a:p>
                      <a:pPr algn="just"/>
                      <a:r>
                        <a:rPr lang="es-ES" sz="1000" kern="1200" dirty="0" smtClean="0">
                          <a:solidFill>
                            <a:schemeClr val="dk1"/>
                          </a:solidFill>
                          <a:effectLst/>
                          <a:latin typeface="Arial" panose="020B0604020202020204" pitchFamily="34" charset="0"/>
                          <a:ea typeface="+mn-ea"/>
                          <a:cs typeface="Arial" panose="020B0604020202020204" pitchFamily="34" charset="0"/>
                        </a:rPr>
                        <a:t>Disponibilidad de los servidores públicos de la Subgerencia de Escenarios Deportivos y Equipamiento en la ejecución de la auditoria.</a:t>
                      </a:r>
                      <a:endParaRPr lang="es-CO" sz="1000" dirty="0">
                        <a:latin typeface="Arial" panose="020B0604020202020204" pitchFamily="34" charset="0"/>
                        <a:cs typeface="Arial" panose="020B0604020202020204" pitchFamily="34" charset="0"/>
                      </a:endParaRPr>
                    </a:p>
                  </a:txBody>
                  <a:tcPr marL="0"/>
                </a:tc>
                <a:extLst>
                  <a:ext uri="{0D108BD9-81ED-4DB2-BD59-A6C34878D82A}">
                    <a16:rowId xmlns:a16="http://schemas.microsoft.com/office/drawing/2014/main" val="3527332722"/>
                  </a:ext>
                </a:extLst>
              </a:tr>
            </a:tbl>
          </a:graphicData>
        </a:graphic>
      </p:graphicFrame>
      <p:graphicFrame>
        <p:nvGraphicFramePr>
          <p:cNvPr id="13" name="Tabla 12"/>
          <p:cNvGraphicFramePr>
            <a:graphicFrameLocks noGrp="1"/>
          </p:cNvGraphicFramePr>
          <p:nvPr>
            <p:extLst/>
          </p:nvPr>
        </p:nvGraphicFramePr>
        <p:xfrm>
          <a:off x="606789" y="2135163"/>
          <a:ext cx="7740000" cy="1590923"/>
        </p:xfrm>
        <a:graphic>
          <a:graphicData uri="http://schemas.openxmlformats.org/drawingml/2006/table">
            <a:tbl>
              <a:tblPr firstRow="1" bandRow="1">
                <a:tableStyleId>{2A488322-F2BA-4B5B-9748-0D474271808F}</a:tableStyleId>
              </a:tblPr>
              <a:tblGrid>
                <a:gridCol w="604095">
                  <a:extLst>
                    <a:ext uri="{9D8B030D-6E8A-4147-A177-3AD203B41FA5}">
                      <a16:colId xmlns:a16="http://schemas.microsoft.com/office/drawing/2014/main" val="362517891"/>
                    </a:ext>
                  </a:extLst>
                </a:gridCol>
                <a:gridCol w="7135905">
                  <a:extLst>
                    <a:ext uri="{9D8B030D-6E8A-4147-A177-3AD203B41FA5}">
                      <a16:colId xmlns:a16="http://schemas.microsoft.com/office/drawing/2014/main" val="4220473675"/>
                    </a:ext>
                  </a:extLst>
                </a:gridCol>
              </a:tblGrid>
              <a:tr h="280283">
                <a:tc>
                  <a:txBody>
                    <a:bodyPr/>
                    <a:lstStyle/>
                    <a:p>
                      <a:r>
                        <a:rPr lang="es-MX" sz="900" dirty="0" smtClean="0">
                          <a:latin typeface="Arial" panose="020B0604020202020204" pitchFamily="34" charset="0"/>
                          <a:cs typeface="Arial" panose="020B0604020202020204" pitchFamily="34" charset="0"/>
                        </a:rPr>
                        <a:t>No</a:t>
                      </a:r>
                      <a:endParaRPr lang="es-CO" sz="900" dirty="0">
                        <a:latin typeface="Arial" panose="020B0604020202020204" pitchFamily="34" charset="0"/>
                        <a:cs typeface="Arial" panose="020B0604020202020204" pitchFamily="34" charset="0"/>
                      </a:endParaRPr>
                    </a:p>
                  </a:txBody>
                  <a:tcPr/>
                </a:tc>
                <a:tc>
                  <a:txBody>
                    <a:bodyPr/>
                    <a:lstStyle/>
                    <a:p>
                      <a:r>
                        <a:rPr lang="es-MX" sz="900" dirty="0" smtClean="0">
                          <a:latin typeface="Arial" panose="020B0604020202020204" pitchFamily="34" charset="0"/>
                          <a:cs typeface="Arial" panose="020B0604020202020204" pitchFamily="34" charset="0"/>
                        </a:rPr>
                        <a:t>Riesgos</a:t>
                      </a:r>
                      <a:r>
                        <a:rPr lang="es-MX" sz="900" baseline="0" dirty="0" smtClean="0">
                          <a:latin typeface="Arial" panose="020B0604020202020204" pitchFamily="34" charset="0"/>
                          <a:cs typeface="Arial" panose="020B0604020202020204" pitchFamily="34" charset="0"/>
                        </a:rPr>
                        <a:t> / Recomendaciones</a:t>
                      </a:r>
                      <a:endParaRPr lang="es-CO" sz="9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27265369"/>
                  </a:ext>
                </a:extLst>
              </a:tr>
              <a:tr h="454170">
                <a:tc>
                  <a:txBody>
                    <a:bodyPr/>
                    <a:lstStyle/>
                    <a:p>
                      <a:r>
                        <a:rPr lang="es-MX" sz="900" dirty="0" smtClean="0">
                          <a:latin typeface="Arial" panose="020B0604020202020204" pitchFamily="34" charset="0"/>
                          <a:cs typeface="Arial" panose="020B0604020202020204" pitchFamily="34" charset="0"/>
                        </a:rPr>
                        <a:t>1</a:t>
                      </a:r>
                      <a:endParaRPr lang="es-CO" sz="900" dirty="0">
                        <a:latin typeface="Arial" panose="020B0604020202020204" pitchFamily="34" charset="0"/>
                        <a:cs typeface="Arial" panose="020B0604020202020204" pitchFamily="34" charset="0"/>
                      </a:endParaRPr>
                    </a:p>
                  </a:txBody>
                  <a:tcPr/>
                </a:tc>
                <a:tc>
                  <a:txBody>
                    <a:bodyPr/>
                    <a:lstStyle/>
                    <a:p>
                      <a:pPr algn="just"/>
                      <a:r>
                        <a:rPr lang="es-ES" sz="1000" kern="1200" dirty="0" smtClean="0">
                          <a:solidFill>
                            <a:schemeClr val="dk1"/>
                          </a:solidFill>
                          <a:effectLst/>
                          <a:latin typeface="Arial" panose="020B0604020202020204" pitchFamily="34" charset="0"/>
                          <a:ea typeface="+mn-ea"/>
                          <a:cs typeface="Arial" panose="020B0604020202020204" pitchFamily="34" charset="0"/>
                        </a:rPr>
                        <a:t>La no formalización oportuna y adecuada de los actos administrativos asociados al desarrollo del proyecto puede generar inseguridad jurídica en la toma de decisiones, afectar la legalidad de los procesos contractuales, limitar la trazabilidad de las actuaciones administrativas y debilitar los mecanismos de control institucional.</a:t>
                      </a:r>
                      <a:endParaRPr lang="es-CO" sz="1000" dirty="0">
                        <a:latin typeface="Arial" panose="020B0604020202020204" pitchFamily="34" charset="0"/>
                        <a:cs typeface="Arial" panose="020B0604020202020204" pitchFamily="34" charset="0"/>
                      </a:endParaRPr>
                    </a:p>
                  </a:txBody>
                  <a:tcPr marL="0"/>
                </a:tc>
                <a:extLst>
                  <a:ext uri="{0D108BD9-81ED-4DB2-BD59-A6C34878D82A}">
                    <a16:rowId xmlns:a16="http://schemas.microsoft.com/office/drawing/2014/main" val="3527332722"/>
                  </a:ext>
                </a:extLst>
              </a:tr>
              <a:tr h="586773">
                <a:tc>
                  <a:txBody>
                    <a:bodyPr/>
                    <a:lstStyle/>
                    <a:p>
                      <a:r>
                        <a:rPr lang="es-MX" sz="900" dirty="0" smtClean="0">
                          <a:latin typeface="Arial" panose="020B0604020202020204" pitchFamily="34" charset="0"/>
                          <a:cs typeface="Arial" panose="020B0604020202020204" pitchFamily="34" charset="0"/>
                        </a:rPr>
                        <a:t>2</a:t>
                      </a:r>
                      <a:endParaRPr lang="es-CO" sz="900" dirty="0">
                        <a:latin typeface="Arial" panose="020B0604020202020204" pitchFamily="34" charset="0"/>
                        <a:cs typeface="Arial" panose="020B0604020202020204" pitchFamily="34" charset="0"/>
                      </a:endParaRPr>
                    </a:p>
                  </a:txBody>
                  <a:tcPr/>
                </a:tc>
                <a:tc>
                  <a:txBody>
                    <a:bodyPr/>
                    <a:lstStyle/>
                    <a:p>
                      <a:pPr algn="just"/>
                      <a:r>
                        <a:rPr lang="es-ES" sz="1000" kern="1200" dirty="0" smtClean="0">
                          <a:solidFill>
                            <a:schemeClr val="dk1"/>
                          </a:solidFill>
                          <a:effectLst/>
                          <a:latin typeface="Arial" panose="020B0604020202020204" pitchFamily="34" charset="0"/>
                          <a:ea typeface="+mn-ea"/>
                          <a:cs typeface="Arial" panose="020B0604020202020204" pitchFamily="34" charset="0"/>
                        </a:rPr>
                        <a:t>Se identificó la posible materialización del riesgo N.º 20, contemplado en la matriz de riesgos del proceso. Este riesgo se relaciona con una inadecuada planificación de la duración de la obra, lo cual puede generar como consecuencia el incumplimiento en la ejecución dentro del plazo contractual estipulado.</a:t>
                      </a:r>
                      <a:endParaRPr lang="es-CO" sz="1000" kern="1200" dirty="0" smtClean="0">
                        <a:solidFill>
                          <a:schemeClr val="dk1"/>
                        </a:solidFill>
                        <a:effectLst/>
                        <a:latin typeface="Arial" panose="020B0604020202020204" pitchFamily="34" charset="0"/>
                        <a:ea typeface="+mn-ea"/>
                        <a:cs typeface="Arial" panose="020B0604020202020204" pitchFamily="34" charset="0"/>
                      </a:endParaRPr>
                    </a:p>
                    <a:p>
                      <a:pPr algn="just"/>
                      <a:r>
                        <a:rPr lang="es-ES" sz="1000" kern="1200" dirty="0" smtClean="0">
                          <a:solidFill>
                            <a:schemeClr val="dk1"/>
                          </a:solidFill>
                          <a:effectLst/>
                          <a:latin typeface="Arial" panose="020B0604020202020204" pitchFamily="34" charset="0"/>
                          <a:ea typeface="+mn-ea"/>
                          <a:cs typeface="Arial" panose="020B0604020202020204" pitchFamily="34" charset="0"/>
                        </a:rPr>
                        <a:t>Dicha situación podría derivar en afectaciones a la comunidad por la demora en la entrega de la obra. Estos hechos podrían dar lugar a un posible incumplimiento del marco normativo aplicable.</a:t>
                      </a:r>
                      <a:endParaRPr lang="es-CO" sz="1000" kern="1200" dirty="0">
                        <a:solidFill>
                          <a:schemeClr val="dk1"/>
                        </a:solidFill>
                        <a:effectLst/>
                        <a:latin typeface="Arial" panose="020B0604020202020204" pitchFamily="34" charset="0"/>
                        <a:ea typeface="+mn-ea"/>
                        <a:cs typeface="Arial" panose="020B0604020202020204" pitchFamily="34" charset="0"/>
                      </a:endParaRPr>
                    </a:p>
                  </a:txBody>
                  <a:tcPr marL="0" marR="0" marT="0" marB="0"/>
                </a:tc>
                <a:extLst>
                  <a:ext uri="{0D108BD9-81ED-4DB2-BD59-A6C34878D82A}">
                    <a16:rowId xmlns:a16="http://schemas.microsoft.com/office/drawing/2014/main" val="3896269060"/>
                  </a:ext>
                </a:extLst>
              </a:tr>
            </a:tbl>
          </a:graphicData>
        </a:graphic>
      </p:graphicFrame>
      <p:sp>
        <p:nvSpPr>
          <p:cNvPr id="11" name="Título 1"/>
          <p:cNvSpPr txBox="1">
            <a:spLocks/>
          </p:cNvSpPr>
          <p:nvPr/>
        </p:nvSpPr>
        <p:spPr>
          <a:xfrm>
            <a:off x="379454" y="-138965"/>
            <a:ext cx="5666874" cy="808083"/>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1. </a:t>
            </a:r>
            <a:r>
              <a:rPr lang="es-MX" sz="2000" b="1" dirty="0">
                <a:solidFill>
                  <a:schemeClr val="bg1"/>
                </a:solidFill>
                <a:latin typeface="Arial" panose="020B0604020202020204" pitchFamily="34" charset="0"/>
                <a:cs typeface="Arial" panose="020B0604020202020204" pitchFamily="34" charset="0"/>
              </a:rPr>
              <a:t>Informes Seguimientos de Ley</a:t>
            </a:r>
            <a:endParaRPr lang="es-MX"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17618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17100"/>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390200" y="420435"/>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p:txBody>
      </p:sp>
      <p:sp>
        <p:nvSpPr>
          <p:cNvPr id="2" name="Rectángulo 1"/>
          <p:cNvSpPr/>
          <p:nvPr/>
        </p:nvSpPr>
        <p:spPr>
          <a:xfrm>
            <a:off x="6718294" y="117764"/>
            <a:ext cx="2337349" cy="1061829"/>
          </a:xfrm>
          <a:prstGeom prst="rect">
            <a:avLst/>
          </a:prstGeom>
        </p:spPr>
        <p:txBody>
          <a:bodyPr wrap="square">
            <a:spAutoFit/>
          </a:bodyPr>
          <a:lstStyle/>
          <a:p>
            <a:pPr marL="0" lvl="1" algn="ctr">
              <a:lnSpc>
                <a:spcPct val="90000"/>
              </a:lnSpc>
              <a:spcBef>
                <a:spcPct val="0"/>
              </a:spcBef>
            </a:pPr>
            <a:r>
              <a:rPr lang="es-CO" sz="1400" b="1" dirty="0">
                <a:solidFill>
                  <a:schemeClr val="accent6">
                    <a:lumMod val="75000"/>
                  </a:schemeClr>
                </a:solidFill>
                <a:latin typeface="Arial" panose="020B0604020202020204" pitchFamily="34" charset="0"/>
                <a:cs typeface="Arial" panose="020B0604020202020204" pitchFamily="34" charset="0"/>
              </a:rPr>
              <a:t>ix. Contrato No. 310 de 2023. Placa polideportiva en el barrio La Ermita del Municipio de Ciudad </a:t>
            </a:r>
            <a:r>
              <a:rPr lang="es-CO" sz="1400" b="1" dirty="0" smtClean="0">
                <a:solidFill>
                  <a:schemeClr val="accent6">
                    <a:lumMod val="75000"/>
                  </a:schemeClr>
                </a:solidFill>
                <a:latin typeface="Arial" panose="020B0604020202020204" pitchFamily="34" charset="0"/>
                <a:cs typeface="Arial" panose="020B0604020202020204" pitchFamily="34" charset="0"/>
              </a:rPr>
              <a:t>Bolívar.</a:t>
            </a:r>
            <a:endParaRPr lang="es-CO" sz="1400" b="1" dirty="0">
              <a:solidFill>
                <a:schemeClr val="accent6">
                  <a:lumMod val="50000"/>
                </a:schemeClr>
              </a:solidFill>
              <a:latin typeface="Arial" panose="020B0604020202020204" pitchFamily="34" charset="0"/>
              <a:cs typeface="Arial" panose="020B0604020202020204" pitchFamily="34" charset="0"/>
            </a:endParaRPr>
          </a:p>
        </p:txBody>
      </p:sp>
      <p:sp>
        <p:nvSpPr>
          <p:cNvPr id="11" name="Título 1"/>
          <p:cNvSpPr txBox="1">
            <a:spLocks/>
          </p:cNvSpPr>
          <p:nvPr/>
        </p:nvSpPr>
        <p:spPr>
          <a:xfrm>
            <a:off x="379454" y="-138965"/>
            <a:ext cx="5666874" cy="808083"/>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pPr lvl="0" algn="just"/>
            <a:r>
              <a:rPr lang="es-MX" sz="2400" b="1" dirty="0">
                <a:solidFill>
                  <a:schemeClr val="bg1"/>
                </a:solidFill>
                <a:latin typeface="Arial" panose="020B0604020202020204" pitchFamily="34" charset="0"/>
                <a:cs typeface="Arial" panose="020B0604020202020204" pitchFamily="34" charset="0"/>
              </a:rPr>
              <a:t>1. Informes Seguimientos de Ley</a:t>
            </a:r>
            <a:endParaRPr lang="es-MX" sz="2400" dirty="0">
              <a:solidFill>
                <a:schemeClr val="bg1"/>
              </a:solidFill>
              <a:latin typeface="Arial" panose="020B0604020202020204" pitchFamily="34" charset="0"/>
              <a:cs typeface="Arial" panose="020B0604020202020204" pitchFamily="34" charset="0"/>
            </a:endParaRPr>
          </a:p>
        </p:txBody>
      </p:sp>
      <p:graphicFrame>
        <p:nvGraphicFramePr>
          <p:cNvPr id="9" name="Tabla 8"/>
          <p:cNvGraphicFramePr>
            <a:graphicFrameLocks noGrp="1"/>
          </p:cNvGraphicFramePr>
          <p:nvPr>
            <p:extLst>
              <p:ext uri="{D42A27DB-BD31-4B8C-83A1-F6EECF244321}">
                <p14:modId xmlns:p14="http://schemas.microsoft.com/office/powerpoint/2010/main" val="1560481253"/>
              </p:ext>
            </p:extLst>
          </p:nvPr>
        </p:nvGraphicFramePr>
        <p:xfrm>
          <a:off x="505691" y="1236574"/>
          <a:ext cx="7813963" cy="3300789"/>
        </p:xfrm>
        <a:graphic>
          <a:graphicData uri="http://schemas.openxmlformats.org/drawingml/2006/table">
            <a:tbl>
              <a:tblPr firstRow="1" bandRow="1">
                <a:tableStyleId>{2A488322-F2BA-4B5B-9748-0D474271808F}</a:tableStyleId>
              </a:tblPr>
              <a:tblGrid>
                <a:gridCol w="609868">
                  <a:extLst>
                    <a:ext uri="{9D8B030D-6E8A-4147-A177-3AD203B41FA5}">
                      <a16:colId xmlns:a16="http://schemas.microsoft.com/office/drawing/2014/main" val="362517891"/>
                    </a:ext>
                  </a:extLst>
                </a:gridCol>
                <a:gridCol w="7204095">
                  <a:extLst>
                    <a:ext uri="{9D8B030D-6E8A-4147-A177-3AD203B41FA5}">
                      <a16:colId xmlns:a16="http://schemas.microsoft.com/office/drawing/2014/main" val="4220473675"/>
                    </a:ext>
                  </a:extLst>
                </a:gridCol>
              </a:tblGrid>
              <a:tr h="286279">
                <a:tc>
                  <a:txBody>
                    <a:bodyPr/>
                    <a:lstStyle/>
                    <a:p>
                      <a:r>
                        <a:rPr lang="es-MX" sz="900" dirty="0" smtClean="0">
                          <a:latin typeface="Arial" panose="020B0604020202020204" pitchFamily="34" charset="0"/>
                          <a:cs typeface="Arial" panose="020B0604020202020204" pitchFamily="34" charset="0"/>
                        </a:rPr>
                        <a:t>No</a:t>
                      </a:r>
                      <a:endParaRPr lang="es-CO" sz="900" dirty="0">
                        <a:latin typeface="Arial" panose="020B0604020202020204" pitchFamily="34" charset="0"/>
                        <a:cs typeface="Arial" panose="020B0604020202020204" pitchFamily="34" charset="0"/>
                      </a:endParaRPr>
                    </a:p>
                  </a:txBody>
                  <a:tcPr/>
                </a:tc>
                <a:tc>
                  <a:txBody>
                    <a:bodyPr/>
                    <a:lstStyle/>
                    <a:p>
                      <a:r>
                        <a:rPr lang="es-MX" sz="900" dirty="0" smtClean="0">
                          <a:latin typeface="Arial" panose="020B0604020202020204" pitchFamily="34" charset="0"/>
                          <a:cs typeface="Arial" panose="020B0604020202020204" pitchFamily="34" charset="0"/>
                        </a:rPr>
                        <a:t>Oportunidad de mejora</a:t>
                      </a:r>
                      <a:endParaRPr lang="es-CO" sz="9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27265369"/>
                  </a:ext>
                </a:extLst>
              </a:tr>
              <a:tr h="715696">
                <a:tc>
                  <a:txBody>
                    <a:bodyPr/>
                    <a:lstStyle/>
                    <a:p>
                      <a:r>
                        <a:rPr lang="es-MX" sz="900" dirty="0" smtClean="0">
                          <a:latin typeface="Arial" panose="020B0604020202020204" pitchFamily="34" charset="0"/>
                          <a:cs typeface="Arial" panose="020B0604020202020204" pitchFamily="34" charset="0"/>
                        </a:rPr>
                        <a:t>1</a:t>
                      </a:r>
                      <a:endParaRPr lang="es-CO" sz="900" dirty="0">
                        <a:latin typeface="Arial" panose="020B0604020202020204" pitchFamily="34" charset="0"/>
                        <a:cs typeface="Arial" panose="020B0604020202020204" pitchFamily="34" charset="0"/>
                      </a:endParaRPr>
                    </a:p>
                  </a:txBody>
                  <a:tcPr/>
                </a:tc>
                <a:tc>
                  <a:txBody>
                    <a:bodyPr/>
                    <a:lstStyle/>
                    <a:p>
                      <a:pPr algn="just"/>
                      <a:r>
                        <a:rPr lang="es-ES" sz="1050" kern="1200" dirty="0" smtClean="0">
                          <a:solidFill>
                            <a:schemeClr val="dk1"/>
                          </a:solidFill>
                          <a:effectLst/>
                          <a:latin typeface="Arial" panose="020B0604020202020204" pitchFamily="34" charset="0"/>
                          <a:ea typeface="+mn-ea"/>
                          <a:cs typeface="Arial" panose="020B0604020202020204" pitchFamily="34" charset="0"/>
                        </a:rPr>
                        <a:t>Se recomienda priorizar la elaboración de las acciones correctivas establecidas con la Contraloría General de Antioquia, especialmente el hallazgo N° 9 de la auditoría financiera y de Gestión vigencia 2023, para el cumplimiento de los compromisos adquiridos con el ente de control.</a:t>
                      </a:r>
                      <a:endParaRPr lang="es-CO" sz="1050" dirty="0">
                        <a:latin typeface="Arial" panose="020B0604020202020204" pitchFamily="34" charset="0"/>
                        <a:cs typeface="Arial" panose="020B0604020202020204" pitchFamily="34" charset="0"/>
                      </a:endParaRPr>
                    </a:p>
                  </a:txBody>
                  <a:tcPr marL="0"/>
                </a:tc>
                <a:extLst>
                  <a:ext uri="{0D108BD9-81ED-4DB2-BD59-A6C34878D82A}">
                    <a16:rowId xmlns:a16="http://schemas.microsoft.com/office/drawing/2014/main" val="3527332722"/>
                  </a:ext>
                </a:extLst>
              </a:tr>
              <a:tr h="1382724">
                <a:tc>
                  <a:txBody>
                    <a:bodyPr/>
                    <a:lstStyle/>
                    <a:p>
                      <a:r>
                        <a:rPr lang="es-MX" sz="900" dirty="0" smtClean="0">
                          <a:latin typeface="Arial" panose="020B0604020202020204" pitchFamily="34" charset="0"/>
                          <a:cs typeface="Arial" panose="020B0604020202020204" pitchFamily="34" charset="0"/>
                        </a:rPr>
                        <a:t>2</a:t>
                      </a:r>
                      <a:endParaRPr lang="es-CO" sz="900" dirty="0">
                        <a:latin typeface="Arial" panose="020B0604020202020204" pitchFamily="34" charset="0"/>
                        <a:cs typeface="Arial" panose="020B0604020202020204" pitchFamily="34" charset="0"/>
                      </a:endParaRPr>
                    </a:p>
                  </a:txBody>
                  <a:tcPr/>
                </a:tc>
                <a:tc>
                  <a:txBody>
                    <a:bodyPr/>
                    <a:lstStyle/>
                    <a:p>
                      <a:pPr marL="0" algn="just" defTabSz="685800" rtl="0" eaLnBrk="1" latinLnBrk="0" hangingPunct="1">
                        <a:lnSpc>
                          <a:spcPct val="115000"/>
                        </a:lnSpc>
                        <a:spcAft>
                          <a:spcPts val="600"/>
                        </a:spcAft>
                        <a:tabLst>
                          <a:tab pos="1272540" algn="l"/>
                        </a:tabLst>
                      </a:pPr>
                      <a:r>
                        <a:rPr lang="es-ES" sz="1050" kern="1200" dirty="0" smtClean="0">
                          <a:solidFill>
                            <a:schemeClr val="dk1"/>
                          </a:solidFill>
                          <a:effectLst/>
                          <a:latin typeface="Arial" panose="020B0604020202020204" pitchFamily="34" charset="0"/>
                          <a:ea typeface="+mn-ea"/>
                          <a:cs typeface="Arial" panose="020B0604020202020204" pitchFamily="34" charset="0"/>
                        </a:rPr>
                        <a:t>Establecer mecanismos que apunten a la verificación y seguimiento financiero permanente por parte de la supervisión de </a:t>
                      </a:r>
                      <a:r>
                        <a:rPr lang="es-ES" sz="1050" kern="1200" dirty="0" err="1" smtClean="0">
                          <a:solidFill>
                            <a:schemeClr val="dk1"/>
                          </a:solidFill>
                          <a:effectLst/>
                          <a:latin typeface="Arial" panose="020B0604020202020204" pitchFamily="34" charset="0"/>
                          <a:ea typeface="+mn-ea"/>
                          <a:cs typeface="Arial" panose="020B0604020202020204" pitchFamily="34" charset="0"/>
                        </a:rPr>
                        <a:t>Indeportes</a:t>
                      </a:r>
                      <a:r>
                        <a:rPr lang="es-ES" sz="1050" kern="1200" dirty="0" smtClean="0">
                          <a:solidFill>
                            <a:schemeClr val="dk1"/>
                          </a:solidFill>
                          <a:effectLst/>
                          <a:latin typeface="Arial" panose="020B0604020202020204" pitchFamily="34" charset="0"/>
                          <a:ea typeface="+mn-ea"/>
                          <a:cs typeface="Arial" panose="020B0604020202020204" pitchFamily="34" charset="0"/>
                        </a:rPr>
                        <a:t>, a la ejecución de los recursos que reportan la interventoría y el contratista, por cuanto se pudo observar en los informes del contratista y la interventoría diferencias en los saldos reportados. Adicional se pudo observar en el último informe de supervisión del Instituto que se presentó incoherencia en las cifras relacionadas. Todo lo anterior observado en las conclusiones expuestas en el seguimiento financiero del presente informe.</a:t>
                      </a:r>
                      <a:endParaRPr lang="es-CO" sz="1050" kern="1200" dirty="0">
                        <a:solidFill>
                          <a:schemeClr val="dk1"/>
                        </a:solidFill>
                        <a:effectLst/>
                        <a:latin typeface="Arial" panose="020B0604020202020204" pitchFamily="34" charset="0"/>
                        <a:ea typeface="+mn-ea"/>
                        <a:cs typeface="Arial" panose="020B0604020202020204" pitchFamily="34" charset="0"/>
                      </a:endParaRPr>
                    </a:p>
                  </a:txBody>
                  <a:tcPr marL="0" marR="0" marT="0" marB="0"/>
                </a:tc>
                <a:extLst>
                  <a:ext uri="{0D108BD9-81ED-4DB2-BD59-A6C34878D82A}">
                    <a16:rowId xmlns:a16="http://schemas.microsoft.com/office/drawing/2014/main" val="3896269060"/>
                  </a:ext>
                </a:extLst>
              </a:tr>
              <a:tr h="916090">
                <a:tc>
                  <a:txBody>
                    <a:bodyPr/>
                    <a:lstStyle/>
                    <a:p>
                      <a:r>
                        <a:rPr lang="es-MX" sz="900" dirty="0" smtClean="0">
                          <a:latin typeface="Arial" panose="020B0604020202020204" pitchFamily="34" charset="0"/>
                          <a:cs typeface="Arial" panose="020B0604020202020204" pitchFamily="34" charset="0"/>
                        </a:rPr>
                        <a:t>3</a:t>
                      </a:r>
                      <a:endParaRPr lang="es-CO" sz="900" dirty="0">
                        <a:latin typeface="Arial" panose="020B0604020202020204" pitchFamily="34" charset="0"/>
                        <a:cs typeface="Arial" panose="020B0604020202020204" pitchFamily="34" charset="0"/>
                      </a:endParaRPr>
                    </a:p>
                  </a:txBody>
                  <a:tcPr/>
                </a:tc>
                <a:tc>
                  <a:txBody>
                    <a:bodyPr/>
                    <a:lstStyle/>
                    <a:p>
                      <a:pPr algn="just"/>
                      <a:r>
                        <a:rPr lang="es-ES" sz="1050" kern="1200" dirty="0" smtClean="0">
                          <a:solidFill>
                            <a:schemeClr val="dk1"/>
                          </a:solidFill>
                          <a:effectLst/>
                          <a:latin typeface="Arial" panose="020B0604020202020204" pitchFamily="34" charset="0"/>
                          <a:ea typeface="+mn-ea"/>
                          <a:cs typeface="Arial" panose="020B0604020202020204" pitchFamily="34" charset="0"/>
                        </a:rPr>
                        <a:t>Se insta a la supervisión del instituto que al momento de validar u/o aceptar los informes tanto de supervisor del municipio como los informes de interventoría, a que en dichos informes se haga una verdadera revelación de la ejecución financiera en un capítulo, ya que solo hacen referencia en las conclusiones, lo anterior garantiza un verdadero seguimiento y control a los recursos invertidos.</a:t>
                      </a:r>
                      <a:endParaRPr lang="es-CO" sz="1050" dirty="0">
                        <a:latin typeface="Arial" panose="020B0604020202020204" pitchFamily="34" charset="0"/>
                        <a:cs typeface="Arial" panose="020B0604020202020204" pitchFamily="34" charset="0"/>
                      </a:endParaRPr>
                    </a:p>
                  </a:txBody>
                  <a:tcPr marL="0"/>
                </a:tc>
                <a:extLst>
                  <a:ext uri="{0D108BD9-81ED-4DB2-BD59-A6C34878D82A}">
                    <a16:rowId xmlns:a16="http://schemas.microsoft.com/office/drawing/2014/main" val="2565676880"/>
                  </a:ext>
                </a:extLst>
              </a:tr>
            </a:tbl>
          </a:graphicData>
        </a:graphic>
      </p:graphicFrame>
    </p:spTree>
    <p:extLst>
      <p:ext uri="{BB962C8B-B14F-4D97-AF65-F5344CB8AC3E}">
        <p14:creationId xmlns:p14="http://schemas.microsoft.com/office/powerpoint/2010/main" val="6141353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743578"/>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426957" y="604362"/>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1800" b="1" dirty="0" smtClean="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smtClean="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r>
              <a:rPr lang="es-MX" sz="1800" b="1" dirty="0" smtClean="0">
                <a:solidFill>
                  <a:schemeClr val="bg1"/>
                </a:solidFill>
                <a:latin typeface="Arial Black" panose="020B0A04020102020204" pitchFamily="34" charset="0"/>
              </a:rPr>
              <a:t> </a:t>
            </a:r>
            <a:endParaRPr lang="es-MX" sz="1800" b="1" dirty="0">
              <a:solidFill>
                <a:schemeClr val="bg1"/>
              </a:solidFill>
              <a:latin typeface="Arial Black" panose="020B0A04020102020204" pitchFamily="34" charset="0"/>
            </a:endParaRPr>
          </a:p>
        </p:txBody>
      </p:sp>
      <p:sp>
        <p:nvSpPr>
          <p:cNvPr id="2" name="Rectángulo 1"/>
          <p:cNvSpPr/>
          <p:nvPr/>
        </p:nvSpPr>
        <p:spPr>
          <a:xfrm>
            <a:off x="6330409" y="55418"/>
            <a:ext cx="2813591" cy="1061829"/>
          </a:xfrm>
          <a:prstGeom prst="rect">
            <a:avLst/>
          </a:prstGeom>
        </p:spPr>
        <p:txBody>
          <a:bodyPr wrap="square">
            <a:spAutoFit/>
          </a:bodyPr>
          <a:lstStyle/>
          <a:p>
            <a:pPr marL="0" lvl="1" algn="ctr">
              <a:lnSpc>
                <a:spcPct val="90000"/>
              </a:lnSpc>
              <a:spcBef>
                <a:spcPct val="0"/>
              </a:spcBef>
            </a:pPr>
            <a:r>
              <a:rPr lang="es-CO" sz="1400" b="1" dirty="0">
                <a:solidFill>
                  <a:schemeClr val="accent6">
                    <a:lumMod val="50000"/>
                  </a:schemeClr>
                </a:solidFill>
                <a:latin typeface="Arial" panose="020B0604020202020204" pitchFamily="34" charset="0"/>
                <a:cs typeface="Arial" panose="020B0604020202020204" pitchFamily="34" charset="0"/>
              </a:rPr>
              <a:t>ix. Contrato No. 310 de 2023. Placa polideportiva en el barrio La Ermita del Municipio de Ciudad Bolívar</a:t>
            </a:r>
            <a:r>
              <a:rPr lang="es-CO" sz="1200" b="1" dirty="0">
                <a:solidFill>
                  <a:schemeClr val="accent6">
                    <a:lumMod val="75000"/>
                  </a:schemeClr>
                </a:solidFill>
                <a:latin typeface="Arial" panose="020B0604020202020204" pitchFamily="34" charset="0"/>
                <a:cs typeface="Arial" panose="020B0604020202020204" pitchFamily="34" charset="0"/>
              </a:rPr>
              <a:t>.</a:t>
            </a:r>
            <a:endParaRPr lang="es-CO" sz="1400" dirty="0">
              <a:solidFill>
                <a:schemeClr val="accent6">
                  <a:lumMod val="75000"/>
                </a:schemeClr>
              </a:solidFill>
            </a:endParaRPr>
          </a:p>
          <a:p>
            <a:pPr marL="0" lvl="1" algn="ctr">
              <a:lnSpc>
                <a:spcPct val="90000"/>
              </a:lnSpc>
              <a:spcBef>
                <a:spcPct val="0"/>
              </a:spcBef>
            </a:pPr>
            <a:r>
              <a:rPr lang="es-CO" sz="1400" b="1" dirty="0" smtClean="0">
                <a:solidFill>
                  <a:schemeClr val="accent6">
                    <a:lumMod val="50000"/>
                  </a:schemeClr>
                </a:solidFill>
                <a:latin typeface="Arial" panose="020B0604020202020204" pitchFamily="34" charset="0"/>
                <a:cs typeface="Arial" panose="020B0604020202020204" pitchFamily="34" charset="0"/>
              </a:rPr>
              <a:t>.</a:t>
            </a:r>
            <a:endParaRPr lang="es-CO" sz="1400" b="1" dirty="0">
              <a:solidFill>
                <a:schemeClr val="accent6">
                  <a:lumMod val="50000"/>
                </a:schemeClr>
              </a:solidFill>
              <a:latin typeface="Arial" panose="020B0604020202020204" pitchFamily="34" charset="0"/>
              <a:cs typeface="Arial" panose="020B0604020202020204" pitchFamily="34" charset="0"/>
            </a:endParaRPr>
          </a:p>
        </p:txBody>
      </p:sp>
      <p:sp>
        <p:nvSpPr>
          <p:cNvPr id="7" name="Rectángulo 6"/>
          <p:cNvSpPr/>
          <p:nvPr/>
        </p:nvSpPr>
        <p:spPr>
          <a:xfrm>
            <a:off x="379454" y="691427"/>
            <a:ext cx="4702109" cy="307777"/>
          </a:xfrm>
          <a:prstGeom prst="rect">
            <a:avLst/>
          </a:prstGeom>
        </p:spPr>
        <p:txBody>
          <a:bodyPr wrap="square">
            <a:spAutoFit/>
          </a:bodyPr>
          <a:lstStyle/>
          <a:p>
            <a:pPr algn="just"/>
            <a:r>
              <a:rPr lang="es-ES" sz="1400" b="1" dirty="0" smtClean="0">
                <a:latin typeface="Arial" panose="020B0604020202020204" pitchFamily="34" charset="0"/>
                <a:cs typeface="Arial" panose="020B0604020202020204" pitchFamily="34" charset="0"/>
              </a:rPr>
              <a:t>Observaciones</a:t>
            </a:r>
            <a:endParaRPr lang="es-CO" sz="1400" dirty="0">
              <a:effectLst/>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extLst/>
          </p:nvPr>
        </p:nvGraphicFramePr>
        <p:xfrm>
          <a:off x="142876" y="995924"/>
          <a:ext cx="8410575" cy="3211347"/>
        </p:xfrm>
        <a:graphic>
          <a:graphicData uri="http://schemas.openxmlformats.org/drawingml/2006/table">
            <a:tbl>
              <a:tblPr firstRow="1" bandRow="1">
                <a:tableStyleId>{2A488322-F2BA-4B5B-9748-0D474271808F}</a:tableStyleId>
              </a:tblPr>
              <a:tblGrid>
                <a:gridCol w="376456">
                  <a:extLst>
                    <a:ext uri="{9D8B030D-6E8A-4147-A177-3AD203B41FA5}">
                      <a16:colId xmlns:a16="http://schemas.microsoft.com/office/drawing/2014/main" val="3653445941"/>
                    </a:ext>
                  </a:extLst>
                </a:gridCol>
                <a:gridCol w="3191632">
                  <a:extLst>
                    <a:ext uri="{9D8B030D-6E8A-4147-A177-3AD203B41FA5}">
                      <a16:colId xmlns:a16="http://schemas.microsoft.com/office/drawing/2014/main" val="2457669397"/>
                    </a:ext>
                  </a:extLst>
                </a:gridCol>
                <a:gridCol w="4842487">
                  <a:extLst>
                    <a:ext uri="{9D8B030D-6E8A-4147-A177-3AD203B41FA5}">
                      <a16:colId xmlns:a16="http://schemas.microsoft.com/office/drawing/2014/main" val="2795511437"/>
                    </a:ext>
                  </a:extLst>
                </a:gridCol>
              </a:tblGrid>
              <a:tr h="227046">
                <a:tc>
                  <a:txBody>
                    <a:bodyPr/>
                    <a:lstStyle/>
                    <a:p>
                      <a:r>
                        <a:rPr lang="es-MX" sz="900" dirty="0" smtClean="0"/>
                        <a:t>No</a:t>
                      </a:r>
                      <a:endParaRPr lang="es-CO" sz="900" dirty="0"/>
                    </a:p>
                  </a:txBody>
                  <a:tcPr/>
                </a:tc>
                <a:tc>
                  <a:txBody>
                    <a:bodyPr/>
                    <a:lstStyle/>
                    <a:p>
                      <a:r>
                        <a:rPr lang="es-MX" sz="900" dirty="0" smtClean="0"/>
                        <a:t>Criterio</a:t>
                      </a:r>
                      <a:endParaRPr lang="es-CO" sz="900" dirty="0"/>
                    </a:p>
                  </a:txBody>
                  <a:tcPr/>
                </a:tc>
                <a:tc>
                  <a:txBody>
                    <a:bodyPr/>
                    <a:lstStyle/>
                    <a:p>
                      <a:r>
                        <a:rPr lang="es-MX" sz="900" dirty="0" smtClean="0"/>
                        <a:t>Condición</a:t>
                      </a:r>
                      <a:endParaRPr lang="es-CO" sz="900" dirty="0"/>
                    </a:p>
                  </a:txBody>
                  <a:tcPr/>
                </a:tc>
                <a:extLst>
                  <a:ext uri="{0D108BD9-81ED-4DB2-BD59-A6C34878D82A}">
                    <a16:rowId xmlns:a16="http://schemas.microsoft.com/office/drawing/2014/main" val="701135953"/>
                  </a:ext>
                </a:extLst>
              </a:tr>
              <a:tr h="1044410">
                <a:tc>
                  <a:txBody>
                    <a:bodyPr/>
                    <a:lstStyle/>
                    <a:p>
                      <a:r>
                        <a:rPr lang="es-MX" sz="900" dirty="0" smtClean="0"/>
                        <a:t>1</a:t>
                      </a:r>
                      <a:endParaRPr lang="es-CO" sz="900" dirty="0"/>
                    </a:p>
                  </a:txBody>
                  <a:tcPr/>
                </a:tc>
                <a:tc>
                  <a:txBody>
                    <a:bodyPr/>
                    <a:lstStyle/>
                    <a:p>
                      <a:pPr lvl="0" algn="just"/>
                      <a:r>
                        <a:rPr lang="es-ES" sz="900" kern="1200" dirty="0" smtClean="0">
                          <a:solidFill>
                            <a:schemeClr val="dk1"/>
                          </a:solidFill>
                          <a:effectLst/>
                          <a:latin typeface="Arial" panose="020B0604020202020204" pitchFamily="34" charset="0"/>
                          <a:ea typeface="+mn-ea"/>
                          <a:cs typeface="Arial" panose="020B0604020202020204" pitchFamily="34" charset="0"/>
                        </a:rPr>
                        <a:t>Articulo 83 y 84 de ley 1474 de 2011 “Por la cual se dictan normas orientadas a fortalecer los mecanismos de prevención, investigación y sanción de actos de corrupción y la efectividad del control de la gestión pública.</a:t>
                      </a:r>
                      <a:endParaRPr lang="es-CO" sz="900" kern="1200" dirty="0" smtClean="0">
                        <a:solidFill>
                          <a:schemeClr val="dk1"/>
                        </a:solidFill>
                        <a:effectLst/>
                        <a:latin typeface="Arial" panose="020B0604020202020204" pitchFamily="34" charset="0"/>
                        <a:ea typeface="+mn-ea"/>
                        <a:cs typeface="Arial" panose="020B0604020202020204" pitchFamily="34" charset="0"/>
                      </a:endParaRPr>
                    </a:p>
                    <a:p>
                      <a:pPr algn="just"/>
                      <a:r>
                        <a:rPr lang="es-ES" sz="900" kern="1200" dirty="0" smtClean="0">
                          <a:solidFill>
                            <a:schemeClr val="dk1"/>
                          </a:solidFill>
                          <a:effectLst/>
                          <a:latin typeface="Arial" panose="020B0604020202020204" pitchFamily="34" charset="0"/>
                          <a:ea typeface="+mn-ea"/>
                          <a:cs typeface="Arial" panose="020B0604020202020204" pitchFamily="34" charset="0"/>
                        </a:rPr>
                        <a:t>  Manual de Supervisión e interventoría. Resolución 2023001038 versión 3. Del 10 de octubre del 2023, emitida por el Instituto de Deportes de Antioquia.</a:t>
                      </a:r>
                      <a:endParaRPr lang="es-CO" sz="900" kern="1200" dirty="0" smtClean="0">
                        <a:solidFill>
                          <a:schemeClr val="dk1"/>
                        </a:solidFill>
                        <a:effectLst/>
                        <a:latin typeface="Arial" panose="020B0604020202020204" pitchFamily="34" charset="0"/>
                        <a:ea typeface="+mn-ea"/>
                        <a:cs typeface="Arial" panose="020B0604020202020204" pitchFamily="34" charset="0"/>
                      </a:endParaRPr>
                    </a:p>
                    <a:p>
                      <a:pPr marL="0" marR="0" indent="0" algn="just" defTabSz="685800" rtl="0" eaLnBrk="1" fontAlgn="auto" latinLnBrk="0" hangingPunct="1">
                        <a:lnSpc>
                          <a:spcPct val="100000"/>
                        </a:lnSpc>
                        <a:spcBef>
                          <a:spcPts val="0"/>
                        </a:spcBef>
                        <a:spcAft>
                          <a:spcPts val="0"/>
                        </a:spcAft>
                        <a:buClrTx/>
                        <a:buSzTx/>
                        <a:buFontTx/>
                        <a:buNone/>
                        <a:tabLst/>
                        <a:defRPr/>
                      </a:pPr>
                      <a:endParaRPr lang="es-MX" sz="900" baseline="0" dirty="0" smtClean="0">
                        <a:latin typeface="Arial" panose="020B0604020202020204" pitchFamily="34" charset="0"/>
                        <a:cs typeface="Arial" panose="020B0604020202020204" pitchFamily="34" charset="0"/>
                      </a:endParaRPr>
                    </a:p>
                  </a:txBody>
                  <a:tcPr/>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s-MX" sz="900" baseline="0" dirty="0" smtClean="0">
                          <a:latin typeface="Arial" panose="020B0604020202020204" pitchFamily="34" charset="0"/>
                          <a:cs typeface="Arial" panose="020B0604020202020204" pitchFamily="34" charset="0"/>
                        </a:rPr>
                        <a:t>Se evidencio incumplimiento en el clausulado,  </a:t>
                      </a:r>
                    </a:p>
                    <a:p>
                      <a:pPr marL="0" marR="0" indent="0" algn="just" defTabSz="685800" rtl="0" eaLnBrk="1" fontAlgn="auto" latinLnBrk="0" hangingPunct="1">
                        <a:lnSpc>
                          <a:spcPct val="100000"/>
                        </a:lnSpc>
                        <a:spcBef>
                          <a:spcPts val="0"/>
                        </a:spcBef>
                        <a:spcAft>
                          <a:spcPts val="0"/>
                        </a:spcAft>
                        <a:buClrTx/>
                        <a:buSzTx/>
                        <a:buFontTx/>
                        <a:buNone/>
                        <a:tabLst/>
                        <a:defRPr/>
                      </a:pPr>
                      <a:r>
                        <a:rPr lang="es-MX" sz="900" baseline="0" dirty="0" smtClean="0">
                          <a:latin typeface="Arial" panose="020B0604020202020204" pitchFamily="34" charset="0"/>
                          <a:cs typeface="Arial" panose="020B0604020202020204" pitchFamily="34" charset="0"/>
                        </a:rPr>
                        <a:t>A. capitulo de las obligaciones del contratista: </a:t>
                      </a:r>
                    </a:p>
                    <a:p>
                      <a:pPr marL="0" marR="0" indent="0" algn="just" defTabSz="685800" rtl="0" eaLnBrk="1" fontAlgn="auto" latinLnBrk="0" hangingPunct="1">
                        <a:lnSpc>
                          <a:spcPct val="100000"/>
                        </a:lnSpc>
                        <a:spcBef>
                          <a:spcPts val="0"/>
                        </a:spcBef>
                        <a:spcAft>
                          <a:spcPts val="0"/>
                        </a:spcAft>
                        <a:buClrTx/>
                        <a:buSzTx/>
                        <a:buFontTx/>
                        <a:buNone/>
                        <a:tabLst/>
                        <a:defRPr/>
                      </a:pPr>
                      <a:r>
                        <a:rPr lang="es-MX" sz="900" b="1" baseline="0" dirty="0" smtClean="0">
                          <a:latin typeface="Arial" panose="020B0604020202020204" pitchFamily="34" charset="0"/>
                          <a:cs typeface="Arial" panose="020B0604020202020204" pitchFamily="34" charset="0"/>
                        </a:rPr>
                        <a:t>Numeral 3</a:t>
                      </a:r>
                    </a:p>
                    <a:p>
                      <a:pPr marL="0" marR="0" indent="0" algn="just" defTabSz="685800" rtl="0" eaLnBrk="1" fontAlgn="auto" latinLnBrk="0" hangingPunct="1">
                        <a:lnSpc>
                          <a:spcPct val="100000"/>
                        </a:lnSpc>
                        <a:spcBef>
                          <a:spcPts val="0"/>
                        </a:spcBef>
                        <a:spcAft>
                          <a:spcPts val="0"/>
                        </a:spcAft>
                        <a:buClrTx/>
                        <a:buSzTx/>
                        <a:buFontTx/>
                        <a:buNone/>
                        <a:tabLst/>
                        <a:defRPr/>
                      </a:pPr>
                      <a:r>
                        <a:rPr lang="es-MX" sz="900" b="1" baseline="0" dirty="0" smtClean="0">
                          <a:latin typeface="Arial" panose="020B0604020202020204" pitchFamily="34" charset="0"/>
                          <a:cs typeface="Arial" panose="020B0604020202020204" pitchFamily="34" charset="0"/>
                        </a:rPr>
                        <a:t>Numeral 9</a:t>
                      </a:r>
                    </a:p>
                    <a:p>
                      <a:pPr marL="0" marR="0" indent="0" algn="just" defTabSz="685800" rtl="0" eaLnBrk="1" fontAlgn="auto" latinLnBrk="0" hangingPunct="1">
                        <a:lnSpc>
                          <a:spcPct val="100000"/>
                        </a:lnSpc>
                        <a:spcBef>
                          <a:spcPts val="0"/>
                        </a:spcBef>
                        <a:spcAft>
                          <a:spcPts val="0"/>
                        </a:spcAft>
                        <a:buClrTx/>
                        <a:buSzTx/>
                        <a:buFontTx/>
                        <a:buNone/>
                        <a:tabLst/>
                        <a:defRPr/>
                      </a:pPr>
                      <a:endParaRPr lang="es-MX" sz="900" baseline="0" dirty="0" smtClean="0">
                        <a:latin typeface="Arial" panose="020B0604020202020204" pitchFamily="34" charset="0"/>
                        <a:cs typeface="Arial" panose="020B0604020202020204" pitchFamily="34" charset="0"/>
                      </a:endParaRPr>
                    </a:p>
                    <a:p>
                      <a:pPr marL="0" marR="0" indent="0" algn="just" defTabSz="685800" rtl="0" eaLnBrk="1" fontAlgn="auto" latinLnBrk="0" hangingPunct="1">
                        <a:lnSpc>
                          <a:spcPct val="100000"/>
                        </a:lnSpc>
                        <a:spcBef>
                          <a:spcPts val="0"/>
                        </a:spcBef>
                        <a:spcAft>
                          <a:spcPts val="0"/>
                        </a:spcAft>
                        <a:buClrTx/>
                        <a:buSzTx/>
                        <a:buFontTx/>
                        <a:buNone/>
                        <a:tabLst/>
                        <a:defRPr/>
                      </a:pPr>
                      <a:r>
                        <a:rPr lang="es-MX" sz="900" baseline="0" dirty="0" smtClean="0">
                          <a:latin typeface="Arial" panose="020B0604020202020204" pitchFamily="34" charset="0"/>
                          <a:cs typeface="Arial" panose="020B0604020202020204" pitchFamily="34" charset="0"/>
                        </a:rPr>
                        <a:t>B. Capitulo obligaciones de </a:t>
                      </a:r>
                      <a:r>
                        <a:rPr lang="es-MX" sz="900" baseline="0" dirty="0" err="1" smtClean="0">
                          <a:latin typeface="Arial" panose="020B0604020202020204" pitchFamily="34" charset="0"/>
                          <a:cs typeface="Arial" panose="020B0604020202020204" pitchFamily="34" charset="0"/>
                        </a:rPr>
                        <a:t>Indeportes</a:t>
                      </a:r>
                      <a:r>
                        <a:rPr lang="es-MX" sz="900" baseline="0" dirty="0" smtClean="0">
                          <a:latin typeface="Arial" panose="020B0604020202020204" pitchFamily="34" charset="0"/>
                          <a:cs typeface="Arial" panose="020B0604020202020204" pitchFamily="34" charset="0"/>
                        </a:rPr>
                        <a:t> Antioquia:</a:t>
                      </a:r>
                    </a:p>
                    <a:p>
                      <a:pPr marL="0" marR="0" indent="0" algn="just" defTabSz="685800" rtl="0" eaLnBrk="1" fontAlgn="auto" latinLnBrk="0" hangingPunct="1">
                        <a:lnSpc>
                          <a:spcPct val="100000"/>
                        </a:lnSpc>
                        <a:spcBef>
                          <a:spcPts val="0"/>
                        </a:spcBef>
                        <a:spcAft>
                          <a:spcPts val="0"/>
                        </a:spcAft>
                        <a:buClrTx/>
                        <a:buSzTx/>
                        <a:buFontTx/>
                        <a:buNone/>
                        <a:tabLst/>
                        <a:defRPr/>
                      </a:pPr>
                      <a:r>
                        <a:rPr lang="es-MX" sz="900" b="1" baseline="0" dirty="0" smtClean="0">
                          <a:latin typeface="Arial" panose="020B0604020202020204" pitchFamily="34" charset="0"/>
                          <a:cs typeface="Arial" panose="020B0604020202020204" pitchFamily="34" charset="0"/>
                        </a:rPr>
                        <a:t>Numeral 10.</a:t>
                      </a:r>
                      <a:r>
                        <a:rPr lang="es-MX" sz="900" baseline="0" dirty="0" smtClean="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91255902"/>
                  </a:ext>
                </a:extLst>
              </a:tr>
              <a:tr h="742467">
                <a:tc>
                  <a:txBody>
                    <a:bodyPr/>
                    <a:lstStyle/>
                    <a:p>
                      <a:r>
                        <a:rPr lang="es-MX" sz="900" dirty="0" smtClean="0"/>
                        <a:t>2</a:t>
                      </a:r>
                      <a:endParaRPr lang="es-CO" sz="900" dirty="0"/>
                    </a:p>
                  </a:txBody>
                  <a:tcPr/>
                </a:tc>
                <a:tc>
                  <a:txBody>
                    <a:bodyPr/>
                    <a:lstStyle/>
                    <a:p>
                      <a:pPr algn="just"/>
                      <a:r>
                        <a:rPr lang="es-ES" sz="900" kern="1200" dirty="0" smtClean="0">
                          <a:solidFill>
                            <a:schemeClr val="dk1"/>
                          </a:solidFill>
                          <a:effectLst/>
                          <a:latin typeface="Arial" panose="020B0604020202020204" pitchFamily="34" charset="0"/>
                          <a:ea typeface="+mn-ea"/>
                          <a:cs typeface="Arial" panose="020B0604020202020204" pitchFamily="34" charset="0"/>
                        </a:rPr>
                        <a:t>Ley 1474 de 2011 articulo 83 y Resolución radicado: S 2023001038 de 20/10/2023 manual de supervisión, numeral 6.3.</a:t>
                      </a:r>
                      <a:endParaRPr lang="es-MX" sz="900" dirty="0" smtClean="0">
                        <a:latin typeface="Arial" panose="020B0604020202020204" pitchFamily="34" charset="0"/>
                        <a:cs typeface="Arial" panose="020B0604020202020204" pitchFamily="34" charset="0"/>
                      </a:endParaRPr>
                    </a:p>
                  </a:txBody>
                  <a:tcPr/>
                </a:tc>
                <a:tc>
                  <a:txBody>
                    <a:bodyPr/>
                    <a:lstStyle/>
                    <a:p>
                      <a:pPr algn="just"/>
                      <a:r>
                        <a:rPr lang="es-ES" sz="900" kern="1200" dirty="0" smtClean="0">
                          <a:solidFill>
                            <a:schemeClr val="dk1"/>
                          </a:solidFill>
                          <a:effectLst/>
                          <a:latin typeface="Arial" panose="020B0604020202020204" pitchFamily="34" charset="0"/>
                          <a:ea typeface="+mn-ea"/>
                          <a:cs typeface="Arial" panose="020B0604020202020204" pitchFamily="34" charset="0"/>
                        </a:rPr>
                        <a:t>Se evidenció que en el desarrollo del convenio fue designado un tecnólogo como residente de obra. No obstante, en el </a:t>
                      </a:r>
                      <a:r>
                        <a:rPr lang="es-ES" sz="900" b="0" kern="1200" dirty="0" smtClean="0">
                          <a:solidFill>
                            <a:schemeClr val="dk1"/>
                          </a:solidFill>
                          <a:effectLst/>
                          <a:latin typeface="Arial" panose="020B0604020202020204" pitchFamily="34" charset="0"/>
                          <a:ea typeface="+mn-ea"/>
                          <a:cs typeface="Arial" panose="020B0604020202020204" pitchFamily="34" charset="0"/>
                        </a:rPr>
                        <a:t>radicado N° 202301001620 del 15 de febrero de 2023 – Análisis de precios del mercado, </a:t>
                      </a:r>
                      <a:r>
                        <a:rPr lang="es-ES" sz="900" kern="1200" dirty="0" smtClean="0">
                          <a:solidFill>
                            <a:schemeClr val="dk1"/>
                          </a:solidFill>
                          <a:effectLst/>
                          <a:latin typeface="Arial" panose="020B0604020202020204" pitchFamily="34" charset="0"/>
                          <a:ea typeface="+mn-ea"/>
                          <a:cs typeface="Arial" panose="020B0604020202020204" pitchFamily="34" charset="0"/>
                        </a:rPr>
                        <a:t>se establece de forma expresa que el cargo de residente de obra debe ser desempeñado por un profesional titulado en ingeniería o arquitectura.</a:t>
                      </a:r>
                      <a:endParaRPr lang="es-MX" sz="900" dirty="0" smtClean="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92976203"/>
                  </a:ext>
                </a:extLst>
              </a:tr>
              <a:tr h="803452">
                <a:tc>
                  <a:txBody>
                    <a:bodyPr/>
                    <a:lstStyle/>
                    <a:p>
                      <a:r>
                        <a:rPr lang="es-MX" sz="900" dirty="0" smtClean="0"/>
                        <a:t>3</a:t>
                      </a:r>
                      <a:endParaRPr lang="es-CO" sz="900" dirty="0"/>
                    </a:p>
                  </a:txBody>
                  <a:tcPr/>
                </a:tc>
                <a:tc>
                  <a:txBody>
                    <a:bodyPr/>
                    <a:lstStyle/>
                    <a:p>
                      <a:pPr lvl="0" algn="just"/>
                      <a:r>
                        <a:rPr lang="es-ES" sz="900" kern="1200" dirty="0" smtClean="0">
                          <a:solidFill>
                            <a:schemeClr val="dk1"/>
                          </a:solidFill>
                          <a:effectLst/>
                          <a:latin typeface="Arial" panose="020B0604020202020204" pitchFamily="34" charset="0"/>
                          <a:ea typeface="+mn-ea"/>
                          <a:cs typeface="Arial" panose="020B0604020202020204" pitchFamily="34" charset="0"/>
                        </a:rPr>
                        <a:t>Ley 1474 de 2011 articulo 83 y Resolución radicado: S 2023001038 de 20/10/2023 manual de supervisión numeral 6.3 y 6.4.</a:t>
                      </a:r>
                      <a:endParaRPr lang="es-CO" sz="900"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lvl="0" algn="just"/>
                      <a:r>
                        <a:rPr lang="es-ES" sz="900" kern="1200" dirty="0" smtClean="0">
                          <a:solidFill>
                            <a:schemeClr val="dk1"/>
                          </a:solidFill>
                          <a:effectLst/>
                          <a:latin typeface="Arial" panose="020B0604020202020204" pitchFamily="34" charset="0"/>
                          <a:ea typeface="+mn-ea"/>
                          <a:cs typeface="Arial" panose="020B0604020202020204" pitchFamily="34" charset="0"/>
                        </a:rPr>
                        <a:t>Durante la revisión de las actas de cobro se evidenciaron inconsistencias que reflejan una deficiente verificación por parte de los responsables de la supervisión e interventoría, como son las siguientes:  La </a:t>
                      </a:r>
                      <a:r>
                        <a:rPr lang="es-ES" sz="900" b="0" kern="1200" dirty="0" smtClean="0">
                          <a:solidFill>
                            <a:schemeClr val="dk1"/>
                          </a:solidFill>
                          <a:effectLst/>
                          <a:latin typeface="Arial" panose="020B0604020202020204" pitchFamily="34" charset="0"/>
                          <a:ea typeface="+mn-ea"/>
                          <a:cs typeface="Arial" panose="020B0604020202020204" pitchFamily="34" charset="0"/>
                        </a:rPr>
                        <a:t>reversión de pagos de ítems previamente aprobados, La eliminación de obras extras, de las cuales se reconoce el pago de dos obras extras (OE – 6 y OE – 17) en acta N° 2, La inclusión no justificada de pagos por ítems que no estaban registrados en actas previas (ítem 7.1)  Actas N° 1 y N° 2,</a:t>
                      </a:r>
                      <a:r>
                        <a:rPr lang="es-ES" sz="900" kern="1200" dirty="0" smtClean="0">
                          <a:solidFill>
                            <a:schemeClr val="dk1"/>
                          </a:solidFill>
                          <a:effectLst/>
                          <a:latin typeface="Arial" panose="020B0604020202020204" pitchFamily="34" charset="0"/>
                          <a:ea typeface="+mn-ea"/>
                          <a:cs typeface="Arial" panose="020B0604020202020204" pitchFamily="34" charset="0"/>
                        </a:rPr>
                        <a:t> sin que existan soportes administrativos que respalden esta acción (Ver capitulo “Desembolso”).</a:t>
                      </a:r>
                      <a:endParaRPr lang="es-CO" sz="900" dirty="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22020375"/>
                  </a:ext>
                </a:extLst>
              </a:tr>
            </a:tbl>
          </a:graphicData>
        </a:graphic>
      </p:graphicFrame>
      <p:sp>
        <p:nvSpPr>
          <p:cNvPr id="11" name="Título 1"/>
          <p:cNvSpPr txBox="1">
            <a:spLocks/>
          </p:cNvSpPr>
          <p:nvPr/>
        </p:nvSpPr>
        <p:spPr>
          <a:xfrm>
            <a:off x="379454" y="-138965"/>
            <a:ext cx="5666874" cy="808083"/>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pPr lvl="0" algn="just"/>
            <a:r>
              <a:rPr lang="es-MX" sz="2400" b="1" dirty="0">
                <a:solidFill>
                  <a:schemeClr val="bg1"/>
                </a:solidFill>
                <a:latin typeface="Arial" panose="020B0604020202020204" pitchFamily="34" charset="0"/>
                <a:cs typeface="Arial" panose="020B0604020202020204" pitchFamily="34" charset="0"/>
              </a:rPr>
              <a:t>1. Informes Seguimientos de Ley</a:t>
            </a:r>
            <a:r>
              <a:rPr lang="es-MX" sz="1600" dirty="0" smtClean="0">
                <a:solidFill>
                  <a:schemeClr val="bg1"/>
                </a:solidFill>
                <a:latin typeface="Arial" panose="020B0604020202020204" pitchFamily="34" charset="0"/>
                <a:cs typeface="Arial" panose="020B0604020202020204" pitchFamily="34" charset="0"/>
              </a:rPr>
              <a:t>. </a:t>
            </a:r>
            <a:endParaRPr lang="es-MX"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96494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743578"/>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382773" y="371790"/>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p:txBody>
      </p:sp>
      <p:sp>
        <p:nvSpPr>
          <p:cNvPr id="2" name="Rectángulo 1"/>
          <p:cNvSpPr/>
          <p:nvPr/>
        </p:nvSpPr>
        <p:spPr>
          <a:xfrm>
            <a:off x="6483926" y="1"/>
            <a:ext cx="2660074" cy="954107"/>
          </a:xfrm>
          <a:prstGeom prst="rect">
            <a:avLst/>
          </a:prstGeom>
        </p:spPr>
        <p:txBody>
          <a:bodyPr wrap="square">
            <a:spAutoFit/>
          </a:bodyPr>
          <a:lstStyle/>
          <a:p>
            <a:pPr algn="just"/>
            <a:r>
              <a:rPr lang="es-CO" sz="1400" b="1" dirty="0">
                <a:solidFill>
                  <a:schemeClr val="accent6">
                    <a:lumMod val="50000"/>
                  </a:schemeClr>
                </a:solidFill>
                <a:latin typeface="Arial" panose="020B0604020202020204" pitchFamily="34" charset="0"/>
                <a:cs typeface="Arial" panose="020B0604020202020204" pitchFamily="34" charset="0"/>
              </a:rPr>
              <a:t>ix. Contrato No. 310 de 2023. Placa polideportiva en el barrio La Ermita del Municipio de Ciudad Bolívar</a:t>
            </a:r>
            <a:r>
              <a:rPr lang="es-CO" sz="1200" b="1" dirty="0">
                <a:solidFill>
                  <a:schemeClr val="accent6">
                    <a:lumMod val="75000"/>
                  </a:schemeClr>
                </a:solidFill>
                <a:latin typeface="Arial" panose="020B0604020202020204" pitchFamily="34" charset="0"/>
                <a:cs typeface="Arial" panose="020B0604020202020204" pitchFamily="34" charset="0"/>
              </a:rPr>
              <a:t>.</a:t>
            </a:r>
            <a:endParaRPr lang="es-CO" dirty="0">
              <a:solidFill>
                <a:schemeClr val="accent6">
                  <a:lumMod val="75000"/>
                </a:schemeClr>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3740102972"/>
              </p:ext>
            </p:extLst>
          </p:nvPr>
        </p:nvGraphicFramePr>
        <p:xfrm>
          <a:off x="242456" y="1115367"/>
          <a:ext cx="8084126" cy="3513186"/>
        </p:xfrm>
        <a:graphic>
          <a:graphicData uri="http://schemas.openxmlformats.org/drawingml/2006/table">
            <a:tbl>
              <a:tblPr firstRow="1" bandRow="1">
                <a:tableStyleId>{2A488322-F2BA-4B5B-9748-0D474271808F}</a:tableStyleId>
              </a:tblPr>
              <a:tblGrid>
                <a:gridCol w="355991">
                  <a:extLst>
                    <a:ext uri="{9D8B030D-6E8A-4147-A177-3AD203B41FA5}">
                      <a16:colId xmlns:a16="http://schemas.microsoft.com/office/drawing/2014/main" val="3653445941"/>
                    </a:ext>
                  </a:extLst>
                </a:gridCol>
                <a:gridCol w="3653685">
                  <a:extLst>
                    <a:ext uri="{9D8B030D-6E8A-4147-A177-3AD203B41FA5}">
                      <a16:colId xmlns:a16="http://schemas.microsoft.com/office/drawing/2014/main" val="2457669397"/>
                    </a:ext>
                  </a:extLst>
                </a:gridCol>
                <a:gridCol w="4074450">
                  <a:extLst>
                    <a:ext uri="{9D8B030D-6E8A-4147-A177-3AD203B41FA5}">
                      <a16:colId xmlns:a16="http://schemas.microsoft.com/office/drawing/2014/main" val="2795511437"/>
                    </a:ext>
                  </a:extLst>
                </a:gridCol>
              </a:tblGrid>
              <a:tr h="267066">
                <a:tc>
                  <a:txBody>
                    <a:bodyPr/>
                    <a:lstStyle/>
                    <a:p>
                      <a:r>
                        <a:rPr lang="es-MX" sz="900" dirty="0" smtClean="0"/>
                        <a:t>No</a:t>
                      </a:r>
                      <a:endParaRPr lang="es-CO" sz="900" dirty="0"/>
                    </a:p>
                  </a:txBody>
                  <a:tcPr/>
                </a:tc>
                <a:tc>
                  <a:txBody>
                    <a:bodyPr/>
                    <a:lstStyle/>
                    <a:p>
                      <a:r>
                        <a:rPr lang="es-MX" sz="900" dirty="0" smtClean="0"/>
                        <a:t>Criterio</a:t>
                      </a:r>
                      <a:endParaRPr lang="es-CO" sz="900" dirty="0"/>
                    </a:p>
                  </a:txBody>
                  <a:tcPr/>
                </a:tc>
                <a:tc>
                  <a:txBody>
                    <a:bodyPr/>
                    <a:lstStyle/>
                    <a:p>
                      <a:r>
                        <a:rPr lang="es-MX" sz="900" dirty="0" smtClean="0"/>
                        <a:t>Condición</a:t>
                      </a:r>
                      <a:endParaRPr lang="es-CO" sz="900" dirty="0"/>
                    </a:p>
                  </a:txBody>
                  <a:tcPr/>
                </a:tc>
                <a:extLst>
                  <a:ext uri="{0D108BD9-81ED-4DB2-BD59-A6C34878D82A}">
                    <a16:rowId xmlns:a16="http://schemas.microsoft.com/office/drawing/2014/main" val="701135953"/>
                  </a:ext>
                </a:extLst>
              </a:tr>
              <a:tr h="1111935">
                <a:tc>
                  <a:txBody>
                    <a:bodyPr/>
                    <a:lstStyle/>
                    <a:p>
                      <a:r>
                        <a:rPr lang="es-MX" sz="900" dirty="0" smtClean="0"/>
                        <a:t>4</a:t>
                      </a:r>
                      <a:endParaRPr lang="es-CO" sz="900" dirty="0"/>
                    </a:p>
                  </a:txBody>
                  <a:tcPr/>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s-ES" sz="900" kern="1200" dirty="0" smtClean="0">
                          <a:solidFill>
                            <a:schemeClr val="dk1"/>
                          </a:solidFill>
                          <a:effectLst/>
                          <a:latin typeface="Arial" panose="020B0604020202020204" pitchFamily="34" charset="0"/>
                          <a:ea typeface="+mn-ea"/>
                          <a:cs typeface="Arial" panose="020B0604020202020204" pitchFamily="34" charset="0"/>
                        </a:rPr>
                        <a:t>Articulo 23, parágrafo uno ley 1150 de 2007 y el Decreto 3033 de 2013 “...se dictan otras disposiciones, para establecer la destinación de los recursos recaudados a través de la Planilla Integrada de Liquidación de Aportes (PILA), ...”. Artículo 1o. Numeral 5.</a:t>
                      </a:r>
                      <a:r>
                        <a:rPr lang="es-ES" sz="900" b="1" kern="1200" dirty="0" smtClean="0">
                          <a:solidFill>
                            <a:schemeClr val="dk1"/>
                          </a:solidFill>
                          <a:effectLst/>
                          <a:latin typeface="Arial" panose="020B0604020202020204" pitchFamily="34" charset="0"/>
                          <a:ea typeface="+mn-ea"/>
                          <a:cs typeface="Arial" panose="020B0604020202020204" pitchFamily="34" charset="0"/>
                        </a:rPr>
                        <a:t> Inexactitud: </a:t>
                      </a:r>
                      <a:r>
                        <a:rPr lang="es-ES" sz="900" kern="1200" dirty="0" smtClean="0">
                          <a:solidFill>
                            <a:schemeClr val="dk1"/>
                          </a:solidFill>
                          <a:effectLst/>
                          <a:latin typeface="Arial" panose="020B0604020202020204" pitchFamily="34" charset="0"/>
                          <a:ea typeface="+mn-ea"/>
                          <a:cs typeface="Arial" panose="020B0604020202020204" pitchFamily="34" charset="0"/>
                        </a:rPr>
                        <a:t>Es cuando se presenta un menor valor declarado y pagado en la autoliquidación de aportes frente a los aportes que efectivamente el aportante estaba obligado a declarar y pagar, según lo ordenado por la ley.</a:t>
                      </a:r>
                      <a:endParaRPr lang="es-MX" sz="900" b="0" baseline="0" dirty="0" smtClean="0">
                        <a:latin typeface="Arial" panose="020B0604020202020204" pitchFamily="34" charset="0"/>
                        <a:cs typeface="Arial" panose="020B0604020202020204" pitchFamily="34" charset="0"/>
                      </a:endParaRPr>
                    </a:p>
                  </a:txBody>
                  <a:tcPr/>
                </a:tc>
                <a:tc>
                  <a:txBody>
                    <a:bodyPr/>
                    <a:lstStyle/>
                    <a:p>
                      <a:pPr algn="just"/>
                      <a:r>
                        <a:rPr lang="es-ES" sz="900" kern="1200" dirty="0" smtClean="0">
                          <a:solidFill>
                            <a:schemeClr val="dk1"/>
                          </a:solidFill>
                          <a:effectLst/>
                          <a:latin typeface="Arial" panose="020B0604020202020204" pitchFamily="34" charset="0"/>
                          <a:ea typeface="+mn-ea"/>
                          <a:cs typeface="Arial" panose="020B0604020202020204" pitchFamily="34" charset="0"/>
                        </a:rPr>
                        <a:t>Se evidencia diferencia entre los valores pagados por concepto de seguridad social del equipo administrativo de la obra y de la interventoría, en comparación con los valores establecidos en la propuesta aprobada por </a:t>
                      </a:r>
                      <a:r>
                        <a:rPr lang="es-ES" sz="900" kern="1200" dirty="0" err="1" smtClean="0">
                          <a:solidFill>
                            <a:schemeClr val="dk1"/>
                          </a:solidFill>
                          <a:effectLst/>
                          <a:latin typeface="Arial" panose="020B0604020202020204" pitchFamily="34" charset="0"/>
                          <a:ea typeface="+mn-ea"/>
                          <a:cs typeface="Arial" panose="020B0604020202020204" pitchFamily="34" charset="0"/>
                        </a:rPr>
                        <a:t>Indeportes</a:t>
                      </a:r>
                      <a:r>
                        <a:rPr lang="es-ES" sz="900" kern="1200" dirty="0" smtClean="0">
                          <a:solidFill>
                            <a:schemeClr val="dk1"/>
                          </a:solidFill>
                          <a:effectLst/>
                          <a:latin typeface="Arial" panose="020B0604020202020204" pitchFamily="34" charset="0"/>
                          <a:ea typeface="+mn-ea"/>
                          <a:cs typeface="Arial" panose="020B0604020202020204" pitchFamily="34" charset="0"/>
                        </a:rPr>
                        <a:t> Antioquia.</a:t>
                      </a:r>
                      <a:endParaRPr lang="es-CO" sz="9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1255902"/>
                  </a:ext>
                </a:extLst>
              </a:tr>
              <a:tr h="727034">
                <a:tc>
                  <a:txBody>
                    <a:bodyPr/>
                    <a:lstStyle/>
                    <a:p>
                      <a:r>
                        <a:rPr lang="es-MX" sz="900" dirty="0" smtClean="0"/>
                        <a:t>5</a:t>
                      </a:r>
                      <a:endParaRPr lang="es-CO" sz="900" dirty="0"/>
                    </a:p>
                  </a:txBody>
                  <a:tcP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ES" sz="900" kern="1200" dirty="0" smtClean="0">
                          <a:solidFill>
                            <a:schemeClr val="dk1"/>
                          </a:solidFill>
                          <a:effectLst/>
                          <a:latin typeface="Arial" panose="020B0604020202020204" pitchFamily="34" charset="0"/>
                          <a:ea typeface="+mn-ea"/>
                          <a:cs typeface="Arial" panose="020B0604020202020204" pitchFamily="34" charset="0"/>
                        </a:rPr>
                        <a:t>Ley 1474 de 2011 articulo 83 y Resolución radicado: S 2023001038 de 20/10/2023 por medio del cual se adopta el manual de supervisión, manual de supervisión numeral 6.3 y 6.4.</a:t>
                      </a:r>
                      <a:endParaRPr lang="es-CO" sz="900" kern="1200" dirty="0" smtClean="0">
                        <a:solidFill>
                          <a:schemeClr val="dk1"/>
                        </a:solidFill>
                        <a:effectLst/>
                        <a:latin typeface="Arial" panose="020B0604020202020204" pitchFamily="34" charset="0"/>
                        <a:ea typeface="+mn-ea"/>
                        <a:cs typeface="Arial" panose="020B0604020202020204" pitchFamily="34" charset="0"/>
                      </a:endParaRPr>
                    </a:p>
                    <a:p>
                      <a:pPr lvl="0" algn="just"/>
                      <a:endParaRPr lang="es-CO" sz="900"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algn="just"/>
                      <a:r>
                        <a:rPr lang="es-ES" sz="900" kern="1200" dirty="0" smtClean="0">
                          <a:solidFill>
                            <a:schemeClr val="dk1"/>
                          </a:solidFill>
                          <a:effectLst/>
                          <a:latin typeface="Arial" panose="020B0604020202020204" pitchFamily="34" charset="0"/>
                          <a:ea typeface="+mn-ea"/>
                          <a:cs typeface="Arial" panose="020B0604020202020204" pitchFamily="34" charset="0"/>
                        </a:rPr>
                        <a:t>Durante el análisis comparativo entre el presupuesto inicial aprobado y el contenido del acta de terminación del convenio, se evidenciaron modificaciones en las cantidades de varios ítems, que generaron una diferencia de $10.209.877, sin que exista evidencia de aprobación o autorización formal por parte de </a:t>
                      </a:r>
                      <a:r>
                        <a:rPr lang="es-ES" sz="900" kern="1200" dirty="0" err="1" smtClean="0">
                          <a:solidFill>
                            <a:schemeClr val="dk1"/>
                          </a:solidFill>
                          <a:effectLst/>
                          <a:latin typeface="Arial" panose="020B0604020202020204" pitchFamily="34" charset="0"/>
                          <a:ea typeface="+mn-ea"/>
                          <a:cs typeface="Arial" panose="020B0604020202020204" pitchFamily="34" charset="0"/>
                        </a:rPr>
                        <a:t>Indeportes</a:t>
                      </a:r>
                      <a:r>
                        <a:rPr lang="es-ES" sz="900" kern="1200" dirty="0" smtClean="0">
                          <a:solidFill>
                            <a:schemeClr val="dk1"/>
                          </a:solidFill>
                          <a:effectLst/>
                          <a:latin typeface="Arial" panose="020B0604020202020204" pitchFamily="34" charset="0"/>
                          <a:ea typeface="+mn-ea"/>
                          <a:cs typeface="Arial" panose="020B0604020202020204" pitchFamily="34" charset="0"/>
                        </a:rPr>
                        <a:t> Antioquia.</a:t>
                      </a:r>
                      <a:endParaRPr lang="es-CO" sz="9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92976203"/>
                  </a:ext>
                </a:extLst>
              </a:tr>
              <a:tr h="727034">
                <a:tc>
                  <a:txBody>
                    <a:bodyPr/>
                    <a:lstStyle/>
                    <a:p>
                      <a:r>
                        <a:rPr lang="es-MX" sz="900" dirty="0" smtClean="0"/>
                        <a:t>6</a:t>
                      </a:r>
                      <a:endParaRPr lang="es-CO" sz="900" dirty="0"/>
                    </a:p>
                  </a:txBody>
                  <a:tcPr/>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s-ES" sz="900" kern="1200" dirty="0" smtClean="0">
                          <a:solidFill>
                            <a:schemeClr val="dk1"/>
                          </a:solidFill>
                          <a:effectLst/>
                          <a:latin typeface="Arial" panose="020B0604020202020204" pitchFamily="34" charset="0"/>
                          <a:ea typeface="+mn-ea"/>
                          <a:cs typeface="Arial" panose="020B0604020202020204" pitchFamily="34" charset="0"/>
                        </a:rPr>
                        <a:t>Decreto 1082 de 2015: Artículo 2.2.1.1.1.7.1. Publicidad en el SECOP.</a:t>
                      </a:r>
                      <a:endParaRPr lang="es-MX" sz="900" b="0" baseline="0" dirty="0" smtClean="0">
                        <a:latin typeface="Arial" panose="020B0604020202020204" pitchFamily="34" charset="0"/>
                        <a:cs typeface="Arial" panose="020B0604020202020204" pitchFamily="34" charset="0"/>
                      </a:endParaRPr>
                    </a:p>
                  </a:txBody>
                  <a:tcPr/>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s-ES" sz="900" kern="1200" dirty="0" smtClean="0">
                          <a:solidFill>
                            <a:schemeClr val="dk1"/>
                          </a:solidFill>
                          <a:effectLst/>
                          <a:latin typeface="Arial" panose="020B0604020202020204" pitchFamily="34" charset="0"/>
                          <a:ea typeface="+mn-ea"/>
                          <a:cs typeface="Arial" panose="020B0604020202020204" pitchFamily="34" charset="0"/>
                        </a:rPr>
                        <a:t>Documentación sin publicar en SECOP II: no se evidencio publicación en el SECOP II, los documentos y/o soportes relacionados a las </a:t>
                      </a:r>
                      <a:r>
                        <a:rPr lang="es-ES" sz="900" b="1" kern="1200" dirty="0" smtClean="0">
                          <a:solidFill>
                            <a:schemeClr val="dk1"/>
                          </a:solidFill>
                          <a:effectLst/>
                          <a:latin typeface="Arial" panose="020B0604020202020204" pitchFamily="34" charset="0"/>
                          <a:ea typeface="+mn-ea"/>
                          <a:cs typeface="Arial" panose="020B0604020202020204" pitchFamily="34" charset="0"/>
                        </a:rPr>
                        <a:t>Acta de pago N° 1:</a:t>
                      </a:r>
                      <a:r>
                        <a:rPr lang="es-ES" sz="900" kern="1200" dirty="0" smtClean="0">
                          <a:solidFill>
                            <a:schemeClr val="dk1"/>
                          </a:solidFill>
                          <a:effectLst/>
                          <a:latin typeface="Arial" panose="020B0604020202020204" pitchFamily="34" charset="0"/>
                          <a:ea typeface="+mn-ea"/>
                          <a:cs typeface="Arial" panose="020B0604020202020204" pitchFamily="34" charset="0"/>
                        </a:rPr>
                        <a:t> Acta de cobro, informe de interventoría, informe de obra y el informe de supervisión, </a:t>
                      </a:r>
                      <a:r>
                        <a:rPr lang="es-ES" sz="900" b="1" kern="1200" dirty="0" smtClean="0">
                          <a:solidFill>
                            <a:schemeClr val="dk1"/>
                          </a:solidFill>
                          <a:effectLst/>
                          <a:latin typeface="Arial" panose="020B0604020202020204" pitchFamily="34" charset="0"/>
                          <a:ea typeface="+mn-ea"/>
                          <a:cs typeface="Arial" panose="020B0604020202020204" pitchFamily="34" charset="0"/>
                        </a:rPr>
                        <a:t>Acta de pago N° 2:</a:t>
                      </a:r>
                      <a:r>
                        <a:rPr lang="es-ES" sz="900" kern="1200" dirty="0" smtClean="0">
                          <a:solidFill>
                            <a:schemeClr val="dk1"/>
                          </a:solidFill>
                          <a:effectLst/>
                          <a:latin typeface="Arial" panose="020B0604020202020204" pitchFamily="34" charset="0"/>
                          <a:ea typeface="+mn-ea"/>
                          <a:cs typeface="Arial" panose="020B0604020202020204" pitchFamily="34" charset="0"/>
                        </a:rPr>
                        <a:t> Acta de cobro, factura electrónica, </a:t>
                      </a:r>
                      <a:r>
                        <a:rPr lang="es-ES" sz="900" b="1" kern="1200" dirty="0" smtClean="0">
                          <a:solidFill>
                            <a:schemeClr val="dk1"/>
                          </a:solidFill>
                          <a:effectLst/>
                          <a:latin typeface="Arial" panose="020B0604020202020204" pitchFamily="34" charset="0"/>
                          <a:ea typeface="+mn-ea"/>
                          <a:cs typeface="Arial" panose="020B0604020202020204" pitchFamily="34" charset="0"/>
                        </a:rPr>
                        <a:t>Acta de pago N° 3: </a:t>
                      </a:r>
                      <a:r>
                        <a:rPr lang="es-ES" sz="900" kern="1200" dirty="0" smtClean="0">
                          <a:solidFill>
                            <a:schemeClr val="dk1"/>
                          </a:solidFill>
                          <a:effectLst/>
                          <a:latin typeface="Arial" panose="020B0604020202020204" pitchFamily="34" charset="0"/>
                          <a:ea typeface="+mn-ea"/>
                          <a:cs typeface="Arial" panose="020B0604020202020204" pitchFamily="34" charset="0"/>
                        </a:rPr>
                        <a:t>factura electrónica.</a:t>
                      </a:r>
                      <a:endParaRPr lang="es-MX" sz="900" b="0" baseline="0" dirty="0" smtClean="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22020375"/>
                  </a:ext>
                </a:extLst>
              </a:tr>
              <a:tr h="470434">
                <a:tc>
                  <a:txBody>
                    <a:bodyPr/>
                    <a:lstStyle/>
                    <a:p>
                      <a:r>
                        <a:rPr lang="es-MX" sz="900" dirty="0" smtClean="0"/>
                        <a:t>7</a:t>
                      </a:r>
                      <a:endParaRPr lang="es-CO" sz="900" dirty="0"/>
                    </a:p>
                  </a:txBody>
                  <a:tcPr/>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s-ES" sz="900" kern="1200" dirty="0" smtClean="0">
                          <a:solidFill>
                            <a:schemeClr val="dk1"/>
                          </a:solidFill>
                          <a:effectLst/>
                          <a:latin typeface="Arial" panose="020B0604020202020204" pitchFamily="34" charset="0"/>
                          <a:ea typeface="+mn-ea"/>
                          <a:cs typeface="Arial" panose="020B0604020202020204" pitchFamily="34" charset="0"/>
                        </a:rPr>
                        <a:t>Resolución radicado: S 2023001038 de 20/10/2023 por medio del cual se adopta el manual de supervisión, manual de supervisión numeral 6.2.</a:t>
                      </a:r>
                      <a:endParaRPr lang="es-MX" sz="900" b="0" baseline="0" dirty="0" smtClean="0">
                        <a:latin typeface="Arial" panose="020B0604020202020204" pitchFamily="34" charset="0"/>
                        <a:cs typeface="Arial" panose="020B0604020202020204" pitchFamily="34" charset="0"/>
                      </a:endParaRPr>
                    </a:p>
                  </a:txBody>
                  <a:tcPr/>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s-ES" sz="900" kern="1200" dirty="0" smtClean="0">
                          <a:solidFill>
                            <a:schemeClr val="dk1"/>
                          </a:solidFill>
                          <a:effectLst/>
                          <a:latin typeface="Arial" panose="020B0604020202020204" pitchFamily="34" charset="0"/>
                          <a:ea typeface="+mn-ea"/>
                          <a:cs typeface="Arial" panose="020B0604020202020204" pitchFamily="34" charset="0"/>
                        </a:rPr>
                        <a:t>El expediente del convenio interadministrativo 310 de 2023 en la plataforma mercurio se encuentra incompleto.</a:t>
                      </a:r>
                      <a:endParaRPr lang="es-MX" sz="900" b="0" baseline="0" dirty="0" smtClean="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88842016"/>
                  </a:ext>
                </a:extLst>
              </a:tr>
            </a:tbl>
          </a:graphicData>
        </a:graphic>
      </p:graphicFrame>
      <p:sp>
        <p:nvSpPr>
          <p:cNvPr id="11" name="Título 1"/>
          <p:cNvSpPr txBox="1">
            <a:spLocks/>
          </p:cNvSpPr>
          <p:nvPr/>
        </p:nvSpPr>
        <p:spPr>
          <a:xfrm>
            <a:off x="379454" y="-138965"/>
            <a:ext cx="5666874" cy="808083"/>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pPr lvl="0" algn="just"/>
            <a:r>
              <a:rPr lang="es-MX" sz="2400" b="1" dirty="0">
                <a:solidFill>
                  <a:schemeClr val="bg1"/>
                </a:solidFill>
                <a:latin typeface="Arial" panose="020B0604020202020204" pitchFamily="34" charset="0"/>
                <a:cs typeface="Arial" panose="020B0604020202020204" pitchFamily="34" charset="0"/>
              </a:rPr>
              <a:t>1. Informes Seguimientos de Ley</a:t>
            </a:r>
            <a:r>
              <a:rPr lang="es-MX" sz="1600" dirty="0" smtClean="0">
                <a:solidFill>
                  <a:schemeClr val="bg1"/>
                </a:solidFill>
                <a:latin typeface="Arial" panose="020B0604020202020204" pitchFamily="34" charset="0"/>
                <a:cs typeface="Arial" panose="020B0604020202020204" pitchFamily="34" charset="0"/>
              </a:rPr>
              <a:t>. </a:t>
            </a:r>
            <a:endParaRPr lang="es-MX"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00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743578"/>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546549" y="629076"/>
            <a:ext cx="5375083" cy="43527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1800" b="1" dirty="0" smtClean="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smtClean="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r>
              <a:rPr lang="es-MX" sz="1800" b="1" dirty="0" smtClean="0">
                <a:solidFill>
                  <a:schemeClr val="bg1"/>
                </a:solidFill>
                <a:latin typeface="Arial Black" panose="020B0A04020102020204" pitchFamily="34" charset="0"/>
              </a:rPr>
              <a:t> </a:t>
            </a:r>
            <a:endParaRPr lang="es-MX" sz="1800" b="1" dirty="0">
              <a:solidFill>
                <a:schemeClr val="bg1"/>
              </a:solidFill>
              <a:latin typeface="Arial Black" panose="020B0A04020102020204" pitchFamily="34" charset="0"/>
            </a:endParaRPr>
          </a:p>
        </p:txBody>
      </p:sp>
      <p:sp>
        <p:nvSpPr>
          <p:cNvPr id="2" name="Rectángulo 1"/>
          <p:cNvSpPr/>
          <p:nvPr/>
        </p:nvSpPr>
        <p:spPr>
          <a:xfrm>
            <a:off x="6425782" y="1"/>
            <a:ext cx="2718218" cy="954107"/>
          </a:xfrm>
          <a:prstGeom prst="rect">
            <a:avLst/>
          </a:prstGeom>
        </p:spPr>
        <p:txBody>
          <a:bodyPr wrap="square">
            <a:spAutoFit/>
          </a:bodyPr>
          <a:lstStyle/>
          <a:p>
            <a:pPr algn="just"/>
            <a:r>
              <a:rPr lang="es-CO" sz="1400" b="1" dirty="0">
                <a:solidFill>
                  <a:schemeClr val="accent6">
                    <a:lumMod val="50000"/>
                  </a:schemeClr>
                </a:solidFill>
                <a:latin typeface="Arial" panose="020B0604020202020204" pitchFamily="34" charset="0"/>
                <a:cs typeface="Arial" panose="020B0604020202020204" pitchFamily="34" charset="0"/>
              </a:rPr>
              <a:t>ix. Contrato No. 310 de 2023. Placa polideportiva en el barrio La Ermita del Municipio de Ciudad Bolívar</a:t>
            </a:r>
            <a:r>
              <a:rPr lang="es-CO" sz="1200" b="1" dirty="0">
                <a:solidFill>
                  <a:schemeClr val="accent6">
                    <a:lumMod val="75000"/>
                  </a:schemeClr>
                </a:solidFill>
                <a:latin typeface="Arial" panose="020B0604020202020204" pitchFamily="34" charset="0"/>
                <a:cs typeface="Arial" panose="020B0604020202020204" pitchFamily="34" charset="0"/>
              </a:rPr>
              <a:t>.</a:t>
            </a:r>
            <a:endParaRPr lang="es-CO" dirty="0">
              <a:solidFill>
                <a:schemeClr val="accent6">
                  <a:lumMod val="75000"/>
                </a:schemeClr>
              </a:solidFill>
            </a:endParaRPr>
          </a:p>
        </p:txBody>
      </p:sp>
      <p:sp>
        <p:nvSpPr>
          <p:cNvPr id="6" name="Título 1"/>
          <p:cNvSpPr txBox="1">
            <a:spLocks/>
          </p:cNvSpPr>
          <p:nvPr/>
        </p:nvSpPr>
        <p:spPr>
          <a:xfrm>
            <a:off x="379454" y="-138965"/>
            <a:ext cx="5666874" cy="808083"/>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pPr lvl="0" algn="just"/>
            <a:r>
              <a:rPr lang="es-MX" sz="2400" b="1" dirty="0">
                <a:solidFill>
                  <a:schemeClr val="bg1"/>
                </a:solidFill>
                <a:latin typeface="Arial" panose="020B0604020202020204" pitchFamily="34" charset="0"/>
                <a:cs typeface="Arial" panose="020B0604020202020204" pitchFamily="34" charset="0"/>
              </a:rPr>
              <a:t>1. Informes Seguimientos de Ley</a:t>
            </a:r>
            <a:r>
              <a:rPr lang="es-MX" sz="2400" dirty="0" smtClean="0">
                <a:solidFill>
                  <a:schemeClr val="bg1"/>
                </a:solidFill>
                <a:latin typeface="Arial" panose="020B0604020202020204" pitchFamily="34" charset="0"/>
                <a:cs typeface="Arial" panose="020B0604020202020204" pitchFamily="34" charset="0"/>
              </a:rPr>
              <a:t>. </a:t>
            </a:r>
            <a:endParaRPr lang="es-MX" sz="2400" dirty="0">
              <a:solidFill>
                <a:schemeClr val="bg1"/>
              </a:solidFill>
              <a:latin typeface="Arial" panose="020B0604020202020204" pitchFamily="34" charset="0"/>
              <a:cs typeface="Arial" panose="020B0604020202020204" pitchFamily="34" charset="0"/>
            </a:endParaRPr>
          </a:p>
        </p:txBody>
      </p:sp>
      <p:sp>
        <p:nvSpPr>
          <p:cNvPr id="7" name="Rectángulo 6"/>
          <p:cNvSpPr/>
          <p:nvPr/>
        </p:nvSpPr>
        <p:spPr>
          <a:xfrm>
            <a:off x="546549" y="1064354"/>
            <a:ext cx="8171189" cy="3162404"/>
          </a:xfrm>
          <a:prstGeom prst="rect">
            <a:avLst/>
          </a:prstGeom>
        </p:spPr>
        <p:txBody>
          <a:bodyPr wrap="square">
            <a:spAutoFit/>
          </a:bodyPr>
          <a:lstStyle/>
          <a:p>
            <a:pPr algn="just"/>
            <a:r>
              <a:rPr lang="es-MX" sz="1050" b="1" dirty="0" smtClean="0">
                <a:latin typeface="Arial" panose="020B0604020202020204" pitchFamily="34" charset="0"/>
                <a:cs typeface="Arial" panose="020B0604020202020204" pitchFamily="34" charset="0"/>
              </a:rPr>
              <a:t>CONCLUSION- Componente técnico</a:t>
            </a:r>
            <a:endParaRPr lang="es-CO" sz="1050" b="1" dirty="0" smtClean="0">
              <a:latin typeface="Arial" panose="020B0604020202020204" pitchFamily="34" charset="0"/>
              <a:cs typeface="Arial" panose="020B0604020202020204" pitchFamily="34" charset="0"/>
            </a:endParaRPr>
          </a:p>
          <a:p>
            <a:pPr algn="just"/>
            <a:endParaRPr lang="es-CO" sz="1050" dirty="0">
              <a:latin typeface="Arial" panose="020B0604020202020204" pitchFamily="34" charset="0"/>
              <a:cs typeface="Arial" panose="020B0604020202020204" pitchFamily="34" charset="0"/>
            </a:endParaRPr>
          </a:p>
          <a:p>
            <a:pPr algn="just"/>
            <a:r>
              <a:rPr lang="es-CO" sz="1050" dirty="0" smtClean="0">
                <a:latin typeface="Arial" panose="020B0604020202020204" pitchFamily="34" charset="0"/>
                <a:cs typeface="Arial" panose="020B0604020202020204" pitchFamily="34" charset="0"/>
              </a:rPr>
              <a:t>Del </a:t>
            </a:r>
            <a:r>
              <a:rPr lang="es-CO" sz="1050" dirty="0">
                <a:latin typeface="Arial" panose="020B0604020202020204" pitchFamily="34" charset="0"/>
                <a:cs typeface="Arial" panose="020B0604020202020204" pitchFamily="34" charset="0"/>
              </a:rPr>
              <a:t>análisis realizado a la documentación contractual, técnica, financiera y administrativa del proyecto ejecutado mediante el Convenio Interadministrativo N.º 310 de 2023, se identificaron deficiencias que comprometen la transparencia, legalidad y eficiencia en la ejecución del mismo.</a:t>
            </a:r>
          </a:p>
          <a:p>
            <a:pPr algn="just"/>
            <a:r>
              <a:rPr lang="es-CO" sz="1050" dirty="0">
                <a:latin typeface="Arial" panose="020B0604020202020204" pitchFamily="34" charset="0"/>
                <a:cs typeface="Arial" panose="020B0604020202020204" pitchFamily="34" charset="0"/>
              </a:rPr>
              <a:t>Se evidenció el incumplimiento de obligaciones contractuales, por parte del contratista, como de las entidades responsables del seguimiento y supervisión, entre ellas la Subgerencia de Escenarios Deportivos y Equipamiento y el ente financiador </a:t>
            </a:r>
            <a:r>
              <a:rPr lang="es-CO" sz="1050" dirty="0" err="1">
                <a:latin typeface="Arial" panose="020B0604020202020204" pitchFamily="34" charset="0"/>
                <a:cs typeface="Arial" panose="020B0604020202020204" pitchFamily="34" charset="0"/>
              </a:rPr>
              <a:t>Indeportes</a:t>
            </a:r>
            <a:r>
              <a:rPr lang="es-CO" sz="1050" dirty="0">
                <a:latin typeface="Arial" panose="020B0604020202020204" pitchFamily="34" charset="0"/>
                <a:cs typeface="Arial" panose="020B0604020202020204" pitchFamily="34" charset="0"/>
              </a:rPr>
              <a:t> Antioquia.  Destaca especialmente la no ejecución de actividades incluidas en los diseños aprobados, como el parque infantil, sin que existan actas de modificación debidamente formalizadas y firmadas por las partes competentes.</a:t>
            </a:r>
          </a:p>
          <a:p>
            <a:pPr algn="just"/>
            <a:r>
              <a:rPr lang="es-CO" sz="1050" dirty="0">
                <a:latin typeface="Arial" panose="020B0604020202020204" pitchFamily="34" charset="0"/>
                <a:cs typeface="Arial" panose="020B0604020202020204" pitchFamily="34" charset="0"/>
              </a:rPr>
              <a:t>Asimismo, se observaron inconsistencias entre lo ejecutado y lo reportado en las actas de cobro, incluyendo la facturación de ítems previamente eliminados mediante actas de cambio de obra, y diferencias significativas entre las cantidades aprobadas y las ejecutadas.</a:t>
            </a:r>
          </a:p>
          <a:p>
            <a:pPr algn="just"/>
            <a:r>
              <a:rPr lang="es-CO" sz="1050" dirty="0">
                <a:latin typeface="Arial" panose="020B0604020202020204" pitchFamily="34" charset="0"/>
                <a:cs typeface="Arial" panose="020B0604020202020204" pitchFamily="34" charset="0"/>
              </a:rPr>
              <a:t>En materia de supervisión, se detectó incumplimiento en la entrega de informes de seguimiento con la periodicidad exigida, así como deficiencias en la firma y validación de los mismos, lo que debilita los mecanismos de control institucional sobre la ejecución del convenio.</a:t>
            </a:r>
          </a:p>
          <a:p>
            <a:pPr algn="just"/>
            <a:r>
              <a:rPr lang="es-CO" sz="1050" dirty="0">
                <a:latin typeface="Arial" panose="020B0604020202020204" pitchFamily="34" charset="0"/>
                <a:cs typeface="Arial" panose="020B0604020202020204" pitchFamily="34" charset="0"/>
              </a:rPr>
              <a:t>Adicionalmente, se evidenció que el personal técnico (tanto del contratista de obra como de la interventoría) fue vinculado bajo esquemas contractuales que no cumplen con los compromisos adquiridos en las propuestas aprobadas, especialmente en lo relacionado con el pago de seguridad social y la modalidad de vinculación, afectando el cumplimiento de los criterios de calidad y legalidad del proyecto.</a:t>
            </a:r>
          </a:p>
        </p:txBody>
      </p:sp>
    </p:spTree>
    <p:extLst>
      <p:ext uri="{BB962C8B-B14F-4D97-AF65-F5344CB8AC3E}">
        <p14:creationId xmlns:p14="http://schemas.microsoft.com/office/powerpoint/2010/main" val="38439498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743578"/>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2" name="Rectángulo 1"/>
          <p:cNvSpPr/>
          <p:nvPr/>
        </p:nvSpPr>
        <p:spPr>
          <a:xfrm>
            <a:off x="6324600" y="83127"/>
            <a:ext cx="2757055" cy="974889"/>
          </a:xfrm>
          <a:prstGeom prst="rect">
            <a:avLst/>
          </a:prstGeom>
        </p:spPr>
        <p:txBody>
          <a:bodyPr wrap="square">
            <a:spAutoFit/>
          </a:bodyPr>
          <a:lstStyle/>
          <a:p>
            <a:pPr algn="just"/>
            <a:r>
              <a:rPr lang="es-CO" sz="1400" b="1" dirty="0">
                <a:solidFill>
                  <a:schemeClr val="accent6">
                    <a:lumMod val="50000"/>
                  </a:schemeClr>
                </a:solidFill>
                <a:latin typeface="Arial" panose="020B0604020202020204" pitchFamily="34" charset="0"/>
                <a:cs typeface="Arial" panose="020B0604020202020204" pitchFamily="34" charset="0"/>
              </a:rPr>
              <a:t>ix. Contrato No. 310 de 2023. Placa polideportiva en el barrio La Ermita del Municipio de Ciudad Bolívar</a:t>
            </a:r>
            <a:r>
              <a:rPr lang="es-CO" sz="1200" b="1" dirty="0">
                <a:solidFill>
                  <a:schemeClr val="accent6">
                    <a:lumMod val="75000"/>
                  </a:schemeClr>
                </a:solidFill>
                <a:latin typeface="Arial" panose="020B0604020202020204" pitchFamily="34" charset="0"/>
                <a:cs typeface="Arial" panose="020B0604020202020204" pitchFamily="34" charset="0"/>
              </a:rPr>
              <a:t>.</a:t>
            </a:r>
            <a:endParaRPr lang="es-CO" dirty="0">
              <a:solidFill>
                <a:schemeClr val="accent6">
                  <a:lumMod val="75000"/>
                </a:schemeClr>
              </a:solidFill>
            </a:endParaRPr>
          </a:p>
        </p:txBody>
      </p:sp>
      <p:sp>
        <p:nvSpPr>
          <p:cNvPr id="6" name="Título 1"/>
          <p:cNvSpPr txBox="1">
            <a:spLocks/>
          </p:cNvSpPr>
          <p:nvPr/>
        </p:nvSpPr>
        <p:spPr>
          <a:xfrm>
            <a:off x="379454" y="-138965"/>
            <a:ext cx="5666874" cy="808083"/>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pPr lvl="0" algn="just"/>
            <a:r>
              <a:rPr lang="es-MX" sz="2400" b="1" dirty="0">
                <a:solidFill>
                  <a:schemeClr val="bg1"/>
                </a:solidFill>
                <a:latin typeface="Arial" panose="020B0604020202020204" pitchFamily="34" charset="0"/>
                <a:cs typeface="Arial" panose="020B0604020202020204" pitchFamily="34" charset="0"/>
              </a:rPr>
              <a:t>1. Informes Seguimientos de Ley</a:t>
            </a:r>
            <a:r>
              <a:rPr lang="es-MX" sz="2400" dirty="0" smtClean="0">
                <a:solidFill>
                  <a:schemeClr val="bg1"/>
                </a:solidFill>
                <a:latin typeface="Arial" panose="020B0604020202020204" pitchFamily="34" charset="0"/>
                <a:cs typeface="Arial" panose="020B0604020202020204" pitchFamily="34" charset="0"/>
              </a:rPr>
              <a:t>. </a:t>
            </a:r>
            <a:endParaRPr lang="es-MX" sz="2400" dirty="0">
              <a:solidFill>
                <a:schemeClr val="bg1"/>
              </a:solidFill>
              <a:latin typeface="Arial" panose="020B0604020202020204" pitchFamily="34" charset="0"/>
              <a:cs typeface="Arial" panose="020B0604020202020204" pitchFamily="34" charset="0"/>
            </a:endParaRPr>
          </a:p>
        </p:txBody>
      </p:sp>
      <p:sp>
        <p:nvSpPr>
          <p:cNvPr id="7" name="Rectángulo 6"/>
          <p:cNvSpPr/>
          <p:nvPr/>
        </p:nvSpPr>
        <p:spPr>
          <a:xfrm>
            <a:off x="505298" y="882545"/>
            <a:ext cx="8171189" cy="3893374"/>
          </a:xfrm>
          <a:prstGeom prst="rect">
            <a:avLst/>
          </a:prstGeom>
        </p:spPr>
        <p:txBody>
          <a:bodyPr wrap="square">
            <a:spAutoFit/>
          </a:bodyPr>
          <a:lstStyle/>
          <a:p>
            <a:pPr algn="just" fontAlgn="base"/>
            <a:r>
              <a:rPr lang="es-ES" sz="900" b="1" dirty="0">
                <a:latin typeface="Arial" panose="020B0604020202020204" pitchFamily="34" charset="0"/>
                <a:cs typeface="Arial" panose="020B0604020202020204" pitchFamily="34" charset="0"/>
              </a:rPr>
              <a:t>Componente financiero</a:t>
            </a:r>
            <a:endParaRPr lang="es-CO" sz="900" dirty="0">
              <a:latin typeface="Arial" panose="020B0604020202020204" pitchFamily="34" charset="0"/>
              <a:cs typeface="Arial" panose="020B0604020202020204" pitchFamily="34" charset="0"/>
            </a:endParaRPr>
          </a:p>
          <a:p>
            <a:pPr algn="just" fontAlgn="base"/>
            <a:r>
              <a:rPr lang="es-ES" sz="900" dirty="0">
                <a:latin typeface="Arial" panose="020B0604020202020204" pitchFamily="34" charset="0"/>
                <a:cs typeface="Arial" panose="020B0604020202020204" pitchFamily="34" charset="0"/>
              </a:rPr>
              <a:t> </a:t>
            </a:r>
            <a:endParaRPr lang="es-CO" sz="900" dirty="0">
              <a:latin typeface="Arial" panose="020B0604020202020204" pitchFamily="34" charset="0"/>
              <a:cs typeface="Arial" panose="020B0604020202020204" pitchFamily="34" charset="0"/>
            </a:endParaRPr>
          </a:p>
          <a:p>
            <a:pPr algn="just" fontAlgn="base"/>
            <a:r>
              <a:rPr lang="es-ES" sz="900" dirty="0">
                <a:latin typeface="Arial" panose="020B0604020202020204" pitchFamily="34" charset="0"/>
                <a:cs typeface="Arial" panose="020B0604020202020204" pitchFamily="34" charset="0"/>
              </a:rPr>
              <a:t>Para el cumplimiento de lo establecido para los pagos y la ejecución del convenio:</a:t>
            </a:r>
            <a:endParaRPr lang="es-CO" sz="900" dirty="0">
              <a:latin typeface="Arial" panose="020B0604020202020204" pitchFamily="34" charset="0"/>
              <a:cs typeface="Arial" panose="020B0604020202020204" pitchFamily="34" charset="0"/>
            </a:endParaRPr>
          </a:p>
          <a:p>
            <a:pPr algn="just" fontAlgn="base"/>
            <a:r>
              <a:rPr lang="es-ES" sz="900" dirty="0">
                <a:latin typeface="Arial" panose="020B0604020202020204" pitchFamily="34" charset="0"/>
                <a:cs typeface="Arial" panose="020B0604020202020204" pitchFamily="34" charset="0"/>
              </a:rPr>
              <a:t> </a:t>
            </a:r>
            <a:endParaRPr lang="es-CO" sz="900" dirty="0">
              <a:latin typeface="Arial" panose="020B0604020202020204" pitchFamily="34" charset="0"/>
              <a:cs typeface="Arial" panose="020B0604020202020204" pitchFamily="34" charset="0"/>
            </a:endParaRPr>
          </a:p>
          <a:p>
            <a:pPr marL="171450" lvl="0" indent="-171450" algn="just" fontAlgn="base">
              <a:buFont typeface="Wingdings" panose="05000000000000000000" pitchFamily="2" charset="2"/>
              <a:buChar char="ü"/>
            </a:pPr>
            <a:r>
              <a:rPr lang="es-CO" sz="900" dirty="0">
                <a:latin typeface="Arial" panose="020B0604020202020204" pitchFamily="34" charset="0"/>
                <a:cs typeface="Arial" panose="020B0604020202020204" pitchFamily="34" charset="0"/>
              </a:rPr>
              <a:t>En materia presupuestal, la revisión de los documentos fuente aportados permitió establecer que los actos se ajustaron a los principios y normas presupuestales, así como a lo establecido en el clausulado del convenio.</a:t>
            </a:r>
            <a:r>
              <a:rPr lang="es-ES" sz="900" dirty="0">
                <a:latin typeface="Arial" panose="020B0604020202020204" pitchFamily="34" charset="0"/>
                <a:cs typeface="Arial" panose="020B0604020202020204" pitchFamily="34" charset="0"/>
              </a:rPr>
              <a:t> </a:t>
            </a:r>
            <a:endParaRPr lang="es-CO" sz="900" dirty="0">
              <a:latin typeface="Arial" panose="020B0604020202020204" pitchFamily="34" charset="0"/>
              <a:cs typeface="Arial" panose="020B0604020202020204" pitchFamily="34" charset="0"/>
            </a:endParaRPr>
          </a:p>
          <a:p>
            <a:pPr algn="just" fontAlgn="base"/>
            <a:r>
              <a:rPr lang="es-ES" sz="900" dirty="0">
                <a:latin typeface="Arial" panose="020B0604020202020204" pitchFamily="34" charset="0"/>
                <a:cs typeface="Arial" panose="020B0604020202020204" pitchFamily="34" charset="0"/>
              </a:rPr>
              <a:t> </a:t>
            </a:r>
            <a:endParaRPr lang="es-CO" sz="900" dirty="0">
              <a:latin typeface="Arial" panose="020B0604020202020204" pitchFamily="34" charset="0"/>
              <a:cs typeface="Arial" panose="020B0604020202020204" pitchFamily="34" charset="0"/>
            </a:endParaRPr>
          </a:p>
          <a:p>
            <a:pPr marL="171450" lvl="0" indent="-171450" algn="just" fontAlgn="base">
              <a:buFont typeface="Wingdings" panose="05000000000000000000" pitchFamily="2" charset="2"/>
              <a:buChar char="ü"/>
            </a:pPr>
            <a:r>
              <a:rPr lang="es-CO" sz="900" dirty="0">
                <a:latin typeface="Arial" panose="020B0604020202020204" pitchFamily="34" charset="0"/>
                <a:cs typeface="Arial" panose="020B0604020202020204" pitchFamily="34" charset="0"/>
              </a:rPr>
              <a:t>Se constató que el supervisor de </a:t>
            </a:r>
            <a:r>
              <a:rPr lang="es-CO" sz="900" dirty="0" err="1">
                <a:latin typeface="Arial" panose="020B0604020202020204" pitchFamily="34" charset="0"/>
                <a:cs typeface="Arial" panose="020B0604020202020204" pitchFamily="34" charset="0"/>
              </a:rPr>
              <a:t>Indeportes</a:t>
            </a:r>
            <a:r>
              <a:rPr lang="es-CO" sz="900" dirty="0">
                <a:latin typeface="Arial" panose="020B0604020202020204" pitchFamily="34" charset="0"/>
                <a:cs typeface="Arial" panose="020B0604020202020204" pitchFamily="34" charset="0"/>
              </a:rPr>
              <a:t>, tras verificar el cumplimiento de los requisitos exigidos, autorizó el desembolso único de los recursos a la cuenta del IDEA suscrita por el municipio de Ciudad Bolívar para el manejo conjunto de los recursos.</a:t>
            </a:r>
            <a:r>
              <a:rPr lang="es-ES" sz="900" dirty="0">
                <a:latin typeface="Arial" panose="020B0604020202020204" pitchFamily="34" charset="0"/>
                <a:cs typeface="Arial" panose="020B0604020202020204" pitchFamily="34" charset="0"/>
              </a:rPr>
              <a:t> </a:t>
            </a:r>
            <a:endParaRPr lang="es-CO" sz="900" dirty="0">
              <a:latin typeface="Arial" panose="020B0604020202020204" pitchFamily="34" charset="0"/>
              <a:cs typeface="Arial" panose="020B0604020202020204" pitchFamily="34" charset="0"/>
            </a:endParaRPr>
          </a:p>
          <a:p>
            <a:pPr algn="just" fontAlgn="base"/>
            <a:endParaRPr lang="es-CO" sz="900" dirty="0">
              <a:latin typeface="Arial" panose="020B0604020202020204" pitchFamily="34" charset="0"/>
              <a:cs typeface="Arial" panose="020B0604020202020204" pitchFamily="34" charset="0"/>
            </a:endParaRPr>
          </a:p>
          <a:p>
            <a:pPr marL="171450" lvl="0" indent="-171450" algn="just" fontAlgn="base">
              <a:buFont typeface="Wingdings" panose="05000000000000000000" pitchFamily="2" charset="2"/>
              <a:buChar char="ü"/>
            </a:pPr>
            <a:r>
              <a:rPr lang="es-CO" sz="900" dirty="0">
                <a:latin typeface="Arial" panose="020B0604020202020204" pitchFamily="34" charset="0"/>
                <a:cs typeface="Arial" panose="020B0604020202020204" pitchFamily="34" charset="0"/>
              </a:rPr>
              <a:t>Al analizar los cuatro informes de supervisión, se identificó una incoherencia en el último informe, con radicado 202501005981 y fecha 04/06/2025, ya que no se relaciona el pago por $267.641.991 consignado en el informe anterior (radicado 202501001529 del 20/02/2025), ni el pago relacionado con el acta N°2 de interventoría por $15.896.763.  Esto denota una falta de control financiero en dicho informe de supervisión.</a:t>
            </a:r>
            <a:r>
              <a:rPr lang="es-ES" sz="900" dirty="0">
                <a:latin typeface="Arial" panose="020B0604020202020204" pitchFamily="34" charset="0"/>
                <a:cs typeface="Arial" panose="020B0604020202020204" pitchFamily="34" charset="0"/>
              </a:rPr>
              <a:t> </a:t>
            </a:r>
            <a:endParaRPr lang="es-CO" sz="900" dirty="0">
              <a:latin typeface="Arial" panose="020B0604020202020204" pitchFamily="34" charset="0"/>
              <a:cs typeface="Arial" panose="020B0604020202020204" pitchFamily="34" charset="0"/>
            </a:endParaRPr>
          </a:p>
          <a:p>
            <a:pPr algn="just" fontAlgn="base"/>
            <a:r>
              <a:rPr lang="es-ES" sz="900" dirty="0">
                <a:latin typeface="Arial" panose="020B0604020202020204" pitchFamily="34" charset="0"/>
                <a:cs typeface="Arial" panose="020B0604020202020204" pitchFamily="34" charset="0"/>
              </a:rPr>
              <a:t> </a:t>
            </a:r>
            <a:endParaRPr lang="es-CO" sz="900" dirty="0">
              <a:latin typeface="Arial" panose="020B0604020202020204" pitchFamily="34" charset="0"/>
              <a:cs typeface="Arial" panose="020B0604020202020204" pitchFamily="34" charset="0"/>
            </a:endParaRPr>
          </a:p>
          <a:p>
            <a:pPr marL="171450" lvl="0" indent="-171450" algn="just" fontAlgn="base">
              <a:buFont typeface="Wingdings" panose="05000000000000000000" pitchFamily="2" charset="2"/>
              <a:buChar char="ü"/>
            </a:pPr>
            <a:r>
              <a:rPr lang="es-CO" sz="900" dirty="0">
                <a:latin typeface="Arial" panose="020B0604020202020204" pitchFamily="34" charset="0"/>
                <a:cs typeface="Arial" panose="020B0604020202020204" pitchFamily="34" charset="0"/>
              </a:rPr>
              <a:t>Se evidenciaron ocho informes de supervisión emitidos por el municipio, de los cuales solo el quinto informe (enero de 2024) y el octavo informe (julio de 2024) hacen referencia al avance financiero con cifras concretas.  Además, en el octavo informe no se relacionó el acta N°2 de cobro de interventoría por $17.805.874, que sí había sido mencionada en el quinto informe, lo que refleja una deficiencia en el seguimiento financiero real de las cifras ejecutadas.</a:t>
            </a:r>
          </a:p>
          <a:p>
            <a:pPr algn="just" fontAlgn="base"/>
            <a:r>
              <a:rPr lang="es-ES" sz="900" dirty="0">
                <a:latin typeface="Arial" panose="020B0604020202020204" pitchFamily="34" charset="0"/>
                <a:cs typeface="Arial" panose="020B0604020202020204" pitchFamily="34" charset="0"/>
              </a:rPr>
              <a:t> </a:t>
            </a:r>
            <a:endParaRPr lang="es-CO" sz="900" dirty="0">
              <a:latin typeface="Arial" panose="020B0604020202020204" pitchFamily="34" charset="0"/>
              <a:cs typeface="Arial" panose="020B0604020202020204" pitchFamily="34" charset="0"/>
            </a:endParaRPr>
          </a:p>
          <a:p>
            <a:pPr marL="171450" lvl="0" indent="-171450" algn="just" fontAlgn="base">
              <a:buFont typeface="Wingdings" panose="05000000000000000000" pitchFamily="2" charset="2"/>
              <a:buChar char="ü"/>
            </a:pPr>
            <a:r>
              <a:rPr lang="es-CO" sz="900" dirty="0">
                <a:latin typeface="Arial" panose="020B0604020202020204" pitchFamily="34" charset="0"/>
                <a:cs typeface="Arial" panose="020B0604020202020204" pitchFamily="34" charset="0"/>
              </a:rPr>
              <a:t>En la solicitud de autorización para el uso de recursos del 10 de diciembre de 2024, presentada por el municipio de Ciudad Bolívar a </a:t>
            </a:r>
            <a:r>
              <a:rPr lang="es-CO" sz="900" dirty="0" err="1">
                <a:latin typeface="Arial" panose="020B0604020202020204" pitchFamily="34" charset="0"/>
                <a:cs typeface="Arial" panose="020B0604020202020204" pitchFamily="34" charset="0"/>
              </a:rPr>
              <a:t>Indeportes</a:t>
            </a:r>
            <a:r>
              <a:rPr lang="es-CO" sz="900" dirty="0">
                <a:latin typeface="Arial" panose="020B0604020202020204" pitchFamily="34" charset="0"/>
                <a:cs typeface="Arial" panose="020B0604020202020204" pitchFamily="34" charset="0"/>
              </a:rPr>
              <a:t> Antioquia, se solicitó un desembolso por $283.538.755, distribuido en $267.641.991 para obra y $15.896.763,75 para interventoría.  De lo anterior se desprenden las siguientes observaciones:</a:t>
            </a:r>
            <a:r>
              <a:rPr lang="es-ES" sz="900" dirty="0">
                <a:latin typeface="Arial" panose="020B0604020202020204" pitchFamily="34" charset="0"/>
                <a:cs typeface="Arial" panose="020B0604020202020204" pitchFamily="34" charset="0"/>
              </a:rPr>
              <a:t> </a:t>
            </a:r>
            <a:endParaRPr lang="es-CO" sz="900" dirty="0">
              <a:latin typeface="Arial" panose="020B0604020202020204" pitchFamily="34" charset="0"/>
              <a:cs typeface="Arial" panose="020B0604020202020204" pitchFamily="34" charset="0"/>
            </a:endParaRPr>
          </a:p>
          <a:p>
            <a:pPr algn="just"/>
            <a:endParaRPr lang="es-MX" sz="1100" dirty="0" smtClean="0">
              <a:latin typeface="Arial" panose="020B0604020202020204" pitchFamily="34" charset="0"/>
              <a:cs typeface="Arial" panose="020B0604020202020204" pitchFamily="34" charset="0"/>
            </a:endParaRPr>
          </a:p>
          <a:p>
            <a:pPr lvl="1" algn="just" fontAlgn="base"/>
            <a:r>
              <a:rPr lang="es-CO" sz="900" dirty="0" smtClean="0">
                <a:latin typeface="Arial" panose="020B0604020202020204" pitchFamily="34" charset="0"/>
                <a:cs typeface="Arial" panose="020B0604020202020204" pitchFamily="34" charset="0"/>
              </a:rPr>
              <a:t>*. </a:t>
            </a:r>
            <a:r>
              <a:rPr lang="es-CO" sz="900" dirty="0">
                <a:latin typeface="Arial" panose="020B0604020202020204" pitchFamily="34" charset="0"/>
                <a:cs typeface="Arial" panose="020B0604020202020204" pitchFamily="34" charset="0"/>
              </a:rPr>
              <a:t>El valor asignado para interventoría difiere del aprobado en el informe de </a:t>
            </a:r>
            <a:r>
              <a:rPr lang="es-CO" sz="900" dirty="0" smtClean="0">
                <a:latin typeface="Arial" panose="020B0604020202020204" pitchFamily="34" charset="0"/>
                <a:cs typeface="Arial" panose="020B0604020202020204" pitchFamily="34" charset="0"/>
              </a:rPr>
              <a:t>supervisión municipal </a:t>
            </a:r>
            <a:r>
              <a:rPr lang="es-CO" sz="900" dirty="0">
                <a:latin typeface="Arial" panose="020B0604020202020204" pitchFamily="34" charset="0"/>
                <a:cs typeface="Arial" panose="020B0604020202020204" pitchFamily="34" charset="0"/>
              </a:rPr>
              <a:t>N°5, de enero de 2024.</a:t>
            </a:r>
          </a:p>
          <a:p>
            <a:pPr algn="just" fontAlgn="base"/>
            <a:r>
              <a:rPr lang="es-ES" sz="900" dirty="0">
                <a:latin typeface="Arial" panose="020B0604020202020204" pitchFamily="34" charset="0"/>
                <a:cs typeface="Arial" panose="020B0604020202020204" pitchFamily="34" charset="0"/>
              </a:rPr>
              <a:t> </a:t>
            </a:r>
            <a:endParaRPr lang="es-CO" sz="900" dirty="0">
              <a:latin typeface="Arial" panose="020B0604020202020204" pitchFamily="34" charset="0"/>
              <a:cs typeface="Arial" panose="020B0604020202020204" pitchFamily="34" charset="0"/>
            </a:endParaRPr>
          </a:p>
          <a:p>
            <a:pPr lvl="1" algn="just" fontAlgn="base"/>
            <a:r>
              <a:rPr lang="es-CO" sz="900" dirty="0" smtClean="0">
                <a:latin typeface="Arial" panose="020B0604020202020204" pitchFamily="34" charset="0"/>
                <a:cs typeface="Arial" panose="020B0604020202020204" pitchFamily="34" charset="0"/>
              </a:rPr>
              <a:t>*. </a:t>
            </a:r>
            <a:r>
              <a:rPr lang="es-CO" sz="900" dirty="0">
                <a:latin typeface="Arial" panose="020B0604020202020204" pitchFamily="34" charset="0"/>
                <a:cs typeface="Arial" panose="020B0604020202020204" pitchFamily="34" charset="0"/>
              </a:rPr>
              <a:t>Para el pago de obra de $267.641.991, no se encontró en los doce informes </a:t>
            </a:r>
            <a:r>
              <a:rPr lang="es-CO" sz="900" dirty="0" smtClean="0">
                <a:latin typeface="Arial" panose="020B0604020202020204" pitchFamily="34" charset="0"/>
                <a:cs typeface="Arial" panose="020B0604020202020204" pitchFamily="34" charset="0"/>
              </a:rPr>
              <a:t>interventoría </a:t>
            </a:r>
            <a:r>
              <a:rPr lang="es-CO" sz="900" dirty="0">
                <a:latin typeface="Arial" panose="020B0604020202020204" pitchFamily="34" charset="0"/>
                <a:cs typeface="Arial" panose="020B0604020202020204" pitchFamily="34" charset="0"/>
              </a:rPr>
              <a:t>aportados ninguna relación ni autorización </a:t>
            </a:r>
            <a:r>
              <a:rPr lang="es-CO" sz="900" dirty="0" smtClean="0">
                <a:latin typeface="Arial" panose="020B0604020202020204" pitchFamily="34" charset="0"/>
                <a:cs typeface="Arial" panose="020B0604020202020204" pitchFamily="34" charset="0"/>
              </a:rPr>
              <a:t>para dicho </a:t>
            </a:r>
            <a:r>
              <a:rPr lang="es-CO" sz="900" dirty="0">
                <a:latin typeface="Arial" panose="020B0604020202020204" pitchFamily="34" charset="0"/>
                <a:cs typeface="Arial" panose="020B0604020202020204" pitchFamily="34" charset="0"/>
              </a:rPr>
              <a:t>pago.</a:t>
            </a:r>
          </a:p>
          <a:p>
            <a:pPr algn="just"/>
            <a:endParaRPr lang="es-MX"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99642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743578"/>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546549" y="629076"/>
            <a:ext cx="5375083" cy="43527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1800" b="1" dirty="0" smtClean="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smtClean="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r>
              <a:rPr lang="es-MX" sz="1800" b="1" dirty="0" smtClean="0">
                <a:solidFill>
                  <a:schemeClr val="bg1"/>
                </a:solidFill>
                <a:latin typeface="Arial Black" panose="020B0A04020102020204" pitchFamily="34" charset="0"/>
              </a:rPr>
              <a:t> </a:t>
            </a:r>
            <a:endParaRPr lang="es-MX" sz="1800" b="1" dirty="0">
              <a:solidFill>
                <a:schemeClr val="bg1"/>
              </a:solidFill>
              <a:latin typeface="Arial Black" panose="020B0A04020102020204" pitchFamily="34" charset="0"/>
            </a:endParaRPr>
          </a:p>
        </p:txBody>
      </p:sp>
      <p:sp>
        <p:nvSpPr>
          <p:cNvPr id="2" name="Rectángulo 1"/>
          <p:cNvSpPr/>
          <p:nvPr/>
        </p:nvSpPr>
        <p:spPr>
          <a:xfrm>
            <a:off x="6276108" y="1"/>
            <a:ext cx="2867891" cy="954107"/>
          </a:xfrm>
          <a:prstGeom prst="rect">
            <a:avLst/>
          </a:prstGeom>
        </p:spPr>
        <p:txBody>
          <a:bodyPr wrap="square">
            <a:spAutoFit/>
          </a:bodyPr>
          <a:lstStyle/>
          <a:p>
            <a:pPr algn="just"/>
            <a:r>
              <a:rPr lang="es-CO" sz="1400" b="1" dirty="0">
                <a:solidFill>
                  <a:schemeClr val="accent6">
                    <a:lumMod val="50000"/>
                  </a:schemeClr>
                </a:solidFill>
                <a:latin typeface="Arial" panose="020B0604020202020204" pitchFamily="34" charset="0"/>
                <a:cs typeface="Arial" panose="020B0604020202020204" pitchFamily="34" charset="0"/>
              </a:rPr>
              <a:t>ix. Contrato No. 310 de 2023. Placa polideportiva en el barrio La Ermita del Municipio de Ciudad Bolívar</a:t>
            </a:r>
            <a:r>
              <a:rPr lang="es-CO" sz="1200" b="1" dirty="0">
                <a:solidFill>
                  <a:schemeClr val="accent6">
                    <a:lumMod val="75000"/>
                  </a:schemeClr>
                </a:solidFill>
                <a:latin typeface="Arial" panose="020B0604020202020204" pitchFamily="34" charset="0"/>
                <a:cs typeface="Arial" panose="020B0604020202020204" pitchFamily="34" charset="0"/>
              </a:rPr>
              <a:t>.</a:t>
            </a:r>
            <a:endParaRPr lang="es-CO" dirty="0">
              <a:solidFill>
                <a:schemeClr val="accent6">
                  <a:lumMod val="75000"/>
                </a:schemeClr>
              </a:solidFill>
            </a:endParaRPr>
          </a:p>
        </p:txBody>
      </p:sp>
      <p:sp>
        <p:nvSpPr>
          <p:cNvPr id="6" name="Título 1"/>
          <p:cNvSpPr txBox="1">
            <a:spLocks/>
          </p:cNvSpPr>
          <p:nvPr/>
        </p:nvSpPr>
        <p:spPr>
          <a:xfrm>
            <a:off x="379454" y="-138965"/>
            <a:ext cx="5666874" cy="808083"/>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pPr lvl="0" algn="just"/>
            <a:r>
              <a:rPr lang="es-MX" sz="2400" b="1" dirty="0" smtClean="0">
                <a:solidFill>
                  <a:schemeClr val="bg1"/>
                </a:solidFill>
                <a:latin typeface="Arial Black" panose="020B0A04020102020204" pitchFamily="34" charset="0"/>
                <a:ea typeface="+mn-ea"/>
                <a:cs typeface="Arial" panose="020B0604020202020204" pitchFamily="34" charset="0"/>
              </a:rPr>
              <a:t>1. Informes Seguimientos de Ley</a:t>
            </a:r>
            <a:endParaRPr lang="es-MX" sz="2400" b="1" dirty="0">
              <a:solidFill>
                <a:schemeClr val="bg1"/>
              </a:solidFill>
              <a:latin typeface="Arial Black" panose="020B0A04020102020204" pitchFamily="34" charset="0"/>
              <a:ea typeface="+mn-ea"/>
              <a:cs typeface="Arial" panose="020B0604020202020204" pitchFamily="34" charset="0"/>
            </a:endParaRPr>
          </a:p>
        </p:txBody>
      </p:sp>
      <p:sp>
        <p:nvSpPr>
          <p:cNvPr id="7" name="Rectángulo 6"/>
          <p:cNvSpPr/>
          <p:nvPr/>
        </p:nvSpPr>
        <p:spPr>
          <a:xfrm>
            <a:off x="546549" y="1064354"/>
            <a:ext cx="8171189" cy="2862322"/>
          </a:xfrm>
          <a:prstGeom prst="rect">
            <a:avLst/>
          </a:prstGeom>
        </p:spPr>
        <p:txBody>
          <a:bodyPr wrap="square">
            <a:spAutoFit/>
          </a:bodyPr>
          <a:lstStyle/>
          <a:p>
            <a:pPr marL="171450" lvl="0" indent="-171450" algn="just" fontAlgn="base">
              <a:buFont typeface="Wingdings" panose="05000000000000000000" pitchFamily="2" charset="2"/>
              <a:buChar char="ü"/>
            </a:pPr>
            <a:r>
              <a:rPr lang="es-CO" sz="900" dirty="0">
                <a:latin typeface="Arial" panose="020B0604020202020204" pitchFamily="34" charset="0"/>
                <a:cs typeface="Arial" panose="020B0604020202020204" pitchFamily="34" charset="0"/>
              </a:rPr>
              <a:t>Se revisaron doce informes ejecutivos de interventoría que avalan el seguimiento realizado; no obstante, estos informes no desarrollan el numeral 4, correspondiente al Aspecto Financiero – Control Financiero. Solo en los informes N°6, 7, 10, 12 y 13 se hace referencia a aspectos financieros en las conclusiones, evidenciando debilidades en la revelación y seguimiento del componente financiero que la interventoría debe ejercer para la ejecución del contrato.</a:t>
            </a:r>
            <a:r>
              <a:rPr lang="es-ES" sz="900" dirty="0">
                <a:latin typeface="Arial" panose="020B0604020202020204" pitchFamily="34" charset="0"/>
                <a:cs typeface="Arial" panose="020B0604020202020204" pitchFamily="34" charset="0"/>
              </a:rPr>
              <a:t> </a:t>
            </a:r>
            <a:endParaRPr lang="es-CO" sz="900" dirty="0">
              <a:latin typeface="Arial" panose="020B0604020202020204" pitchFamily="34" charset="0"/>
              <a:cs typeface="Arial" panose="020B0604020202020204" pitchFamily="34" charset="0"/>
            </a:endParaRPr>
          </a:p>
          <a:p>
            <a:pPr algn="just" fontAlgn="base"/>
            <a:r>
              <a:rPr lang="es-ES" sz="900" dirty="0">
                <a:latin typeface="Arial" panose="020B0604020202020204" pitchFamily="34" charset="0"/>
                <a:cs typeface="Arial" panose="020B0604020202020204" pitchFamily="34" charset="0"/>
              </a:rPr>
              <a:t> </a:t>
            </a:r>
            <a:endParaRPr lang="es-CO" sz="900" dirty="0">
              <a:latin typeface="Arial" panose="020B0604020202020204" pitchFamily="34" charset="0"/>
              <a:cs typeface="Arial" panose="020B0604020202020204" pitchFamily="34" charset="0"/>
            </a:endParaRPr>
          </a:p>
          <a:p>
            <a:pPr marL="171450" lvl="0" indent="-171450" algn="just" fontAlgn="base">
              <a:buFont typeface="Wingdings" panose="05000000000000000000" pitchFamily="2" charset="2"/>
              <a:buChar char="ü"/>
            </a:pPr>
            <a:r>
              <a:rPr lang="es-CO" sz="900" dirty="0">
                <a:latin typeface="Arial" panose="020B0604020202020204" pitchFamily="34" charset="0"/>
                <a:cs typeface="Arial" panose="020B0604020202020204" pitchFamily="34" charset="0"/>
              </a:rPr>
              <a:t>Al verificar el saldo de la cuenta bancaria N° 100014514 del IDEA a la fecha del 30 de junio de 2025, se observó un saldo de $135.718.742, que incluye el saldo pendiente por ejecutar y los rendimientos financieros acumulados hasta esa fecha, por valor de $21.181.573, generados durante la ejecución del convenio, los cuales están pendientes de liquidación.</a:t>
            </a:r>
            <a:r>
              <a:rPr lang="es-ES" sz="900" dirty="0">
                <a:latin typeface="Arial" panose="020B0604020202020204" pitchFamily="34" charset="0"/>
                <a:cs typeface="Arial" panose="020B0604020202020204" pitchFamily="34" charset="0"/>
              </a:rPr>
              <a:t> </a:t>
            </a:r>
            <a:endParaRPr lang="es-CO" sz="900" dirty="0">
              <a:latin typeface="Arial" panose="020B0604020202020204" pitchFamily="34" charset="0"/>
              <a:cs typeface="Arial" panose="020B0604020202020204" pitchFamily="34" charset="0"/>
            </a:endParaRPr>
          </a:p>
          <a:p>
            <a:pPr algn="just" fontAlgn="base"/>
            <a:r>
              <a:rPr lang="es-ES" sz="900" dirty="0">
                <a:latin typeface="Arial" panose="020B0604020202020204" pitchFamily="34" charset="0"/>
                <a:cs typeface="Arial" panose="020B0604020202020204" pitchFamily="34" charset="0"/>
              </a:rPr>
              <a:t> </a:t>
            </a:r>
            <a:endParaRPr lang="es-CO" sz="900" dirty="0">
              <a:latin typeface="Arial" panose="020B0604020202020204" pitchFamily="34" charset="0"/>
              <a:cs typeface="Arial" panose="020B0604020202020204" pitchFamily="34" charset="0"/>
            </a:endParaRPr>
          </a:p>
          <a:p>
            <a:pPr marL="171450" lvl="0" indent="-171450" algn="just" fontAlgn="base">
              <a:buFont typeface="Wingdings" panose="05000000000000000000" pitchFamily="2" charset="2"/>
              <a:buChar char="ü"/>
            </a:pPr>
            <a:r>
              <a:rPr lang="es-CO" sz="900" dirty="0">
                <a:latin typeface="Arial" panose="020B0604020202020204" pitchFamily="34" charset="0"/>
                <a:cs typeface="Arial" panose="020B0604020202020204" pitchFamily="34" charset="0"/>
              </a:rPr>
              <a:t>Se verificó en contabilidad la existencia de reintegros de los rendimientos financieros generados por la cuenta, por parte del municipio de Ciudad Bolívar, y no se encontraron dichos reintegros. Por ello, se hace énfasis en lo establecido en la cláusula SEPTIMA - OBLIGACIONES de la minuta del convenio, que indica:</a:t>
            </a:r>
            <a:r>
              <a:rPr lang="es-ES" sz="900" dirty="0">
                <a:latin typeface="Arial" panose="020B0604020202020204" pitchFamily="34" charset="0"/>
                <a:cs typeface="Arial" panose="020B0604020202020204" pitchFamily="34" charset="0"/>
              </a:rPr>
              <a:t> </a:t>
            </a:r>
            <a:endParaRPr lang="es-CO" sz="900" dirty="0">
              <a:latin typeface="Arial" panose="020B0604020202020204" pitchFamily="34" charset="0"/>
              <a:cs typeface="Arial" panose="020B0604020202020204" pitchFamily="34" charset="0"/>
            </a:endParaRPr>
          </a:p>
          <a:p>
            <a:pPr algn="just" fontAlgn="base"/>
            <a:r>
              <a:rPr lang="es-ES" sz="900" dirty="0">
                <a:latin typeface="Arial" panose="020B0604020202020204" pitchFamily="34" charset="0"/>
                <a:cs typeface="Arial" panose="020B0604020202020204" pitchFamily="34" charset="0"/>
              </a:rPr>
              <a:t> </a:t>
            </a:r>
            <a:endParaRPr lang="es-CO" sz="900" dirty="0">
              <a:latin typeface="Arial" panose="020B0604020202020204" pitchFamily="34" charset="0"/>
              <a:cs typeface="Arial" panose="020B0604020202020204" pitchFamily="34" charset="0"/>
            </a:endParaRPr>
          </a:p>
          <a:p>
            <a:pPr lvl="1" algn="just" fontAlgn="base"/>
            <a:r>
              <a:rPr lang="es-CO" sz="900" i="1" dirty="0" smtClean="0">
                <a:latin typeface="Arial" panose="020B0604020202020204" pitchFamily="34" charset="0"/>
                <a:cs typeface="Arial" panose="020B0604020202020204" pitchFamily="34" charset="0"/>
              </a:rPr>
              <a:t>7.1. Obligaciones </a:t>
            </a:r>
            <a:r>
              <a:rPr lang="es-CO" sz="900" i="1" dirty="0">
                <a:latin typeface="Arial" panose="020B0604020202020204" pitchFamily="34" charset="0"/>
                <a:cs typeface="Arial" panose="020B0604020202020204" pitchFamily="34" charset="0"/>
              </a:rPr>
              <a:t>específicas del contratista: En virtud del contrato, el contratista se obliga con INDEPORTES ANTIOQUIA a desarrollar el objeto del contrato conforme a las especificaciones técnicas y, en especial, a presentar rendición de cuentas una vez finalizadas las obras, soportada, como mínimo, por los siguientes documentos:</a:t>
            </a:r>
            <a:r>
              <a:rPr lang="es-ES" sz="900" dirty="0">
                <a:latin typeface="Arial" panose="020B0604020202020204" pitchFamily="34" charset="0"/>
                <a:cs typeface="Arial" panose="020B0604020202020204" pitchFamily="34" charset="0"/>
              </a:rPr>
              <a:t> </a:t>
            </a:r>
            <a:r>
              <a:rPr lang="es-CO" sz="900" i="1" dirty="0">
                <a:latin typeface="Arial" panose="020B0604020202020204" pitchFamily="34" charset="0"/>
                <a:cs typeface="Arial" panose="020B0604020202020204" pitchFamily="34" charset="0"/>
              </a:rPr>
              <a:t>… e) Soportes de reintegros de los valores no ejecutados y/o los rendimientos financieros generados, consignados a la tesorería de INDEPORTES ANTIOQUIA.</a:t>
            </a:r>
            <a:r>
              <a:rPr lang="es-ES" sz="900" dirty="0">
                <a:latin typeface="Arial" panose="020B0604020202020204" pitchFamily="34" charset="0"/>
                <a:cs typeface="Arial" panose="020B0604020202020204" pitchFamily="34" charset="0"/>
              </a:rPr>
              <a:t> </a:t>
            </a:r>
            <a:endParaRPr lang="es-CO" sz="900" dirty="0">
              <a:latin typeface="Arial" panose="020B0604020202020204" pitchFamily="34" charset="0"/>
              <a:cs typeface="Arial" panose="020B0604020202020204" pitchFamily="34" charset="0"/>
            </a:endParaRPr>
          </a:p>
          <a:p>
            <a:pPr algn="just" fontAlgn="base"/>
            <a:r>
              <a:rPr lang="es-ES" sz="900" dirty="0">
                <a:latin typeface="Arial" panose="020B0604020202020204" pitchFamily="34" charset="0"/>
                <a:cs typeface="Arial" panose="020B0604020202020204" pitchFamily="34" charset="0"/>
              </a:rPr>
              <a:t> </a:t>
            </a:r>
            <a:endParaRPr lang="es-CO" sz="900" dirty="0">
              <a:latin typeface="Arial" panose="020B0604020202020204" pitchFamily="34" charset="0"/>
              <a:cs typeface="Arial" panose="020B0604020202020204" pitchFamily="34" charset="0"/>
            </a:endParaRPr>
          </a:p>
          <a:p>
            <a:pPr algn="just" fontAlgn="base"/>
            <a:r>
              <a:rPr lang="es-CO" sz="900" dirty="0">
                <a:latin typeface="Arial" panose="020B0604020202020204" pitchFamily="34" charset="0"/>
                <a:cs typeface="Arial" panose="020B0604020202020204" pitchFamily="34" charset="0"/>
              </a:rPr>
              <a:t>Por lo anterior, se invita a la supervisión a adelantar las acciones necesarias para que el municipio realice el reintegro a la tesorería de </a:t>
            </a:r>
            <a:r>
              <a:rPr lang="es-CO" sz="900" dirty="0" err="1">
                <a:latin typeface="Arial" panose="020B0604020202020204" pitchFamily="34" charset="0"/>
                <a:cs typeface="Arial" panose="020B0604020202020204" pitchFamily="34" charset="0"/>
              </a:rPr>
              <a:t>Indeportes</a:t>
            </a:r>
            <a:r>
              <a:rPr lang="es-CO" sz="900" dirty="0">
                <a:latin typeface="Arial" panose="020B0604020202020204" pitchFamily="34" charset="0"/>
                <a:cs typeface="Arial" panose="020B0604020202020204" pitchFamily="34" charset="0"/>
              </a:rPr>
              <a:t> de los rendimientos acumulados a la fecha.</a:t>
            </a:r>
            <a:r>
              <a:rPr lang="es-ES" sz="900" dirty="0">
                <a:latin typeface="Arial" panose="020B0604020202020204" pitchFamily="34" charset="0"/>
                <a:cs typeface="Arial" panose="020B0604020202020204" pitchFamily="34" charset="0"/>
              </a:rPr>
              <a:t> </a:t>
            </a:r>
            <a:endParaRPr lang="es-CO"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62436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5810250" cy="694088"/>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284209" y="87196"/>
            <a:ext cx="5164091" cy="4304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pPr marL="0" lvl="1" algn="ctr">
              <a:lnSpc>
                <a:spcPct val="90000"/>
              </a:lnSpc>
              <a:spcBef>
                <a:spcPct val="0"/>
              </a:spcBef>
            </a:pPr>
            <a:r>
              <a:rPr lang="es-MX" sz="2000" b="1" dirty="0">
                <a:solidFill>
                  <a:schemeClr val="bg1"/>
                </a:solidFill>
                <a:latin typeface="Arial Black" panose="020B0A04020102020204" pitchFamily="34" charset="0"/>
                <a:cs typeface="Arial" panose="020B0604020202020204" pitchFamily="34" charset="0"/>
              </a:rPr>
              <a:t>2</a:t>
            </a:r>
            <a:r>
              <a:rPr lang="es-MX" sz="2000" b="1" dirty="0" smtClean="0">
                <a:solidFill>
                  <a:schemeClr val="bg1"/>
                </a:solidFill>
                <a:latin typeface="Arial Black" panose="020B0A04020102020204" pitchFamily="34" charset="0"/>
                <a:cs typeface="Arial" panose="020B0604020202020204" pitchFamily="34" charset="0"/>
              </a:rPr>
              <a:t>. Informes en ejecución</a:t>
            </a:r>
          </a:p>
        </p:txBody>
      </p:sp>
      <p:sp>
        <p:nvSpPr>
          <p:cNvPr id="4" name="Rectángulo 3"/>
          <p:cNvSpPr/>
          <p:nvPr/>
        </p:nvSpPr>
        <p:spPr>
          <a:xfrm>
            <a:off x="636900" y="1460267"/>
            <a:ext cx="7783200" cy="911019"/>
          </a:xfrm>
          <a:prstGeom prst="rect">
            <a:avLst/>
          </a:prstGeom>
        </p:spPr>
        <p:txBody>
          <a:bodyPr wrap="square">
            <a:spAutoFit/>
          </a:bodyPr>
          <a:lstStyle/>
          <a:p>
            <a:pPr algn="just" fontAlgn="ctr"/>
            <a:endParaRPr lang="es-MX" sz="1400" dirty="0">
              <a:latin typeface="Arial" panose="020B0604020202020204" pitchFamily="34" charset="0"/>
              <a:cs typeface="Arial" panose="020B0604020202020204" pitchFamily="34" charset="0"/>
            </a:endParaRPr>
          </a:p>
          <a:p>
            <a:pPr algn="just" fontAlgn="ctr"/>
            <a:endParaRPr lang="es-MX" sz="1400" dirty="0">
              <a:latin typeface="Arial" panose="020B0604020202020204" pitchFamily="34" charset="0"/>
              <a:cs typeface="Arial" panose="020B0604020202020204" pitchFamily="34" charset="0"/>
            </a:endParaRPr>
          </a:p>
          <a:p>
            <a:pPr marL="0" lvl="1" algn="just">
              <a:lnSpc>
                <a:spcPct val="90000"/>
              </a:lnSpc>
              <a:spcBef>
                <a:spcPct val="0"/>
              </a:spcBef>
            </a:pPr>
            <a:endParaRPr lang="es-CO" sz="1400" dirty="0">
              <a:latin typeface="Arial" panose="020B0604020202020204" pitchFamily="34" charset="0"/>
              <a:cs typeface="Arial" panose="020B0604020202020204" pitchFamily="34" charset="0"/>
            </a:endParaRPr>
          </a:p>
          <a:p>
            <a:pPr marL="0" lvl="1" algn="just">
              <a:lnSpc>
                <a:spcPct val="90000"/>
              </a:lnSpc>
              <a:spcBef>
                <a:spcPct val="0"/>
              </a:spcBef>
            </a:pPr>
            <a:endParaRPr lang="es-MX" sz="1400" dirty="0">
              <a:latin typeface="Arial" panose="020B0604020202020204" pitchFamily="34" charset="0"/>
              <a:cs typeface="Arial" panose="020B0604020202020204" pitchFamily="34" charset="0"/>
            </a:endParaRPr>
          </a:p>
        </p:txBody>
      </p:sp>
      <p:graphicFrame>
        <p:nvGraphicFramePr>
          <p:cNvPr id="3" name="Diagrama 2"/>
          <p:cNvGraphicFramePr/>
          <p:nvPr>
            <p:extLst>
              <p:ext uri="{D42A27DB-BD31-4B8C-83A1-F6EECF244321}">
                <p14:modId xmlns:p14="http://schemas.microsoft.com/office/powerpoint/2010/main" val="3017370072"/>
              </p:ext>
            </p:extLst>
          </p:nvPr>
        </p:nvGraphicFramePr>
        <p:xfrm>
          <a:off x="695325" y="1117735"/>
          <a:ext cx="7724775" cy="2507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upo 5"/>
          <p:cNvGrpSpPr/>
          <p:nvPr/>
        </p:nvGrpSpPr>
        <p:grpSpPr>
          <a:xfrm>
            <a:off x="1004455" y="3678382"/>
            <a:ext cx="7349836" cy="831121"/>
            <a:chOff x="386238" y="16411"/>
            <a:chExt cx="5407342" cy="856080"/>
          </a:xfrm>
        </p:grpSpPr>
        <p:sp>
          <p:nvSpPr>
            <p:cNvPr id="7" name="Rectángulo redondeado 6"/>
            <p:cNvSpPr/>
            <p:nvPr/>
          </p:nvSpPr>
          <p:spPr>
            <a:xfrm>
              <a:off x="386238" y="16411"/>
              <a:ext cx="5407342" cy="856080"/>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9" name="CuadroTexto 8"/>
            <p:cNvSpPr txBox="1"/>
            <p:nvPr/>
          </p:nvSpPr>
          <p:spPr>
            <a:xfrm>
              <a:off x="428028" y="58201"/>
              <a:ext cx="5323762" cy="7725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4385" tIns="0" rIns="204385" bIns="0" numCol="1" spcCol="1270" anchor="ctr" anchorCtr="0">
              <a:noAutofit/>
            </a:bodyPr>
            <a:lstStyle/>
            <a:p>
              <a:pPr lvl="0" defTabSz="622300">
                <a:lnSpc>
                  <a:spcPct val="90000"/>
                </a:lnSpc>
                <a:spcBef>
                  <a:spcPct val="0"/>
                </a:spcBef>
                <a:spcAft>
                  <a:spcPct val="35000"/>
                </a:spcAft>
              </a:pPr>
              <a:r>
                <a:rPr lang="es-CO" sz="1400" dirty="0">
                  <a:solidFill>
                    <a:schemeClr val="tx1"/>
                  </a:solidFill>
                  <a:latin typeface="Arial" panose="020B0604020202020204" pitchFamily="34" charset="0"/>
                  <a:cs typeface="Arial" panose="020B0604020202020204" pitchFamily="34" charset="0"/>
                </a:rPr>
                <a:t>iii.</a:t>
              </a:r>
              <a:r>
                <a:rPr lang="es-CO" sz="1400" dirty="0">
                  <a:latin typeface="Arial" panose="020B0604020202020204" pitchFamily="34" charset="0"/>
                  <a:cs typeface="Arial" panose="020B0604020202020204" pitchFamily="34" charset="0"/>
                </a:rPr>
                <a:t> </a:t>
              </a:r>
              <a:r>
                <a:rPr lang="es-MX" sz="1400" b="1" dirty="0">
                  <a:solidFill>
                    <a:schemeClr val="tx1"/>
                  </a:solidFill>
                  <a:latin typeface="Arial" panose="020B0604020202020204" pitchFamily="34" charset="0"/>
                  <a:cs typeface="Arial" panose="020B0604020202020204" pitchFamily="34" charset="0"/>
                </a:rPr>
                <a:t>Auditoria al Proceso Gestión Administrativa de los Recursos (Almacén)</a:t>
              </a:r>
              <a:endParaRPr lang="es-ES" sz="1400" b="1"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10831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1" y="1"/>
            <a:ext cx="5962650" cy="638174"/>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50330" y="121234"/>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1</a:t>
            </a:r>
            <a:r>
              <a:rPr lang="es-MX" sz="2000" b="1" dirty="0" smtClean="0">
                <a:solidFill>
                  <a:schemeClr val="bg1"/>
                </a:solidFill>
                <a:latin typeface="Arial Black" panose="020B0A04020102020204" pitchFamily="34" charset="0"/>
              </a:rPr>
              <a:t>. Informes </a:t>
            </a:r>
            <a:r>
              <a:rPr lang="es-MX" sz="2000" b="1" dirty="0">
                <a:solidFill>
                  <a:schemeClr val="bg1"/>
                </a:solidFill>
                <a:latin typeface="Arial Black" panose="020B0A04020102020204" pitchFamily="34" charset="0"/>
              </a:rPr>
              <a:t>seguimientos de </a:t>
            </a:r>
            <a:r>
              <a:rPr lang="es-MX" sz="2000" b="1" dirty="0" smtClean="0">
                <a:solidFill>
                  <a:schemeClr val="bg1"/>
                </a:solidFill>
                <a:latin typeface="Arial Black" panose="020B0A04020102020204" pitchFamily="34" charset="0"/>
              </a:rPr>
              <a:t>Ley. </a:t>
            </a:r>
          </a:p>
        </p:txBody>
      </p:sp>
      <p:graphicFrame>
        <p:nvGraphicFramePr>
          <p:cNvPr id="3" name="Tabla 2"/>
          <p:cNvGraphicFramePr>
            <a:graphicFrameLocks noGrp="1"/>
          </p:cNvGraphicFramePr>
          <p:nvPr>
            <p:extLst>
              <p:ext uri="{D42A27DB-BD31-4B8C-83A1-F6EECF244321}">
                <p14:modId xmlns:p14="http://schemas.microsoft.com/office/powerpoint/2010/main" val="338961757"/>
              </p:ext>
            </p:extLst>
          </p:nvPr>
        </p:nvGraphicFramePr>
        <p:xfrm>
          <a:off x="441851" y="917944"/>
          <a:ext cx="8292574" cy="4028614"/>
        </p:xfrm>
        <a:graphic>
          <a:graphicData uri="http://schemas.openxmlformats.org/drawingml/2006/table">
            <a:tbl>
              <a:tblPr firstRow="1" firstCol="1" bandRow="1">
                <a:tableStyleId>{93296810-A885-4BE3-A3E7-6D5BEEA58F35}</a:tableStyleId>
              </a:tblPr>
              <a:tblGrid>
                <a:gridCol w="966018">
                  <a:extLst>
                    <a:ext uri="{9D8B030D-6E8A-4147-A177-3AD203B41FA5}">
                      <a16:colId xmlns:a16="http://schemas.microsoft.com/office/drawing/2014/main" val="574177084"/>
                    </a:ext>
                  </a:extLst>
                </a:gridCol>
                <a:gridCol w="897181">
                  <a:extLst>
                    <a:ext uri="{9D8B030D-6E8A-4147-A177-3AD203B41FA5}">
                      <a16:colId xmlns:a16="http://schemas.microsoft.com/office/drawing/2014/main" val="2733631444"/>
                    </a:ext>
                  </a:extLst>
                </a:gridCol>
                <a:gridCol w="6429375">
                  <a:extLst>
                    <a:ext uri="{9D8B030D-6E8A-4147-A177-3AD203B41FA5}">
                      <a16:colId xmlns:a16="http://schemas.microsoft.com/office/drawing/2014/main" val="3518119700"/>
                    </a:ext>
                  </a:extLst>
                </a:gridCol>
              </a:tblGrid>
              <a:tr h="269444">
                <a:tc>
                  <a:txBody>
                    <a:bodyPr/>
                    <a:lstStyle/>
                    <a:p>
                      <a:pPr algn="ctr" fontAlgn="base">
                        <a:lnSpc>
                          <a:spcPct val="150000"/>
                        </a:lnSpc>
                        <a:spcAft>
                          <a:spcPts val="0"/>
                        </a:spcAft>
                      </a:pPr>
                      <a:r>
                        <a:rPr lang="es-CO" sz="1100" dirty="0" smtClean="0">
                          <a:effectLst/>
                          <a:latin typeface="Arial" panose="020B0604020202020204" pitchFamily="34" charset="0"/>
                          <a:cs typeface="Arial" panose="020B0604020202020204" pitchFamily="34" charset="0"/>
                        </a:rPr>
                        <a:t>Componente</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6303" marR="46303" marT="0" marB="0" anchor="ctr"/>
                </a:tc>
                <a:tc>
                  <a:txBody>
                    <a:bodyPr/>
                    <a:lstStyle/>
                    <a:p>
                      <a:pPr algn="ctr" fontAlgn="base">
                        <a:lnSpc>
                          <a:spcPct val="150000"/>
                        </a:lnSpc>
                        <a:spcAft>
                          <a:spcPts val="0"/>
                        </a:spcAft>
                      </a:pPr>
                      <a:r>
                        <a:rPr lang="es-CO" sz="1100" dirty="0" smtClean="0">
                          <a:effectLst/>
                          <a:latin typeface="Arial" panose="020B0604020202020204" pitchFamily="34" charset="0"/>
                          <a:cs typeface="Arial" panose="020B0604020202020204" pitchFamily="34" charset="0"/>
                        </a:rPr>
                        <a:t>Calificación</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6303" marR="46303" marT="0" marB="0" anchor="ctr"/>
                </a:tc>
                <a:tc>
                  <a:txBody>
                    <a:bodyPr/>
                    <a:lstStyle/>
                    <a:p>
                      <a:pPr algn="ctr" fontAlgn="base">
                        <a:lnSpc>
                          <a:spcPct val="150000"/>
                        </a:lnSpc>
                        <a:spcAft>
                          <a:spcPts val="0"/>
                        </a:spcAft>
                      </a:pPr>
                      <a:r>
                        <a:rPr lang="es-CO" sz="1100" dirty="0" smtClean="0">
                          <a:effectLst/>
                          <a:latin typeface="Arial" panose="020B0604020202020204" pitchFamily="34" charset="0"/>
                          <a:cs typeface="Arial" panose="020B0604020202020204" pitchFamily="34" charset="0"/>
                        </a:rPr>
                        <a:t>Observación</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6303" marR="46303" marT="0" marB="0" anchor="ctr"/>
                </a:tc>
                <a:extLst>
                  <a:ext uri="{0D108BD9-81ED-4DB2-BD59-A6C34878D82A}">
                    <a16:rowId xmlns:a16="http://schemas.microsoft.com/office/drawing/2014/main" val="1728641994"/>
                  </a:ext>
                </a:extLst>
              </a:tr>
              <a:tr h="1673576">
                <a:tc>
                  <a:txBody>
                    <a:bodyPr/>
                    <a:lstStyle/>
                    <a:p>
                      <a:pPr algn="ctr" fontAlgn="base">
                        <a:lnSpc>
                          <a:spcPct val="150000"/>
                        </a:lnSpc>
                        <a:spcAft>
                          <a:spcPts val="0"/>
                        </a:spcAft>
                      </a:pPr>
                      <a:r>
                        <a:rPr lang="es-CO" sz="1100" b="1" dirty="0">
                          <a:effectLst/>
                          <a:latin typeface="Arial" panose="020B0604020202020204" pitchFamily="34" charset="0"/>
                          <a:cs typeface="Arial" panose="020B0604020202020204" pitchFamily="34" charset="0"/>
                        </a:rPr>
                        <a:t>Ambiente de control </a:t>
                      </a:r>
                      <a:endParaRPr lang="es-CO" sz="1100" b="1" dirty="0">
                        <a:effectLst/>
                        <a:latin typeface="Arial" panose="020B0604020202020204" pitchFamily="34" charset="0"/>
                        <a:ea typeface="Calibri" panose="020F0502020204030204" pitchFamily="34" charset="0"/>
                        <a:cs typeface="Arial" panose="020B0604020202020204" pitchFamily="34" charset="0"/>
                      </a:endParaRPr>
                    </a:p>
                  </a:txBody>
                  <a:tcPr marL="46303" marR="46303" marT="0" marB="0" anchor="ctr"/>
                </a:tc>
                <a:tc>
                  <a:txBody>
                    <a:bodyPr/>
                    <a:lstStyle/>
                    <a:p>
                      <a:pPr algn="ctr" fontAlgn="base">
                        <a:lnSpc>
                          <a:spcPct val="150000"/>
                        </a:lnSpc>
                        <a:spcAft>
                          <a:spcPts val="0"/>
                        </a:spcAft>
                      </a:pPr>
                      <a:r>
                        <a:rPr lang="es-CO" sz="1000" dirty="0" smtClean="0">
                          <a:effectLst/>
                          <a:latin typeface="Arial" panose="020B0604020202020204" pitchFamily="34" charset="0"/>
                          <a:cs typeface="Arial" panose="020B0604020202020204" pitchFamily="34" charset="0"/>
                        </a:rPr>
                        <a:t>96%</a:t>
                      </a:r>
                      <a:endParaRPr lang="es-CO" sz="1000" dirty="0">
                        <a:effectLst/>
                        <a:latin typeface="Arial" panose="020B0604020202020204" pitchFamily="34" charset="0"/>
                        <a:ea typeface="Calibri" panose="020F0502020204030204" pitchFamily="34" charset="0"/>
                        <a:cs typeface="Arial" panose="020B0604020202020204" pitchFamily="34" charset="0"/>
                      </a:endParaRPr>
                    </a:p>
                  </a:txBody>
                  <a:tcPr marL="46303" marR="46303" marT="0" marB="0" anchor="ctr"/>
                </a:tc>
                <a:tc>
                  <a:txBody>
                    <a:bodyPr/>
                    <a:lstStyle/>
                    <a:p>
                      <a:pPr marL="0" marR="0" indent="0" algn="just" defTabSz="685800" rtl="0" eaLnBrk="1" fontAlgn="base" latinLnBrk="0" hangingPunct="1">
                        <a:lnSpc>
                          <a:spcPct val="100000"/>
                        </a:lnSpc>
                        <a:spcBef>
                          <a:spcPts val="0"/>
                        </a:spcBef>
                        <a:spcAft>
                          <a:spcPts val="0"/>
                        </a:spcAft>
                        <a:buClrTx/>
                        <a:buSzTx/>
                        <a:buFontTx/>
                        <a:buNone/>
                        <a:tabLst/>
                        <a:defRPr/>
                      </a:pPr>
                      <a:r>
                        <a:rPr lang="es-CO" sz="1000" kern="1200" dirty="0" smtClean="0">
                          <a:solidFill>
                            <a:schemeClr val="dk1"/>
                          </a:solidFill>
                          <a:effectLst/>
                          <a:latin typeface="Arial" panose="020B0604020202020204" pitchFamily="34" charset="0"/>
                          <a:ea typeface="+mn-ea"/>
                          <a:cs typeface="Arial" panose="020B0604020202020204" pitchFamily="34" charset="0"/>
                        </a:rPr>
                        <a:t>Es la base de los otros componentes del control interno pues define los valores y principios con los cuales se rige la entidad e influye en la conciencia de los servidores sobre la forma en que se deben llevar a cabo las operaciones.</a:t>
                      </a:r>
                      <a:br>
                        <a:rPr lang="es-CO" sz="1000" kern="1200" dirty="0" smtClean="0">
                          <a:solidFill>
                            <a:schemeClr val="dk1"/>
                          </a:solidFill>
                          <a:effectLst/>
                          <a:latin typeface="Arial" panose="020B0604020202020204" pitchFamily="34" charset="0"/>
                          <a:ea typeface="+mn-ea"/>
                          <a:cs typeface="Arial" panose="020B0604020202020204" pitchFamily="34" charset="0"/>
                        </a:rPr>
                      </a:br>
                      <a:r>
                        <a:rPr lang="es-CO" sz="1000" kern="1200" dirty="0" smtClean="0">
                          <a:solidFill>
                            <a:schemeClr val="dk1"/>
                          </a:solidFill>
                          <a:effectLst/>
                          <a:latin typeface="Arial" panose="020B0604020202020204" pitchFamily="34" charset="0"/>
                          <a:ea typeface="+mn-ea"/>
                          <a:cs typeface="Arial" panose="020B0604020202020204" pitchFamily="34" charset="0"/>
                        </a:rPr>
                        <a:t/>
                      </a:r>
                      <a:br>
                        <a:rPr lang="es-CO" sz="1000" kern="1200" dirty="0" smtClean="0">
                          <a:solidFill>
                            <a:schemeClr val="dk1"/>
                          </a:solidFill>
                          <a:effectLst/>
                          <a:latin typeface="Arial" panose="020B0604020202020204" pitchFamily="34" charset="0"/>
                          <a:ea typeface="+mn-ea"/>
                          <a:cs typeface="Arial" panose="020B0604020202020204" pitchFamily="34" charset="0"/>
                        </a:rPr>
                      </a:br>
                      <a:r>
                        <a:rPr lang="es-CO" sz="1000" kern="1200" dirty="0" smtClean="0">
                          <a:solidFill>
                            <a:schemeClr val="dk1"/>
                          </a:solidFill>
                          <a:effectLst/>
                          <a:latin typeface="Arial" panose="020B0604020202020204" pitchFamily="34" charset="0"/>
                          <a:ea typeface="+mn-ea"/>
                          <a:cs typeface="Arial" panose="020B0604020202020204" pitchFamily="34" charset="0"/>
                        </a:rPr>
                        <a:t>Se resalta la difusión del Código de Integridad a través de la campaña institucional “Todos ponemos a la Integridad Pública.</a:t>
                      </a:r>
                      <a:br>
                        <a:rPr lang="es-CO" sz="1000" kern="1200" dirty="0" smtClean="0">
                          <a:solidFill>
                            <a:schemeClr val="dk1"/>
                          </a:solidFill>
                          <a:effectLst/>
                          <a:latin typeface="Arial" panose="020B0604020202020204" pitchFamily="34" charset="0"/>
                          <a:ea typeface="+mn-ea"/>
                          <a:cs typeface="Arial" panose="020B0604020202020204" pitchFamily="34" charset="0"/>
                        </a:rPr>
                      </a:br>
                      <a:r>
                        <a:rPr lang="es-CO" sz="1000" kern="1200" dirty="0" smtClean="0">
                          <a:solidFill>
                            <a:schemeClr val="dk1"/>
                          </a:solidFill>
                          <a:effectLst/>
                          <a:latin typeface="Arial" panose="020B0604020202020204" pitchFamily="34" charset="0"/>
                          <a:ea typeface="+mn-ea"/>
                          <a:cs typeface="Arial" panose="020B0604020202020204" pitchFamily="34" charset="0"/>
                        </a:rPr>
                        <a:t/>
                      </a:r>
                      <a:br>
                        <a:rPr lang="es-CO" sz="1000" kern="1200" dirty="0" smtClean="0">
                          <a:solidFill>
                            <a:schemeClr val="dk1"/>
                          </a:solidFill>
                          <a:effectLst/>
                          <a:latin typeface="Arial" panose="020B0604020202020204" pitchFamily="34" charset="0"/>
                          <a:ea typeface="+mn-ea"/>
                          <a:cs typeface="Arial" panose="020B0604020202020204" pitchFamily="34" charset="0"/>
                        </a:rPr>
                      </a:br>
                      <a:r>
                        <a:rPr lang="es-CO" sz="1000" kern="1200" dirty="0" smtClean="0">
                          <a:solidFill>
                            <a:schemeClr val="dk1"/>
                          </a:solidFill>
                          <a:effectLst/>
                          <a:latin typeface="Arial" panose="020B0604020202020204" pitchFamily="34" charset="0"/>
                          <a:ea typeface="+mn-ea"/>
                          <a:cs typeface="Arial" panose="020B0604020202020204" pitchFamily="34" charset="0"/>
                        </a:rPr>
                        <a:t>Aquí es importante resolver las siguientes situaciones:  Evaluación de las actividades relacionadas con el retiro del personal,  y los productos y servicios en los cuales participan los contratistas de apoyo.</a:t>
                      </a:r>
                    </a:p>
                    <a:p>
                      <a:pPr algn="just" fontAlgn="base"/>
                      <a:endParaRPr lang="es-CO" sz="1000" dirty="0">
                        <a:effectLst/>
                        <a:latin typeface="Arial" panose="020B0604020202020204" pitchFamily="34" charset="0"/>
                        <a:ea typeface="Calibri" panose="020F0502020204030204" pitchFamily="34" charset="0"/>
                        <a:cs typeface="Arial" panose="020B0604020202020204" pitchFamily="34" charset="0"/>
                      </a:endParaRPr>
                    </a:p>
                  </a:txBody>
                  <a:tcPr marL="46303" marR="46303" marT="0" marB="0" anchor="ctr"/>
                </a:tc>
                <a:extLst>
                  <a:ext uri="{0D108BD9-81ED-4DB2-BD59-A6C34878D82A}">
                    <a16:rowId xmlns:a16="http://schemas.microsoft.com/office/drawing/2014/main" val="872020867"/>
                  </a:ext>
                </a:extLst>
              </a:tr>
              <a:tr h="1212495">
                <a:tc>
                  <a:txBody>
                    <a:bodyPr/>
                    <a:lstStyle/>
                    <a:p>
                      <a:pPr algn="ctr" fontAlgn="base">
                        <a:lnSpc>
                          <a:spcPct val="150000"/>
                        </a:lnSpc>
                        <a:spcAft>
                          <a:spcPts val="0"/>
                        </a:spcAft>
                      </a:pPr>
                      <a:r>
                        <a:rPr lang="es-CO" sz="1100" b="1" dirty="0" smtClean="0">
                          <a:effectLst/>
                          <a:latin typeface="Arial" panose="020B0604020202020204" pitchFamily="34" charset="0"/>
                          <a:cs typeface="Arial" panose="020B0604020202020204" pitchFamily="34" charset="0"/>
                        </a:rPr>
                        <a:t>Evaluación de</a:t>
                      </a:r>
                      <a:r>
                        <a:rPr lang="es-CO" sz="1100" b="1" baseline="0" dirty="0" smtClean="0">
                          <a:effectLst/>
                          <a:latin typeface="Arial" panose="020B0604020202020204" pitchFamily="34" charset="0"/>
                          <a:cs typeface="Arial" panose="020B0604020202020204" pitchFamily="34" charset="0"/>
                        </a:rPr>
                        <a:t> Riesgos</a:t>
                      </a:r>
                      <a:endParaRPr lang="es-CO" sz="1100" b="1" dirty="0">
                        <a:effectLst/>
                        <a:latin typeface="Arial" panose="020B0604020202020204" pitchFamily="34" charset="0"/>
                        <a:ea typeface="Calibri" panose="020F0502020204030204" pitchFamily="34" charset="0"/>
                        <a:cs typeface="Arial" panose="020B0604020202020204" pitchFamily="34" charset="0"/>
                      </a:endParaRPr>
                    </a:p>
                  </a:txBody>
                  <a:tcPr marL="46303" marR="46303" marT="0" marB="0" anchor="ctr"/>
                </a:tc>
                <a:tc>
                  <a:txBody>
                    <a:bodyPr/>
                    <a:lstStyle/>
                    <a:p>
                      <a:pPr algn="ctr" fontAlgn="base">
                        <a:lnSpc>
                          <a:spcPct val="150000"/>
                        </a:lnSpc>
                        <a:spcAft>
                          <a:spcPts val="0"/>
                        </a:spcAft>
                      </a:pPr>
                      <a:r>
                        <a:rPr lang="es-CO" sz="1100" dirty="0" smtClean="0">
                          <a:effectLst/>
                          <a:latin typeface="Arial" panose="020B0604020202020204" pitchFamily="34" charset="0"/>
                          <a:cs typeface="Arial" panose="020B0604020202020204" pitchFamily="34" charset="0"/>
                        </a:rPr>
                        <a:t>100%</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6303" marR="46303" marT="0" marB="0" anchor="ctr"/>
                </a:tc>
                <a:tc>
                  <a:txBody>
                    <a:bodyPr/>
                    <a:lstStyle/>
                    <a:p>
                      <a:pPr algn="l">
                        <a:lnSpc>
                          <a:spcPct val="115000"/>
                        </a:lnSpc>
                        <a:spcAft>
                          <a:spcPts val="0"/>
                        </a:spcAft>
                      </a:pPr>
                      <a:r>
                        <a:rPr lang="es-CO" sz="1000" dirty="0">
                          <a:effectLst/>
                          <a:latin typeface="Arial" panose="020B0604020202020204" pitchFamily="34" charset="0"/>
                          <a:ea typeface="Calibri" panose="020F0502020204030204" pitchFamily="34" charset="0"/>
                          <a:cs typeface="Arial" panose="020B0604020202020204" pitchFamily="34" charset="0"/>
                        </a:rPr>
                        <a:t>Proceso que permite a cada entidad identificar, analizar y administrar riesgos relevantes para el logro de sus objetivos</a:t>
                      </a:r>
                      <a:r>
                        <a:rPr lang="es-CO" sz="1000" dirty="0" smtClean="0">
                          <a:effectLst/>
                          <a:latin typeface="Arial" panose="020B0604020202020204" pitchFamily="34" charset="0"/>
                          <a:ea typeface="Calibri" panose="020F0502020204030204" pitchFamily="34" charset="0"/>
                          <a:cs typeface="Arial" panose="020B0604020202020204" pitchFamily="34" charset="0"/>
                        </a:rPr>
                        <a:t>.</a:t>
                      </a:r>
                    </a:p>
                    <a:p>
                      <a:pPr marL="171450" indent="-171450" algn="l">
                        <a:lnSpc>
                          <a:spcPct val="115000"/>
                        </a:lnSpc>
                        <a:spcAft>
                          <a:spcPts val="0"/>
                        </a:spcAft>
                        <a:buFont typeface="Arial" panose="020B0604020202020204" pitchFamily="34" charset="0"/>
                        <a:buChar char="•"/>
                      </a:pPr>
                      <a:r>
                        <a:rPr lang="es-CO" sz="1000" dirty="0" smtClean="0">
                          <a:effectLst/>
                          <a:latin typeface="Arial" panose="020B0604020202020204" pitchFamily="34" charset="0"/>
                          <a:ea typeface="Calibri" panose="020F0502020204030204" pitchFamily="34" charset="0"/>
                          <a:cs typeface="Arial" panose="020B0604020202020204" pitchFamily="34" charset="0"/>
                        </a:rPr>
                        <a:t>La  primera  línea de defensa verifican la materialización de los riesgos.</a:t>
                      </a:r>
                    </a:p>
                    <a:p>
                      <a:pPr marL="171450" indent="-171450" algn="l">
                        <a:lnSpc>
                          <a:spcPct val="115000"/>
                        </a:lnSpc>
                        <a:spcAft>
                          <a:spcPts val="0"/>
                        </a:spcAft>
                        <a:buFont typeface="Arial" panose="020B0604020202020204" pitchFamily="34" charset="0"/>
                        <a:buChar char="•"/>
                      </a:pPr>
                      <a:r>
                        <a:rPr lang="es-CO" sz="1000" dirty="0" smtClean="0">
                          <a:effectLst/>
                          <a:latin typeface="Arial" panose="020B0604020202020204" pitchFamily="34" charset="0"/>
                          <a:ea typeface="Calibri" panose="020F0502020204030204" pitchFamily="34" charset="0"/>
                          <a:cs typeface="Arial" panose="020B0604020202020204" pitchFamily="34" charset="0"/>
                        </a:rPr>
                        <a:t>La </a:t>
                      </a:r>
                      <a:r>
                        <a:rPr lang="es-CO" sz="1000" dirty="0">
                          <a:effectLst/>
                          <a:latin typeface="Arial" panose="020B0604020202020204" pitchFamily="34" charset="0"/>
                          <a:ea typeface="Calibri" panose="020F0502020204030204" pitchFamily="34" charset="0"/>
                          <a:cs typeface="Arial" panose="020B0604020202020204" pitchFamily="34" charset="0"/>
                        </a:rPr>
                        <a:t>Segunda línea de defensa, para esta vigencia, ha avanzado en la implementación de la Política de Riesgos, </a:t>
                      </a:r>
                      <a:r>
                        <a:rPr lang="es-CO" sz="1000" dirty="0" smtClean="0">
                          <a:effectLst/>
                          <a:latin typeface="Arial" panose="020B0604020202020204" pitchFamily="34" charset="0"/>
                          <a:ea typeface="Calibri" panose="020F0502020204030204" pitchFamily="34" charset="0"/>
                          <a:cs typeface="Arial" panose="020B0604020202020204" pitchFamily="34" charset="0"/>
                        </a:rPr>
                        <a:t> </a:t>
                      </a:r>
                      <a:r>
                        <a:rPr lang="es-CO" sz="1000" dirty="0">
                          <a:effectLst/>
                          <a:latin typeface="Arial" panose="020B0604020202020204" pitchFamily="34" charset="0"/>
                          <a:ea typeface="Calibri" panose="020F0502020204030204" pitchFamily="34" charset="0"/>
                          <a:cs typeface="Arial" panose="020B0604020202020204" pitchFamily="34" charset="0"/>
                        </a:rPr>
                        <a:t>realizan análisis con cada una de las </a:t>
                      </a:r>
                      <a:r>
                        <a:rPr lang="es-CO" sz="1000" dirty="0" smtClean="0">
                          <a:effectLst/>
                          <a:latin typeface="Arial" panose="020B0604020202020204" pitchFamily="34" charset="0"/>
                          <a:ea typeface="Calibri" panose="020F0502020204030204" pitchFamily="34" charset="0"/>
                          <a:cs typeface="Arial" panose="020B0604020202020204" pitchFamily="34" charset="0"/>
                        </a:rPr>
                        <a:t>áreas</a:t>
                      </a:r>
                      <a:r>
                        <a:rPr lang="es-CO" sz="1000" baseline="0" dirty="0" smtClean="0">
                          <a:effectLst/>
                          <a:latin typeface="Arial" panose="020B0604020202020204" pitchFamily="34" charset="0"/>
                          <a:ea typeface="Calibri" panose="020F0502020204030204" pitchFamily="34" charset="0"/>
                          <a:cs typeface="Arial" panose="020B0604020202020204" pitchFamily="34" charset="0"/>
                        </a:rPr>
                        <a:t> y hacen seguimiento a </a:t>
                      </a:r>
                      <a:r>
                        <a:rPr lang="es-CO" sz="1000" dirty="0" smtClean="0">
                          <a:effectLst/>
                          <a:latin typeface="Arial" panose="020B0604020202020204" pitchFamily="34" charset="0"/>
                          <a:ea typeface="Calibri" panose="020F0502020204030204" pitchFamily="34" charset="0"/>
                          <a:cs typeface="Arial" panose="020B0604020202020204" pitchFamily="34" charset="0"/>
                        </a:rPr>
                        <a:t>la materialización de los riesgos.</a:t>
                      </a:r>
                    </a:p>
                    <a:p>
                      <a:pPr marL="171450" indent="-171450" algn="l">
                        <a:lnSpc>
                          <a:spcPct val="115000"/>
                        </a:lnSpc>
                        <a:spcAft>
                          <a:spcPts val="0"/>
                        </a:spcAft>
                        <a:buFont typeface="Arial" panose="020B0604020202020204" pitchFamily="34" charset="0"/>
                        <a:buChar char="•"/>
                      </a:pPr>
                      <a:r>
                        <a:rPr lang="es-CO" sz="1000" dirty="0" smtClean="0">
                          <a:effectLst/>
                          <a:latin typeface="Arial" panose="020B0604020202020204" pitchFamily="34" charset="0"/>
                          <a:ea typeface="Calibri" panose="020F0502020204030204" pitchFamily="34" charset="0"/>
                          <a:cs typeface="Arial" panose="020B0604020202020204" pitchFamily="34" charset="0"/>
                        </a:rPr>
                        <a:t>Desde </a:t>
                      </a:r>
                      <a:r>
                        <a:rPr lang="es-CO" sz="1000" dirty="0">
                          <a:effectLst/>
                          <a:latin typeface="Arial" panose="020B0604020202020204" pitchFamily="34" charset="0"/>
                          <a:ea typeface="Calibri" panose="020F0502020204030204" pitchFamily="34" charset="0"/>
                          <a:cs typeface="Arial" panose="020B0604020202020204" pitchFamily="34" charset="0"/>
                        </a:rPr>
                        <a:t>la tercera línea de defensa se tiene establecido desde su plan de trabajo las auditorias con enfoque a </a:t>
                      </a:r>
                      <a:r>
                        <a:rPr lang="es-CO" sz="1000" dirty="0" smtClean="0">
                          <a:effectLst/>
                          <a:latin typeface="Arial" panose="020B0604020202020204" pitchFamily="34" charset="0"/>
                          <a:ea typeface="Calibri" panose="020F0502020204030204" pitchFamily="34" charset="0"/>
                          <a:cs typeface="Arial" panose="020B0604020202020204" pitchFamily="34" charset="0"/>
                        </a:rPr>
                        <a:t>riesgos.</a:t>
                      </a:r>
                    </a:p>
                    <a:p>
                      <a:pPr marL="171450" indent="-171450" algn="l">
                        <a:lnSpc>
                          <a:spcPct val="115000"/>
                        </a:lnSpc>
                        <a:spcAft>
                          <a:spcPts val="0"/>
                        </a:spcAft>
                        <a:buFont typeface="Arial" panose="020B0604020202020204" pitchFamily="34" charset="0"/>
                        <a:buChar char="•"/>
                      </a:pPr>
                      <a:endParaRPr lang="es-CO" sz="1000" dirty="0" smtClean="0">
                        <a:effectLst/>
                        <a:latin typeface="Arial" panose="020B0604020202020204" pitchFamily="34" charset="0"/>
                        <a:ea typeface="Calibri" panose="020F0502020204030204" pitchFamily="34" charset="0"/>
                        <a:cs typeface="Arial" panose="020B0604020202020204" pitchFamily="34" charset="0"/>
                      </a:endParaRPr>
                    </a:p>
                    <a:p>
                      <a:pPr marL="0" indent="0" algn="l">
                        <a:lnSpc>
                          <a:spcPct val="115000"/>
                        </a:lnSpc>
                        <a:spcAft>
                          <a:spcPts val="0"/>
                        </a:spcAft>
                        <a:buFont typeface="Arial" panose="020B0604020202020204" pitchFamily="34" charset="0"/>
                        <a:buNone/>
                      </a:pPr>
                      <a:r>
                        <a:rPr lang="es-CO" sz="1000" dirty="0" smtClean="0">
                          <a:effectLst/>
                          <a:latin typeface="Arial" panose="020B0604020202020204" pitchFamily="34" charset="0"/>
                          <a:ea typeface="Calibri" panose="020F0502020204030204" pitchFamily="34" charset="0"/>
                          <a:cs typeface="Arial" panose="020B0604020202020204" pitchFamily="34" charset="0"/>
                        </a:rPr>
                        <a:t>Se </a:t>
                      </a:r>
                      <a:r>
                        <a:rPr lang="es-CO" sz="1000" dirty="0">
                          <a:effectLst/>
                          <a:latin typeface="Arial" panose="020B0604020202020204" pitchFamily="34" charset="0"/>
                          <a:ea typeface="Calibri" panose="020F0502020204030204" pitchFamily="34" charset="0"/>
                          <a:cs typeface="Arial" panose="020B0604020202020204" pitchFamily="34" charset="0"/>
                        </a:rPr>
                        <a:t>cuenta con el Formato (F-MC-20) y Política de Administración de Riesgos versión V3; y los riesgos materializados se llevan a Plan de Mejoramiento  (F-MC-06)</a:t>
                      </a:r>
                    </a:p>
                    <a:p>
                      <a:pPr algn="l" fontAlgn="base">
                        <a:lnSpc>
                          <a:spcPct val="115000"/>
                        </a:lnSpc>
                        <a:spcAft>
                          <a:spcPts val="0"/>
                        </a:spcAft>
                      </a:pPr>
                      <a:r>
                        <a:rPr lang="es-CO"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3093805"/>
                  </a:ext>
                </a:extLst>
              </a:tr>
            </a:tbl>
          </a:graphicData>
        </a:graphic>
      </p:graphicFrame>
      <p:sp>
        <p:nvSpPr>
          <p:cNvPr id="2" name="Rectángulo 1"/>
          <p:cNvSpPr/>
          <p:nvPr/>
        </p:nvSpPr>
        <p:spPr>
          <a:xfrm>
            <a:off x="5737993" y="74332"/>
            <a:ext cx="2429741" cy="674031"/>
          </a:xfrm>
          <a:prstGeom prst="rect">
            <a:avLst/>
          </a:prstGeom>
        </p:spPr>
        <p:txBody>
          <a:bodyPr wrap="square">
            <a:spAutoFit/>
          </a:bodyPr>
          <a:lstStyle/>
          <a:p>
            <a:pPr marL="0" lvl="1" algn="ctr">
              <a:lnSpc>
                <a:spcPct val="90000"/>
              </a:lnSpc>
              <a:spcBef>
                <a:spcPct val="0"/>
              </a:spcBef>
            </a:pPr>
            <a:r>
              <a:rPr lang="es-CO" sz="1400" b="1" dirty="0" smtClean="0">
                <a:solidFill>
                  <a:schemeClr val="accent6">
                    <a:lumMod val="50000"/>
                  </a:schemeClr>
                </a:solidFill>
                <a:latin typeface="Arial" panose="020B0604020202020204" pitchFamily="34" charset="0"/>
                <a:cs typeface="Arial" panose="020B0604020202020204" pitchFamily="34" charset="0"/>
              </a:rPr>
              <a:t>iii. Evaluación </a:t>
            </a:r>
            <a:r>
              <a:rPr lang="es-CO" sz="1400" b="1" dirty="0">
                <a:solidFill>
                  <a:schemeClr val="accent6">
                    <a:lumMod val="50000"/>
                  </a:schemeClr>
                </a:solidFill>
                <a:latin typeface="Arial" panose="020B0604020202020204" pitchFamily="34" charset="0"/>
                <a:cs typeface="Arial" panose="020B0604020202020204" pitchFamily="34" charset="0"/>
              </a:rPr>
              <a:t>Independiente Sistema </a:t>
            </a:r>
            <a:r>
              <a:rPr lang="es-CO" sz="1400" b="1" dirty="0" smtClean="0">
                <a:solidFill>
                  <a:schemeClr val="accent6">
                    <a:lumMod val="50000"/>
                  </a:schemeClr>
                </a:solidFill>
                <a:latin typeface="Arial" panose="020B0604020202020204" pitchFamily="34" charset="0"/>
                <a:cs typeface="Arial" panose="020B0604020202020204" pitchFamily="34" charset="0"/>
              </a:rPr>
              <a:t>de </a:t>
            </a:r>
            <a:r>
              <a:rPr lang="es-CO" sz="1400" b="1" dirty="0">
                <a:solidFill>
                  <a:schemeClr val="accent6">
                    <a:lumMod val="50000"/>
                  </a:schemeClr>
                </a:solidFill>
                <a:latin typeface="Arial" panose="020B0604020202020204" pitchFamily="34" charset="0"/>
                <a:cs typeface="Arial" panose="020B0604020202020204" pitchFamily="34" charset="0"/>
              </a:rPr>
              <a:t>Control </a:t>
            </a:r>
            <a:r>
              <a:rPr lang="es-CO" sz="1400" b="1" dirty="0" smtClean="0">
                <a:solidFill>
                  <a:schemeClr val="accent6">
                    <a:lumMod val="50000"/>
                  </a:schemeClr>
                </a:solidFill>
                <a:latin typeface="Arial" panose="020B0604020202020204" pitchFamily="34" charset="0"/>
                <a:cs typeface="Arial" panose="020B0604020202020204" pitchFamily="34" charset="0"/>
              </a:rPr>
              <a:t>Interno</a:t>
            </a:r>
            <a:endParaRPr lang="es-CO" sz="1400" b="1" dirty="0">
              <a:solidFill>
                <a:schemeClr val="accent6">
                  <a:lumMod val="50000"/>
                </a:schemeClr>
              </a:solidFill>
              <a:latin typeface="Arial" panose="020B0604020202020204" pitchFamily="34" charset="0"/>
              <a:cs typeface="Arial" panose="020B0604020202020204" pitchFamily="34" charset="0"/>
            </a:endParaRPr>
          </a:p>
        </p:txBody>
      </p:sp>
      <p:sp>
        <p:nvSpPr>
          <p:cNvPr id="5" name="Conector 4"/>
          <p:cNvSpPr/>
          <p:nvPr/>
        </p:nvSpPr>
        <p:spPr>
          <a:xfrm>
            <a:off x="8167734" y="99376"/>
            <a:ext cx="766716" cy="648987"/>
          </a:xfrm>
          <a:prstGeom prst="flowChartConnector">
            <a:avLst/>
          </a:prstGeom>
          <a:solidFill>
            <a:srgbClr val="94C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smtClean="0">
                <a:latin typeface="Arial" panose="020B0604020202020204" pitchFamily="34" charset="0"/>
                <a:cs typeface="Arial" panose="020B0604020202020204" pitchFamily="34" charset="0"/>
              </a:rPr>
              <a:t>95%</a:t>
            </a:r>
            <a:endParaRPr lang="es-CO"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29316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8502445" cy="676364"/>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lvl="1" algn="r">
              <a:lnSpc>
                <a:spcPct val="90000"/>
              </a:lnSpc>
              <a:spcBef>
                <a:spcPct val="0"/>
              </a:spcBef>
            </a:pPr>
            <a:r>
              <a:rPr lang="es-CO" sz="2000" b="1" dirty="0">
                <a:solidFill>
                  <a:schemeClr val="bg1"/>
                </a:solidFill>
                <a:latin typeface="Arial Black" panose="020B0A04020102020204" pitchFamily="34" charset="0"/>
              </a:rPr>
              <a:t>3</a:t>
            </a:r>
            <a:r>
              <a:rPr lang="es-CO" sz="2000" b="1" dirty="0" smtClean="0">
                <a:solidFill>
                  <a:schemeClr val="bg1"/>
                </a:solidFill>
                <a:latin typeface="Arial Black" panose="020B0A04020102020204" pitchFamily="34" charset="0"/>
              </a:rPr>
              <a:t>. Modificación Plan Anual de Auditorias –PAA- 2025.</a:t>
            </a:r>
          </a:p>
        </p:txBody>
      </p:sp>
      <p:sp>
        <p:nvSpPr>
          <p:cNvPr id="10" name="Título 1"/>
          <p:cNvSpPr txBox="1">
            <a:spLocks/>
          </p:cNvSpPr>
          <p:nvPr/>
        </p:nvSpPr>
        <p:spPr>
          <a:xfrm>
            <a:off x="647697" y="246956"/>
            <a:ext cx="5422900" cy="57537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pPr marL="0" lvl="1" algn="ctr">
              <a:lnSpc>
                <a:spcPct val="90000"/>
              </a:lnSpc>
              <a:spcBef>
                <a:spcPct val="0"/>
              </a:spcBef>
            </a:pPr>
            <a:endParaRPr lang="es-CO" dirty="0"/>
          </a:p>
          <a:p>
            <a:pPr marL="0" lvl="1" algn="ctr">
              <a:lnSpc>
                <a:spcPct val="90000"/>
              </a:lnSpc>
              <a:spcBef>
                <a:spcPct val="0"/>
              </a:spcBef>
            </a:pPr>
            <a:r>
              <a:rPr lang="es-CO" b="1" dirty="0" smtClean="0"/>
              <a:t> </a:t>
            </a:r>
            <a:endParaRPr lang="es-CO" dirty="0"/>
          </a:p>
          <a:p>
            <a:pPr marL="0" lvl="1" algn="ctr">
              <a:lnSpc>
                <a:spcPct val="90000"/>
              </a:lnSpc>
              <a:spcBef>
                <a:spcPct val="0"/>
              </a:spcBef>
            </a:pPr>
            <a:endParaRPr lang="es-MX" sz="2000" b="1" dirty="0" smtClean="0">
              <a:solidFill>
                <a:schemeClr val="bg1"/>
              </a:solidFill>
              <a:latin typeface="Arial Black" panose="020B0A04020102020204" pitchFamily="34" charset="0"/>
            </a:endParaRPr>
          </a:p>
        </p:txBody>
      </p:sp>
      <p:sp>
        <p:nvSpPr>
          <p:cNvPr id="3" name="Rectángulo 2"/>
          <p:cNvSpPr/>
          <p:nvPr/>
        </p:nvSpPr>
        <p:spPr>
          <a:xfrm rot="21418757">
            <a:off x="100042" y="340956"/>
            <a:ext cx="1501129" cy="307777"/>
          </a:xfrm>
          <a:prstGeom prst="rect">
            <a:avLst/>
          </a:prstGeom>
        </p:spPr>
        <p:txBody>
          <a:bodyPr wrap="square">
            <a:spAutoFit/>
          </a:bodyPr>
          <a:lstStyle/>
          <a:p>
            <a:pPr fontAlgn="base"/>
            <a:r>
              <a:rPr lang="es-CO" sz="1400" b="1" dirty="0">
                <a:latin typeface="Arial" panose="020B0604020202020204" pitchFamily="34" charset="0"/>
                <a:cs typeface="Arial" panose="020B0604020202020204" pitchFamily="34" charset="0"/>
              </a:rPr>
              <a:t>PAA VIGENTE</a:t>
            </a:r>
            <a:endParaRPr lang="es-CO" sz="1400" dirty="0">
              <a:latin typeface="Arial" panose="020B0604020202020204" pitchFamily="34" charset="0"/>
              <a:cs typeface="Arial" panose="020B0604020202020204" pitchFamily="34" charset="0"/>
            </a:endParaRPr>
          </a:p>
        </p:txBody>
      </p:sp>
      <p:sp>
        <p:nvSpPr>
          <p:cNvPr id="2" name="Rectángulo 1"/>
          <p:cNvSpPr/>
          <p:nvPr/>
        </p:nvSpPr>
        <p:spPr>
          <a:xfrm>
            <a:off x="443345" y="1420502"/>
            <a:ext cx="7959436" cy="1023357"/>
          </a:xfrm>
          <a:prstGeom prst="rect">
            <a:avLst/>
          </a:prstGeom>
        </p:spPr>
        <p:txBody>
          <a:bodyPr wrap="square">
            <a:spAutoFit/>
          </a:bodyPr>
          <a:lstStyle/>
          <a:p>
            <a:pPr algn="just"/>
            <a:endParaRPr lang="es-CO" sz="1100" dirty="0" smtClean="0">
              <a:latin typeface="Arial" panose="020B0604020202020204" pitchFamily="34" charset="0"/>
              <a:ea typeface="Times New Roman" panose="02020603050405020304" pitchFamily="18" charset="0"/>
              <a:cs typeface="Arial" panose="020B0604020202020204" pitchFamily="34" charset="0"/>
            </a:endParaRPr>
          </a:p>
          <a:p>
            <a:pPr algn="just"/>
            <a:endParaRPr lang="es-CO" sz="1100" dirty="0">
              <a:latin typeface="Arial" panose="020B0604020202020204" pitchFamily="34" charset="0"/>
              <a:cs typeface="Arial" panose="020B0604020202020204" pitchFamily="34" charset="0"/>
            </a:endParaRPr>
          </a:p>
          <a:p>
            <a:pPr algn="just"/>
            <a:endParaRPr lang="es-CO" sz="1100" dirty="0" smtClean="0">
              <a:latin typeface="Arial" panose="020B0604020202020204" pitchFamily="34" charset="0"/>
              <a:cs typeface="Arial" panose="020B0604020202020204" pitchFamily="34" charset="0"/>
            </a:endParaRPr>
          </a:p>
          <a:p>
            <a:pPr algn="just"/>
            <a:endParaRPr lang="es-CO" dirty="0"/>
          </a:p>
          <a:p>
            <a:pPr algn="just"/>
            <a:endParaRPr lang="es-CO" sz="1400" dirty="0"/>
          </a:p>
        </p:txBody>
      </p:sp>
      <p:sp>
        <p:nvSpPr>
          <p:cNvPr id="4" name="Rectángulo 3"/>
          <p:cNvSpPr/>
          <p:nvPr/>
        </p:nvSpPr>
        <p:spPr>
          <a:xfrm>
            <a:off x="1593273" y="726807"/>
            <a:ext cx="5541811" cy="292259"/>
          </a:xfrm>
          <a:prstGeom prst="rect">
            <a:avLst/>
          </a:prstGeom>
        </p:spPr>
        <p:txBody>
          <a:bodyPr wrap="square">
            <a:spAutoFit/>
          </a:bodyPr>
          <a:lstStyle/>
          <a:p>
            <a:pPr marL="457200" lvl="1" algn="just" fontAlgn="base">
              <a:lnSpc>
                <a:spcPct val="115000"/>
              </a:lnSpc>
              <a:spcAft>
                <a:spcPts val="0"/>
              </a:spcAft>
            </a:pPr>
            <a:endParaRPr lang="es-CO" sz="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p:cNvPicPr>
            <a:picLocks noChangeAspect="1"/>
          </p:cNvPicPr>
          <p:nvPr/>
        </p:nvPicPr>
        <p:blipFill>
          <a:blip r:embed="rId3"/>
          <a:stretch>
            <a:fillRect/>
          </a:stretch>
        </p:blipFill>
        <p:spPr>
          <a:xfrm>
            <a:off x="155397" y="676365"/>
            <a:ext cx="8244257" cy="1621023"/>
          </a:xfrm>
          <a:prstGeom prst="rect">
            <a:avLst/>
          </a:prstGeom>
        </p:spPr>
      </p:pic>
      <p:sp>
        <p:nvSpPr>
          <p:cNvPr id="7" name="Rectángulo 6"/>
          <p:cNvSpPr/>
          <p:nvPr/>
        </p:nvSpPr>
        <p:spPr>
          <a:xfrm>
            <a:off x="5638449" y="3089841"/>
            <a:ext cx="3714779" cy="340093"/>
          </a:xfrm>
          <a:prstGeom prst="rect">
            <a:avLst/>
          </a:prstGeom>
        </p:spPr>
        <p:txBody>
          <a:bodyPr wrap="square">
            <a:spAutoFit/>
          </a:bodyPr>
          <a:lstStyle/>
          <a:p>
            <a:pPr algn="just" fontAlgn="base">
              <a:lnSpc>
                <a:spcPct val="115000"/>
              </a:lnSpc>
              <a:spcAft>
                <a:spcPts val="0"/>
              </a:spcAft>
            </a:pPr>
            <a:r>
              <a:rPr lang="es-CO" sz="1400" b="1" dirty="0">
                <a:latin typeface="Arial" panose="020B0604020202020204" pitchFamily="34" charset="0"/>
                <a:ea typeface="Times New Roman" panose="02020603050405020304" pitchFamily="18" charset="0"/>
                <a:cs typeface="Times New Roman" panose="02020603050405020304" pitchFamily="18" charset="0"/>
              </a:rPr>
              <a:t>PAA </a:t>
            </a:r>
            <a:r>
              <a:rPr lang="es-CO" sz="1400" b="1" dirty="0" smtClean="0">
                <a:latin typeface="Arial" panose="020B0604020202020204" pitchFamily="34" charset="0"/>
                <a:ea typeface="Times New Roman" panose="02020603050405020304" pitchFamily="18" charset="0"/>
                <a:cs typeface="Times New Roman" panose="02020603050405020304" pitchFamily="18" charset="0"/>
              </a:rPr>
              <a:t>PROPUESTA DE MODIFICACION</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agen 10"/>
          <p:cNvPicPr/>
          <p:nvPr/>
        </p:nvPicPr>
        <p:blipFill>
          <a:blip r:embed="rId4"/>
          <a:stretch>
            <a:fillRect/>
          </a:stretch>
        </p:blipFill>
        <p:spPr>
          <a:xfrm>
            <a:off x="86928" y="2287790"/>
            <a:ext cx="8312726" cy="768691"/>
          </a:xfrm>
          <a:prstGeom prst="rect">
            <a:avLst/>
          </a:prstGeom>
        </p:spPr>
      </p:pic>
      <p:pic>
        <p:nvPicPr>
          <p:cNvPr id="5" name="Imagen 4"/>
          <p:cNvPicPr>
            <a:picLocks noChangeAspect="1"/>
          </p:cNvPicPr>
          <p:nvPr/>
        </p:nvPicPr>
        <p:blipFill>
          <a:blip r:embed="rId5"/>
          <a:stretch>
            <a:fillRect/>
          </a:stretch>
        </p:blipFill>
        <p:spPr>
          <a:xfrm>
            <a:off x="476456" y="3355156"/>
            <a:ext cx="7602138" cy="1788344"/>
          </a:xfrm>
          <a:prstGeom prst="rect">
            <a:avLst/>
          </a:prstGeom>
        </p:spPr>
      </p:pic>
    </p:spTree>
    <p:extLst>
      <p:ext uri="{BB962C8B-B14F-4D97-AF65-F5344CB8AC3E}">
        <p14:creationId xmlns:p14="http://schemas.microsoft.com/office/powerpoint/2010/main" val="16563044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5810250" cy="694088"/>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45473" y="88228"/>
            <a:ext cx="6109855" cy="605861"/>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pPr marL="0" lvl="1" algn="ctr">
              <a:lnSpc>
                <a:spcPct val="90000"/>
              </a:lnSpc>
              <a:spcBef>
                <a:spcPct val="0"/>
              </a:spcBef>
            </a:pPr>
            <a:r>
              <a:rPr lang="es-MX" sz="2000" b="1" dirty="0">
                <a:solidFill>
                  <a:schemeClr val="bg1"/>
                </a:solidFill>
                <a:latin typeface="Arial Black" panose="020B0A04020102020204" pitchFamily="34" charset="0"/>
                <a:cs typeface="Arial" panose="020B0604020202020204" pitchFamily="34" charset="0"/>
              </a:rPr>
              <a:t>4</a:t>
            </a:r>
            <a:r>
              <a:rPr lang="es-MX" sz="2000" b="1" dirty="0" smtClean="0">
                <a:solidFill>
                  <a:schemeClr val="bg1"/>
                </a:solidFill>
                <a:latin typeface="Arial Black" panose="020B0A04020102020204" pitchFamily="34" charset="0"/>
                <a:cs typeface="Arial" panose="020B0604020202020204" pitchFamily="34" charset="0"/>
              </a:rPr>
              <a:t>. </a:t>
            </a:r>
            <a:r>
              <a:rPr lang="es-MX" sz="2000" b="1" dirty="0">
                <a:solidFill>
                  <a:schemeClr val="bg1"/>
                </a:solidFill>
                <a:latin typeface="Arial" panose="020B0604020202020204" pitchFamily="34" charset="0"/>
                <a:cs typeface="Arial" panose="020B0604020202020204" pitchFamily="34" charset="0"/>
              </a:rPr>
              <a:t>Informes a realizar en el mes </a:t>
            </a:r>
            <a:r>
              <a:rPr lang="es-MX" sz="2000" b="1" dirty="0" smtClean="0">
                <a:solidFill>
                  <a:schemeClr val="bg1"/>
                </a:solidFill>
                <a:latin typeface="Arial" panose="020B0604020202020204" pitchFamily="34" charset="0"/>
                <a:cs typeface="Arial" panose="020B0604020202020204" pitchFamily="34" charset="0"/>
              </a:rPr>
              <a:t>de</a:t>
            </a:r>
          </a:p>
          <a:p>
            <a:pPr marL="0" lvl="1" algn="ctr">
              <a:lnSpc>
                <a:spcPct val="90000"/>
              </a:lnSpc>
              <a:spcBef>
                <a:spcPct val="0"/>
              </a:spcBef>
            </a:pPr>
            <a:r>
              <a:rPr lang="es-MX" sz="2000" b="1" dirty="0" smtClean="0">
                <a:solidFill>
                  <a:schemeClr val="bg1"/>
                </a:solidFill>
                <a:latin typeface="Arial" panose="020B0604020202020204" pitchFamily="34" charset="0"/>
                <a:cs typeface="Arial" panose="020B0604020202020204" pitchFamily="34" charset="0"/>
              </a:rPr>
              <a:t> septiembre.</a:t>
            </a:r>
          </a:p>
        </p:txBody>
      </p:sp>
      <p:sp>
        <p:nvSpPr>
          <p:cNvPr id="4" name="Rectángulo 3"/>
          <p:cNvSpPr/>
          <p:nvPr/>
        </p:nvSpPr>
        <p:spPr>
          <a:xfrm>
            <a:off x="636900" y="1460267"/>
            <a:ext cx="7783200" cy="911019"/>
          </a:xfrm>
          <a:prstGeom prst="rect">
            <a:avLst/>
          </a:prstGeom>
        </p:spPr>
        <p:txBody>
          <a:bodyPr wrap="square">
            <a:spAutoFit/>
          </a:bodyPr>
          <a:lstStyle/>
          <a:p>
            <a:pPr algn="just" fontAlgn="ctr"/>
            <a:endParaRPr lang="es-MX" sz="1400" dirty="0">
              <a:latin typeface="Arial" panose="020B0604020202020204" pitchFamily="34" charset="0"/>
              <a:cs typeface="Arial" panose="020B0604020202020204" pitchFamily="34" charset="0"/>
            </a:endParaRPr>
          </a:p>
          <a:p>
            <a:pPr algn="just" fontAlgn="ctr"/>
            <a:endParaRPr lang="es-MX" sz="1400" dirty="0">
              <a:latin typeface="Arial" panose="020B0604020202020204" pitchFamily="34" charset="0"/>
              <a:cs typeface="Arial" panose="020B0604020202020204" pitchFamily="34" charset="0"/>
            </a:endParaRPr>
          </a:p>
          <a:p>
            <a:pPr marL="0" lvl="1" algn="just">
              <a:lnSpc>
                <a:spcPct val="90000"/>
              </a:lnSpc>
              <a:spcBef>
                <a:spcPct val="0"/>
              </a:spcBef>
            </a:pPr>
            <a:endParaRPr lang="es-CO" sz="1400" dirty="0">
              <a:latin typeface="Arial" panose="020B0604020202020204" pitchFamily="34" charset="0"/>
              <a:cs typeface="Arial" panose="020B0604020202020204" pitchFamily="34" charset="0"/>
            </a:endParaRPr>
          </a:p>
          <a:p>
            <a:pPr marL="0" lvl="1" algn="just">
              <a:lnSpc>
                <a:spcPct val="90000"/>
              </a:lnSpc>
              <a:spcBef>
                <a:spcPct val="0"/>
              </a:spcBef>
            </a:pPr>
            <a:endParaRPr lang="es-MX" sz="1400" dirty="0">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2398474194"/>
              </p:ext>
            </p:extLst>
          </p:nvPr>
        </p:nvGraphicFramePr>
        <p:xfrm>
          <a:off x="636900" y="782316"/>
          <a:ext cx="7980158" cy="4238590"/>
        </p:xfrm>
        <a:graphic>
          <a:graphicData uri="http://schemas.openxmlformats.org/drawingml/2006/table">
            <a:tbl>
              <a:tblPr firstRow="1" bandRow="1">
                <a:tableStyleId>{93296810-A885-4BE3-A3E7-6D5BEEA58F35}</a:tableStyleId>
              </a:tblPr>
              <a:tblGrid>
                <a:gridCol w="7980158">
                  <a:extLst>
                    <a:ext uri="{9D8B030D-6E8A-4147-A177-3AD203B41FA5}">
                      <a16:colId xmlns:a16="http://schemas.microsoft.com/office/drawing/2014/main" val="412841447"/>
                    </a:ext>
                  </a:extLst>
                </a:gridCol>
              </a:tblGrid>
              <a:tr h="787753">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CO" sz="1400" kern="1200" dirty="0" smtClean="0">
                          <a:latin typeface="Arial" panose="020B0604020202020204" pitchFamily="34" charset="0"/>
                          <a:cs typeface="Arial" panose="020B0604020202020204" pitchFamily="34" charset="0"/>
                        </a:rPr>
                        <a:t>i. </a:t>
                      </a:r>
                      <a:r>
                        <a:rPr lang="es-CO" sz="1400" b="0" kern="1200" dirty="0" smtClean="0">
                          <a:solidFill>
                            <a:schemeClr val="tx1"/>
                          </a:solidFill>
                          <a:latin typeface="Arial" panose="020B0604020202020204" pitchFamily="34" charset="0"/>
                          <a:cs typeface="Arial" panose="020B0604020202020204" pitchFamily="34" charset="0"/>
                        </a:rPr>
                        <a:t>Contrato No. 653 de 2023. Piscina y el coliseo municipal en el Municipio de San Andrés de </a:t>
                      </a:r>
                      <a:r>
                        <a:rPr lang="es-CO" sz="1400" b="0" kern="1200" dirty="0" err="1" smtClean="0">
                          <a:solidFill>
                            <a:schemeClr val="tx1"/>
                          </a:solidFill>
                          <a:latin typeface="Arial" panose="020B0604020202020204" pitchFamily="34" charset="0"/>
                          <a:cs typeface="Arial" panose="020B0604020202020204" pitchFamily="34" charset="0"/>
                        </a:rPr>
                        <a:t>Cuerquia</a:t>
                      </a:r>
                      <a:r>
                        <a:rPr lang="es-CO" sz="1400" b="0" kern="1200" dirty="0" smtClean="0">
                          <a:solidFill>
                            <a:schemeClr val="tx1"/>
                          </a:solidFill>
                          <a:latin typeface="Arial" panose="020B0604020202020204" pitchFamily="34" charset="0"/>
                          <a:cs typeface="Arial" panose="020B0604020202020204" pitchFamily="34" charset="0"/>
                        </a:rPr>
                        <a:t>, Antioquia</a:t>
                      </a:r>
                      <a:endParaRPr lang="es-ES" sz="1400" b="0" kern="1200" dirty="0" smtClean="0">
                        <a:solidFill>
                          <a:schemeClr val="tx1"/>
                        </a:solidFill>
                        <a:latin typeface="Arial" panose="020B0604020202020204" pitchFamily="34" charset="0"/>
                        <a:ea typeface="+mn-ea"/>
                        <a:cs typeface="Arial" panose="020B0604020202020204" pitchFamily="34" charset="0"/>
                      </a:endParaRPr>
                    </a:p>
                    <a:p>
                      <a:pPr algn="just"/>
                      <a:endParaRPr lang="es-CO"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650892"/>
                  </a:ext>
                </a:extLst>
              </a:tr>
              <a:tr h="787753">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CO" sz="1400" dirty="0" smtClean="0">
                          <a:latin typeface="Arial" panose="020B0604020202020204" pitchFamily="34" charset="0"/>
                          <a:cs typeface="Arial" panose="020B0604020202020204" pitchFamily="34" charset="0"/>
                        </a:rPr>
                        <a:t>ii. Auditoria al Proceso Gestión del Talento Humano (Procedimiento Para La Administración Salarial y Prestaciones Sociales)</a:t>
                      </a:r>
                      <a:r>
                        <a:rPr lang="es-MX" sz="1400" dirty="0" smtClean="0">
                          <a:latin typeface="Arial" panose="020B0604020202020204" pitchFamily="34" charset="0"/>
                          <a:cs typeface="Arial" panose="020B0604020202020204" pitchFamily="34" charset="0"/>
                        </a:rPr>
                        <a:t>.</a:t>
                      </a:r>
                      <a:endParaRPr lang="es-ES" sz="1400" dirty="0" smtClean="0">
                        <a:latin typeface="Arial" panose="020B0604020202020204" pitchFamily="34" charset="0"/>
                        <a:cs typeface="Arial" panose="020B0604020202020204" pitchFamily="34" charset="0"/>
                      </a:endParaRPr>
                    </a:p>
                    <a:p>
                      <a:pPr algn="just"/>
                      <a:endParaRPr lang="es-CO"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79152729"/>
                  </a:ext>
                </a:extLst>
              </a:tr>
              <a:tr h="787753">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s-CO" sz="1400" dirty="0" smtClean="0">
                          <a:latin typeface="Arial" panose="020B0604020202020204" pitchFamily="34" charset="0"/>
                          <a:cs typeface="Arial" panose="020B0604020202020204" pitchFamily="34" charset="0"/>
                        </a:rPr>
                        <a:t>iii. Programa de Transparencia y Ética Pública (PTEP), (Plan Anticorrupción y de Atención al Ciudadano). </a:t>
                      </a:r>
                    </a:p>
                    <a:p>
                      <a:pPr algn="just"/>
                      <a:endParaRPr lang="es-CO"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87039374"/>
                  </a:ext>
                </a:extLst>
              </a:tr>
              <a:tr h="557991">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s-CO" sz="1400" dirty="0" smtClean="0">
                          <a:latin typeface="Arial" panose="020B0604020202020204" pitchFamily="34" charset="0"/>
                          <a:cs typeface="Arial" panose="020B0604020202020204" pitchFamily="34" charset="0"/>
                        </a:rPr>
                        <a:t>iv. Seguimiento al mapa de riesgos de corrupción. </a:t>
                      </a:r>
                    </a:p>
                    <a:p>
                      <a:pPr algn="just"/>
                      <a:endParaRPr lang="es-CO"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19769220"/>
                  </a:ext>
                </a:extLst>
              </a:tr>
              <a:tr h="557991">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s-CO" sz="1400" dirty="0" smtClean="0">
                          <a:latin typeface="Arial" panose="020B0604020202020204" pitchFamily="34" charset="0"/>
                          <a:cs typeface="Arial" panose="020B0604020202020204" pitchFamily="34" charset="0"/>
                        </a:rPr>
                        <a:t>v. Seguimiento al sistema de gestión del empleo público – SIGEP.</a:t>
                      </a:r>
                    </a:p>
                    <a:p>
                      <a:pPr algn="just"/>
                      <a:endParaRPr lang="es-CO"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7365384"/>
                  </a:ext>
                </a:extLst>
              </a:tr>
              <a:tr h="759349">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s-CO" sz="1400" dirty="0" smtClean="0">
                          <a:latin typeface="Arial" panose="020B0604020202020204" pitchFamily="34" charset="0"/>
                          <a:cs typeface="Arial" panose="020B0604020202020204" pitchFamily="34" charset="0"/>
                        </a:rPr>
                        <a:t>vi. Reporte información Ley de Cuotas. </a:t>
                      </a:r>
                    </a:p>
                    <a:p>
                      <a:pPr marL="0" marR="0" indent="0" algn="just" defTabSz="685800" rtl="0" eaLnBrk="1" fontAlgn="auto" latinLnBrk="0" hangingPunct="1">
                        <a:lnSpc>
                          <a:spcPct val="100000"/>
                        </a:lnSpc>
                        <a:spcBef>
                          <a:spcPts val="0"/>
                        </a:spcBef>
                        <a:spcAft>
                          <a:spcPts val="0"/>
                        </a:spcAft>
                        <a:buClrTx/>
                        <a:buSzTx/>
                        <a:buFontTx/>
                        <a:buNone/>
                        <a:tabLst/>
                        <a:defRPr/>
                      </a:pPr>
                      <a:endParaRPr lang="es-CO"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6122756"/>
                  </a:ext>
                </a:extLst>
              </a:tr>
            </a:tbl>
          </a:graphicData>
        </a:graphic>
      </p:graphicFrame>
      <p:sp>
        <p:nvSpPr>
          <p:cNvPr id="5" name="Rectángulo 4"/>
          <p:cNvSpPr/>
          <p:nvPr/>
        </p:nvSpPr>
        <p:spPr>
          <a:xfrm>
            <a:off x="-2193925" y="3348123"/>
            <a:ext cx="4572000" cy="507831"/>
          </a:xfrm>
          <a:prstGeom prst="rect">
            <a:avLst/>
          </a:prstGeom>
        </p:spPr>
        <p:txBody>
          <a:bodyPr>
            <a:spAutoFit/>
          </a:bodyPr>
          <a:lstStyle/>
          <a:p>
            <a:pPr>
              <a:defRPr/>
            </a:pPr>
            <a:endParaRPr lang="es-CO" dirty="0"/>
          </a:p>
          <a:p>
            <a:endParaRPr lang="es-CO" dirty="0"/>
          </a:p>
        </p:txBody>
      </p:sp>
    </p:spTree>
    <p:extLst>
      <p:ext uri="{BB962C8B-B14F-4D97-AF65-F5344CB8AC3E}">
        <p14:creationId xmlns:p14="http://schemas.microsoft.com/office/powerpoint/2010/main" val="6356767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5810250" cy="694088"/>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284209" y="87196"/>
            <a:ext cx="5380422" cy="647465"/>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pPr marL="0" lvl="1" algn="ctr">
              <a:lnSpc>
                <a:spcPct val="90000"/>
              </a:lnSpc>
              <a:spcBef>
                <a:spcPct val="0"/>
              </a:spcBef>
            </a:pPr>
            <a:r>
              <a:rPr lang="es-MX" sz="2000" b="1" dirty="0">
                <a:solidFill>
                  <a:schemeClr val="bg1"/>
                </a:solidFill>
                <a:latin typeface="Arial Black" panose="020B0A04020102020204" pitchFamily="34" charset="0"/>
                <a:cs typeface="Arial" panose="020B0604020202020204" pitchFamily="34" charset="0"/>
              </a:rPr>
              <a:t>5. Seguimiento planes de </a:t>
            </a:r>
          </a:p>
          <a:p>
            <a:pPr marL="0" lvl="1" algn="ctr">
              <a:lnSpc>
                <a:spcPct val="90000"/>
              </a:lnSpc>
              <a:spcBef>
                <a:spcPct val="0"/>
              </a:spcBef>
            </a:pPr>
            <a:r>
              <a:rPr lang="es-MX" sz="2000" b="1" dirty="0">
                <a:solidFill>
                  <a:schemeClr val="bg1"/>
                </a:solidFill>
                <a:latin typeface="Arial Black" panose="020B0A04020102020204" pitchFamily="34" charset="0"/>
                <a:cs typeface="Arial" panose="020B0604020202020204" pitchFamily="34" charset="0"/>
              </a:rPr>
              <a:t>mejoramiento</a:t>
            </a:r>
            <a:r>
              <a:rPr lang="es-MX" sz="2000" b="1" dirty="0">
                <a:solidFill>
                  <a:schemeClr val="bg1"/>
                </a:solidFill>
                <a:latin typeface="Arial" panose="020B0604020202020204" pitchFamily="34" charset="0"/>
                <a:cs typeface="Arial" panose="020B0604020202020204" pitchFamily="34" charset="0"/>
              </a:rPr>
              <a:t>.</a:t>
            </a:r>
          </a:p>
        </p:txBody>
      </p:sp>
      <p:sp>
        <p:nvSpPr>
          <p:cNvPr id="4" name="Rectángulo 3"/>
          <p:cNvSpPr/>
          <p:nvPr/>
        </p:nvSpPr>
        <p:spPr>
          <a:xfrm>
            <a:off x="636900" y="1460267"/>
            <a:ext cx="7783200" cy="911019"/>
          </a:xfrm>
          <a:prstGeom prst="rect">
            <a:avLst/>
          </a:prstGeom>
        </p:spPr>
        <p:txBody>
          <a:bodyPr wrap="square">
            <a:spAutoFit/>
          </a:bodyPr>
          <a:lstStyle/>
          <a:p>
            <a:pPr algn="just" fontAlgn="ctr"/>
            <a:endParaRPr lang="es-MX" sz="1400" dirty="0">
              <a:latin typeface="Arial" panose="020B0604020202020204" pitchFamily="34" charset="0"/>
              <a:cs typeface="Arial" panose="020B0604020202020204" pitchFamily="34" charset="0"/>
            </a:endParaRPr>
          </a:p>
          <a:p>
            <a:pPr algn="just" fontAlgn="ctr"/>
            <a:endParaRPr lang="es-MX" sz="1400" dirty="0">
              <a:latin typeface="Arial" panose="020B0604020202020204" pitchFamily="34" charset="0"/>
              <a:cs typeface="Arial" panose="020B0604020202020204" pitchFamily="34" charset="0"/>
            </a:endParaRPr>
          </a:p>
          <a:p>
            <a:pPr marL="0" lvl="1" algn="just">
              <a:lnSpc>
                <a:spcPct val="90000"/>
              </a:lnSpc>
              <a:spcBef>
                <a:spcPct val="0"/>
              </a:spcBef>
            </a:pPr>
            <a:endParaRPr lang="es-CO" sz="1400" dirty="0">
              <a:latin typeface="Arial" panose="020B0604020202020204" pitchFamily="34" charset="0"/>
              <a:cs typeface="Arial" panose="020B0604020202020204" pitchFamily="34" charset="0"/>
            </a:endParaRPr>
          </a:p>
          <a:p>
            <a:pPr marL="0" lvl="1" algn="just">
              <a:lnSpc>
                <a:spcPct val="90000"/>
              </a:lnSpc>
              <a:spcBef>
                <a:spcPct val="0"/>
              </a:spcBef>
            </a:pPr>
            <a:endParaRPr lang="es-MX" sz="1400" dirty="0">
              <a:latin typeface="Arial" panose="020B0604020202020204" pitchFamily="34" charset="0"/>
              <a:cs typeface="Arial" panose="020B0604020202020204" pitchFamily="34" charset="0"/>
            </a:endParaRPr>
          </a:p>
        </p:txBody>
      </p:sp>
      <p:graphicFrame>
        <p:nvGraphicFramePr>
          <p:cNvPr id="3" name="Diagrama 2"/>
          <p:cNvGraphicFramePr/>
          <p:nvPr>
            <p:extLst>
              <p:ext uri="{D42A27DB-BD31-4B8C-83A1-F6EECF244321}">
                <p14:modId xmlns:p14="http://schemas.microsoft.com/office/powerpoint/2010/main" val="1153552581"/>
              </p:ext>
            </p:extLst>
          </p:nvPr>
        </p:nvGraphicFramePr>
        <p:xfrm>
          <a:off x="572713" y="1009247"/>
          <a:ext cx="7724775" cy="2507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upo 5"/>
          <p:cNvGrpSpPr/>
          <p:nvPr/>
        </p:nvGrpSpPr>
        <p:grpSpPr>
          <a:xfrm>
            <a:off x="1004455" y="3516349"/>
            <a:ext cx="7349836" cy="1155187"/>
            <a:chOff x="386238" y="-150488"/>
            <a:chExt cx="5407342" cy="1189878"/>
          </a:xfrm>
        </p:grpSpPr>
        <p:sp>
          <p:nvSpPr>
            <p:cNvPr id="7" name="Rectángulo redondeado 6"/>
            <p:cNvSpPr/>
            <p:nvPr/>
          </p:nvSpPr>
          <p:spPr>
            <a:xfrm>
              <a:off x="386238" y="16411"/>
              <a:ext cx="5407342" cy="856080"/>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9" name="CuadroTexto 8"/>
            <p:cNvSpPr txBox="1"/>
            <p:nvPr/>
          </p:nvSpPr>
          <p:spPr>
            <a:xfrm>
              <a:off x="445408" y="-150488"/>
              <a:ext cx="5306382" cy="11898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4385" tIns="0" rIns="204385" bIns="0" numCol="1" spcCol="1270" anchor="ctr" anchorCtr="0">
              <a:noAutofit/>
            </a:bodyPr>
            <a:lstStyle/>
            <a:p>
              <a:pPr fontAlgn="base"/>
              <a:r>
                <a:rPr lang="es-CO" b="1" dirty="0">
                  <a:solidFill>
                    <a:schemeClr val="tx1"/>
                  </a:solidFill>
                </a:rPr>
                <a:t>Tercera línea de defensa</a:t>
              </a:r>
              <a:r>
                <a:rPr lang="es-CO" dirty="0">
                  <a:solidFill>
                    <a:schemeClr val="tx1"/>
                  </a:solidFill>
                </a:rPr>
                <a:t>: </a:t>
              </a:r>
              <a:r>
                <a:rPr lang="es-CO" b="1" dirty="0">
                  <a:solidFill>
                    <a:schemeClr val="tx1"/>
                  </a:solidFill>
                </a:rPr>
                <a:t>Oficina de Control Interno</a:t>
              </a:r>
            </a:p>
            <a:p>
              <a:pPr fontAlgn="base"/>
              <a:r>
                <a:rPr lang="es-CO" dirty="0">
                  <a:solidFill>
                    <a:schemeClr val="tx1"/>
                  </a:solidFill>
                </a:rPr>
                <a:t> </a:t>
              </a:r>
            </a:p>
            <a:p>
              <a:pPr fontAlgn="base"/>
              <a:r>
                <a:rPr lang="es-CO" dirty="0">
                  <a:solidFill>
                    <a:schemeClr val="tx1"/>
                  </a:solidFill>
                </a:rPr>
                <a:t>Es la instancia que verifica de forma independiente que los planes de mejoramiento realmente se estén cumpliendo y que las acciones adoptadas hayan sido efectivas</a:t>
              </a:r>
              <a:r>
                <a:rPr lang="es-CO" dirty="0"/>
                <a:t>.</a:t>
              </a:r>
            </a:p>
          </p:txBody>
        </p:sp>
      </p:grpSp>
    </p:spTree>
    <p:extLst>
      <p:ext uri="{BB962C8B-B14F-4D97-AF65-F5344CB8AC3E}">
        <p14:creationId xmlns:p14="http://schemas.microsoft.com/office/powerpoint/2010/main" val="24750894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5810250" cy="694088"/>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278969" y="-135816"/>
            <a:ext cx="6243352" cy="829905"/>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pPr marL="0" lvl="1" algn="ctr">
              <a:lnSpc>
                <a:spcPct val="90000"/>
              </a:lnSpc>
              <a:spcBef>
                <a:spcPct val="0"/>
              </a:spcBef>
            </a:pPr>
            <a:r>
              <a:rPr lang="es-MX" sz="2000" b="1" dirty="0">
                <a:solidFill>
                  <a:schemeClr val="bg1"/>
                </a:solidFill>
                <a:latin typeface="Arial Black" panose="020B0A04020102020204" pitchFamily="34" charset="0"/>
                <a:cs typeface="Arial" panose="020B0604020202020204" pitchFamily="34" charset="0"/>
              </a:rPr>
              <a:t>5. Seguimiento planes de </a:t>
            </a:r>
            <a:endParaRPr lang="es-MX" sz="2000" b="1" dirty="0" smtClean="0">
              <a:solidFill>
                <a:schemeClr val="bg1"/>
              </a:solidFill>
              <a:latin typeface="Arial Black" panose="020B0A04020102020204" pitchFamily="34" charset="0"/>
              <a:cs typeface="Arial" panose="020B0604020202020204" pitchFamily="34" charset="0"/>
            </a:endParaRPr>
          </a:p>
          <a:p>
            <a:pPr marL="0" lvl="1" algn="ctr">
              <a:lnSpc>
                <a:spcPct val="90000"/>
              </a:lnSpc>
              <a:spcBef>
                <a:spcPct val="0"/>
              </a:spcBef>
            </a:pPr>
            <a:r>
              <a:rPr lang="es-MX" sz="2000" b="1" dirty="0" smtClean="0">
                <a:solidFill>
                  <a:schemeClr val="bg1"/>
                </a:solidFill>
                <a:latin typeface="Arial Black" panose="020B0A04020102020204" pitchFamily="34" charset="0"/>
                <a:cs typeface="Arial" panose="020B0604020202020204" pitchFamily="34" charset="0"/>
              </a:rPr>
              <a:t>mejoramiento</a:t>
            </a:r>
            <a:r>
              <a:rPr lang="es-MX" sz="2000" b="1" dirty="0" smtClean="0">
                <a:solidFill>
                  <a:schemeClr val="bg1"/>
                </a:solidFill>
                <a:latin typeface="Arial" panose="020B0604020202020204" pitchFamily="34" charset="0"/>
                <a:cs typeface="Arial" panose="020B0604020202020204" pitchFamily="34" charset="0"/>
              </a:rPr>
              <a:t>.</a:t>
            </a:r>
          </a:p>
        </p:txBody>
      </p:sp>
      <p:sp>
        <p:nvSpPr>
          <p:cNvPr id="4" name="Rectángulo 3"/>
          <p:cNvSpPr/>
          <p:nvPr/>
        </p:nvSpPr>
        <p:spPr>
          <a:xfrm>
            <a:off x="636900" y="1460267"/>
            <a:ext cx="7783200" cy="911019"/>
          </a:xfrm>
          <a:prstGeom prst="rect">
            <a:avLst/>
          </a:prstGeom>
        </p:spPr>
        <p:txBody>
          <a:bodyPr wrap="square">
            <a:spAutoFit/>
          </a:bodyPr>
          <a:lstStyle/>
          <a:p>
            <a:pPr algn="just" fontAlgn="ctr"/>
            <a:endParaRPr lang="es-MX" sz="1400" dirty="0">
              <a:latin typeface="Arial" panose="020B0604020202020204" pitchFamily="34" charset="0"/>
              <a:cs typeface="Arial" panose="020B0604020202020204" pitchFamily="34" charset="0"/>
            </a:endParaRPr>
          </a:p>
          <a:p>
            <a:pPr algn="just" fontAlgn="ctr"/>
            <a:endParaRPr lang="es-MX" sz="1400" dirty="0">
              <a:latin typeface="Arial" panose="020B0604020202020204" pitchFamily="34" charset="0"/>
              <a:cs typeface="Arial" panose="020B0604020202020204" pitchFamily="34" charset="0"/>
            </a:endParaRPr>
          </a:p>
          <a:p>
            <a:pPr marL="0" lvl="1" algn="just">
              <a:lnSpc>
                <a:spcPct val="90000"/>
              </a:lnSpc>
              <a:spcBef>
                <a:spcPct val="0"/>
              </a:spcBef>
            </a:pPr>
            <a:endParaRPr lang="es-CO" sz="1400" dirty="0">
              <a:latin typeface="Arial" panose="020B0604020202020204" pitchFamily="34" charset="0"/>
              <a:cs typeface="Arial" panose="020B0604020202020204" pitchFamily="34" charset="0"/>
            </a:endParaRPr>
          </a:p>
          <a:p>
            <a:pPr marL="0" lvl="1" algn="just">
              <a:lnSpc>
                <a:spcPct val="90000"/>
              </a:lnSpc>
              <a:spcBef>
                <a:spcPct val="0"/>
              </a:spcBef>
            </a:pPr>
            <a:endParaRPr lang="es-MX" sz="1400" dirty="0">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2877784453"/>
              </p:ext>
            </p:extLst>
          </p:nvPr>
        </p:nvGraphicFramePr>
        <p:xfrm>
          <a:off x="636901" y="829904"/>
          <a:ext cx="7941412" cy="3840480"/>
        </p:xfrm>
        <a:graphic>
          <a:graphicData uri="http://schemas.openxmlformats.org/drawingml/2006/table">
            <a:tbl>
              <a:tblPr firstRow="1" bandRow="1">
                <a:tableStyleId>{93296810-A885-4BE3-A3E7-6D5BEEA58F35}</a:tableStyleId>
              </a:tblPr>
              <a:tblGrid>
                <a:gridCol w="7941412">
                  <a:extLst>
                    <a:ext uri="{9D8B030D-6E8A-4147-A177-3AD203B41FA5}">
                      <a16:colId xmlns:a16="http://schemas.microsoft.com/office/drawing/2014/main" val="2757643755"/>
                    </a:ext>
                  </a:extLst>
                </a:gridCol>
              </a:tblGrid>
              <a:tr h="529401">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s-CO" sz="1800" kern="1200" dirty="0" smtClean="0">
                          <a:effectLst/>
                          <a:latin typeface="Arial" panose="020B0604020202020204" pitchFamily="34" charset="0"/>
                          <a:cs typeface="Arial" panose="020B0604020202020204" pitchFamily="34" charset="0"/>
                        </a:rPr>
                        <a:t>Total, acciones abiertas:187</a:t>
                      </a:r>
                    </a:p>
                    <a:p>
                      <a:pPr algn="ctr"/>
                      <a:endParaRPr lang="es-CO"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95537268"/>
                  </a:ext>
                </a:extLst>
              </a:tr>
              <a:tr h="529401">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s-CO" sz="1800" kern="1200" dirty="0" smtClean="0">
                          <a:effectLst/>
                          <a:latin typeface="Arial" panose="020B0604020202020204" pitchFamily="34" charset="0"/>
                          <a:cs typeface="Arial" panose="020B0604020202020204" pitchFamily="34" charset="0"/>
                        </a:rPr>
                        <a:t>Total, acciones vencidas: 97      % de acciones vencidas:52%</a:t>
                      </a:r>
                    </a:p>
                    <a:p>
                      <a:pPr algn="ctr"/>
                      <a:endParaRPr lang="es-CO"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02822729"/>
                  </a:ext>
                </a:extLst>
              </a:tr>
              <a:tr h="529401">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s-CO" sz="1800" kern="1200" dirty="0" smtClean="0">
                          <a:effectLst/>
                          <a:latin typeface="Arial" panose="020B0604020202020204" pitchFamily="34" charset="0"/>
                          <a:cs typeface="Arial" panose="020B0604020202020204" pitchFamily="34" charset="0"/>
                        </a:rPr>
                        <a:t>Total, acciones cuya fuente es auditoria control interno: 109</a:t>
                      </a:r>
                    </a:p>
                    <a:p>
                      <a:pPr algn="ctr"/>
                      <a:endParaRPr lang="es-CO"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69845400"/>
                  </a:ext>
                </a:extLst>
              </a:tr>
              <a:tr h="529401">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s-CO" sz="1800" kern="1200" dirty="0" smtClean="0">
                          <a:effectLst/>
                          <a:latin typeface="Arial" panose="020B0604020202020204" pitchFamily="34" charset="0"/>
                          <a:cs typeface="Arial" panose="020B0604020202020204" pitchFamily="34" charset="0"/>
                        </a:rPr>
                        <a:t>Total, acciones cuya fuente es auditoria interna de calidad: 25</a:t>
                      </a:r>
                    </a:p>
                    <a:p>
                      <a:pPr algn="ctr"/>
                      <a:endParaRPr lang="es-CO"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88865017"/>
                  </a:ext>
                </a:extLst>
              </a:tr>
              <a:tr h="529401">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s-CO" sz="1800" kern="1200" dirty="0" smtClean="0">
                          <a:effectLst/>
                          <a:latin typeface="Arial" panose="020B0604020202020204" pitchFamily="34" charset="0"/>
                          <a:cs typeface="Arial" panose="020B0604020202020204" pitchFamily="34" charset="0"/>
                        </a:rPr>
                        <a:t>Total, acciones cuya fuente es auditoria externa (Icontec): 21</a:t>
                      </a:r>
                    </a:p>
                    <a:p>
                      <a:pPr algn="ctr"/>
                      <a:endParaRPr lang="es-CO"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38345944"/>
                  </a:ext>
                </a:extLst>
              </a:tr>
              <a:tr h="529401">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s-CO" sz="1800" b="1" kern="1200" dirty="0" smtClean="0">
                          <a:effectLst/>
                          <a:latin typeface="Arial" panose="020B0604020202020204" pitchFamily="34" charset="0"/>
                          <a:cs typeface="Arial" panose="020B0604020202020204" pitchFamily="34" charset="0"/>
                        </a:rPr>
                        <a:t>Total, acciones cuya fuente es autoevaluación = 32</a:t>
                      </a:r>
                    </a:p>
                    <a:p>
                      <a:pPr algn="ctr"/>
                      <a:endParaRPr lang="es-CO"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78772990"/>
                  </a:ext>
                </a:extLst>
              </a:tr>
            </a:tbl>
          </a:graphicData>
        </a:graphic>
      </p:graphicFrame>
    </p:spTree>
    <p:extLst>
      <p:ext uri="{BB962C8B-B14F-4D97-AF65-F5344CB8AC3E}">
        <p14:creationId xmlns:p14="http://schemas.microsoft.com/office/powerpoint/2010/main" val="34367277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5810250" cy="694088"/>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278969" y="-135816"/>
            <a:ext cx="6243352" cy="829905"/>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pPr marL="0" lvl="1" algn="ctr">
              <a:lnSpc>
                <a:spcPct val="90000"/>
              </a:lnSpc>
              <a:spcBef>
                <a:spcPct val="0"/>
              </a:spcBef>
            </a:pPr>
            <a:r>
              <a:rPr lang="es-MX" sz="2000" b="1" dirty="0">
                <a:solidFill>
                  <a:schemeClr val="bg1"/>
                </a:solidFill>
                <a:latin typeface="Arial Black" panose="020B0A04020102020204" pitchFamily="34" charset="0"/>
                <a:cs typeface="Arial" panose="020B0604020202020204" pitchFamily="34" charset="0"/>
              </a:rPr>
              <a:t>5. Seguimiento planes de </a:t>
            </a:r>
            <a:endParaRPr lang="es-MX" sz="2000" b="1" dirty="0" smtClean="0">
              <a:solidFill>
                <a:schemeClr val="bg1"/>
              </a:solidFill>
              <a:latin typeface="Arial Black" panose="020B0A04020102020204" pitchFamily="34" charset="0"/>
              <a:cs typeface="Arial" panose="020B0604020202020204" pitchFamily="34" charset="0"/>
            </a:endParaRPr>
          </a:p>
          <a:p>
            <a:pPr marL="0" lvl="1" algn="ctr">
              <a:lnSpc>
                <a:spcPct val="90000"/>
              </a:lnSpc>
              <a:spcBef>
                <a:spcPct val="0"/>
              </a:spcBef>
            </a:pPr>
            <a:r>
              <a:rPr lang="es-MX" sz="2000" b="1" dirty="0" smtClean="0">
                <a:solidFill>
                  <a:schemeClr val="bg1"/>
                </a:solidFill>
                <a:latin typeface="Arial Black" panose="020B0A04020102020204" pitchFamily="34" charset="0"/>
                <a:cs typeface="Arial" panose="020B0604020202020204" pitchFamily="34" charset="0"/>
              </a:rPr>
              <a:t>mejoramiento</a:t>
            </a:r>
            <a:r>
              <a:rPr lang="es-MX" sz="2000" b="1" dirty="0" smtClean="0">
                <a:solidFill>
                  <a:schemeClr val="bg1"/>
                </a:solidFill>
                <a:latin typeface="Arial" panose="020B0604020202020204" pitchFamily="34" charset="0"/>
                <a:cs typeface="Arial" panose="020B0604020202020204" pitchFamily="34" charset="0"/>
              </a:rPr>
              <a:t>.</a:t>
            </a:r>
          </a:p>
        </p:txBody>
      </p:sp>
      <p:sp>
        <p:nvSpPr>
          <p:cNvPr id="4" name="Rectángulo 3"/>
          <p:cNvSpPr/>
          <p:nvPr/>
        </p:nvSpPr>
        <p:spPr>
          <a:xfrm>
            <a:off x="636900" y="1460267"/>
            <a:ext cx="7783200" cy="911019"/>
          </a:xfrm>
          <a:prstGeom prst="rect">
            <a:avLst/>
          </a:prstGeom>
        </p:spPr>
        <p:txBody>
          <a:bodyPr wrap="square">
            <a:spAutoFit/>
          </a:bodyPr>
          <a:lstStyle/>
          <a:p>
            <a:pPr algn="just" fontAlgn="ctr"/>
            <a:endParaRPr lang="es-MX" sz="1400" dirty="0">
              <a:latin typeface="Arial" panose="020B0604020202020204" pitchFamily="34" charset="0"/>
              <a:cs typeface="Arial" panose="020B0604020202020204" pitchFamily="34" charset="0"/>
            </a:endParaRPr>
          </a:p>
          <a:p>
            <a:pPr algn="just" fontAlgn="ctr"/>
            <a:endParaRPr lang="es-MX" sz="1400" dirty="0">
              <a:latin typeface="Arial" panose="020B0604020202020204" pitchFamily="34" charset="0"/>
              <a:cs typeface="Arial" panose="020B0604020202020204" pitchFamily="34" charset="0"/>
            </a:endParaRPr>
          </a:p>
          <a:p>
            <a:pPr marL="0" lvl="1" algn="just">
              <a:lnSpc>
                <a:spcPct val="90000"/>
              </a:lnSpc>
              <a:spcBef>
                <a:spcPct val="0"/>
              </a:spcBef>
            </a:pPr>
            <a:endParaRPr lang="es-CO" sz="1400" dirty="0">
              <a:latin typeface="Arial" panose="020B0604020202020204" pitchFamily="34" charset="0"/>
              <a:cs typeface="Arial" panose="020B0604020202020204" pitchFamily="34" charset="0"/>
            </a:endParaRPr>
          </a:p>
          <a:p>
            <a:pPr marL="0" lvl="1" algn="just">
              <a:lnSpc>
                <a:spcPct val="90000"/>
              </a:lnSpc>
              <a:spcBef>
                <a:spcPct val="0"/>
              </a:spcBef>
            </a:pPr>
            <a:endParaRPr lang="es-MX" sz="1400"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636899" y="904788"/>
            <a:ext cx="7569453" cy="3813783"/>
          </a:xfrm>
          <a:prstGeom prst="rect">
            <a:avLst/>
          </a:prstGeom>
        </p:spPr>
      </p:pic>
    </p:spTree>
    <p:extLst>
      <p:ext uri="{BB962C8B-B14F-4D97-AF65-F5344CB8AC3E}">
        <p14:creationId xmlns:p14="http://schemas.microsoft.com/office/powerpoint/2010/main" val="27913265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5810250" cy="694088"/>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278969" y="-135816"/>
            <a:ext cx="6243352" cy="829905"/>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pPr marL="0" lvl="1" algn="ctr">
              <a:lnSpc>
                <a:spcPct val="90000"/>
              </a:lnSpc>
              <a:spcBef>
                <a:spcPct val="0"/>
              </a:spcBef>
            </a:pPr>
            <a:r>
              <a:rPr lang="es-MX" sz="2000" b="1" dirty="0">
                <a:solidFill>
                  <a:schemeClr val="bg1"/>
                </a:solidFill>
                <a:latin typeface="Arial Black" panose="020B0A04020102020204" pitchFamily="34" charset="0"/>
                <a:cs typeface="Arial" panose="020B0604020202020204" pitchFamily="34" charset="0"/>
              </a:rPr>
              <a:t>5. Seguimiento planes de </a:t>
            </a:r>
            <a:endParaRPr lang="es-MX" sz="2000" b="1" dirty="0" smtClean="0">
              <a:solidFill>
                <a:schemeClr val="bg1"/>
              </a:solidFill>
              <a:latin typeface="Arial Black" panose="020B0A04020102020204" pitchFamily="34" charset="0"/>
              <a:cs typeface="Arial" panose="020B0604020202020204" pitchFamily="34" charset="0"/>
            </a:endParaRPr>
          </a:p>
          <a:p>
            <a:pPr marL="0" lvl="1" algn="ctr">
              <a:lnSpc>
                <a:spcPct val="90000"/>
              </a:lnSpc>
              <a:spcBef>
                <a:spcPct val="0"/>
              </a:spcBef>
            </a:pPr>
            <a:r>
              <a:rPr lang="es-MX" sz="2000" b="1" dirty="0" smtClean="0">
                <a:solidFill>
                  <a:schemeClr val="bg1"/>
                </a:solidFill>
                <a:latin typeface="Arial Black" panose="020B0A04020102020204" pitchFamily="34" charset="0"/>
                <a:cs typeface="Arial" panose="020B0604020202020204" pitchFamily="34" charset="0"/>
              </a:rPr>
              <a:t>mejoramiento</a:t>
            </a:r>
            <a:r>
              <a:rPr lang="es-MX" sz="2000" b="1" dirty="0" smtClean="0">
                <a:solidFill>
                  <a:schemeClr val="bg1"/>
                </a:solidFill>
                <a:latin typeface="Arial" panose="020B0604020202020204" pitchFamily="34" charset="0"/>
                <a:cs typeface="Arial" panose="020B0604020202020204" pitchFamily="34" charset="0"/>
              </a:rPr>
              <a:t>.</a:t>
            </a:r>
          </a:p>
        </p:txBody>
      </p:sp>
      <p:sp>
        <p:nvSpPr>
          <p:cNvPr id="4" name="Rectángulo 3"/>
          <p:cNvSpPr/>
          <p:nvPr/>
        </p:nvSpPr>
        <p:spPr>
          <a:xfrm>
            <a:off x="636900" y="1460267"/>
            <a:ext cx="7783200" cy="911019"/>
          </a:xfrm>
          <a:prstGeom prst="rect">
            <a:avLst/>
          </a:prstGeom>
        </p:spPr>
        <p:txBody>
          <a:bodyPr wrap="square">
            <a:spAutoFit/>
          </a:bodyPr>
          <a:lstStyle/>
          <a:p>
            <a:pPr algn="just" fontAlgn="ctr"/>
            <a:endParaRPr lang="es-MX" sz="1400" dirty="0">
              <a:latin typeface="Arial" panose="020B0604020202020204" pitchFamily="34" charset="0"/>
              <a:cs typeface="Arial" panose="020B0604020202020204" pitchFamily="34" charset="0"/>
            </a:endParaRPr>
          </a:p>
          <a:p>
            <a:pPr algn="just" fontAlgn="ctr"/>
            <a:endParaRPr lang="es-MX" sz="1400" dirty="0">
              <a:latin typeface="Arial" panose="020B0604020202020204" pitchFamily="34" charset="0"/>
              <a:cs typeface="Arial" panose="020B0604020202020204" pitchFamily="34" charset="0"/>
            </a:endParaRPr>
          </a:p>
          <a:p>
            <a:pPr marL="0" lvl="1" algn="just">
              <a:lnSpc>
                <a:spcPct val="90000"/>
              </a:lnSpc>
              <a:spcBef>
                <a:spcPct val="0"/>
              </a:spcBef>
            </a:pPr>
            <a:endParaRPr lang="es-CO" sz="1400" dirty="0">
              <a:latin typeface="Arial" panose="020B0604020202020204" pitchFamily="34" charset="0"/>
              <a:cs typeface="Arial" panose="020B0604020202020204" pitchFamily="34" charset="0"/>
            </a:endParaRPr>
          </a:p>
          <a:p>
            <a:pPr marL="0" lvl="1" algn="just">
              <a:lnSpc>
                <a:spcPct val="90000"/>
              </a:lnSpc>
              <a:spcBef>
                <a:spcPct val="0"/>
              </a:spcBef>
            </a:pPr>
            <a:endParaRPr lang="es-MX" sz="1400" dirty="0">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31165745"/>
              </p:ext>
            </p:extLst>
          </p:nvPr>
        </p:nvGraphicFramePr>
        <p:xfrm>
          <a:off x="891148" y="694088"/>
          <a:ext cx="7528952" cy="4301314"/>
        </p:xfrm>
        <a:graphic>
          <a:graphicData uri="http://schemas.openxmlformats.org/drawingml/2006/table">
            <a:tbl>
              <a:tblPr firstRow="1" bandRow="1">
                <a:tableStyleId>{5C22544A-7EE6-4342-B048-85BDC9FD1C3A}</a:tableStyleId>
              </a:tblPr>
              <a:tblGrid>
                <a:gridCol w="1882238">
                  <a:extLst>
                    <a:ext uri="{9D8B030D-6E8A-4147-A177-3AD203B41FA5}">
                      <a16:colId xmlns:a16="http://schemas.microsoft.com/office/drawing/2014/main" val="1886653"/>
                    </a:ext>
                  </a:extLst>
                </a:gridCol>
                <a:gridCol w="1882238">
                  <a:extLst>
                    <a:ext uri="{9D8B030D-6E8A-4147-A177-3AD203B41FA5}">
                      <a16:colId xmlns:a16="http://schemas.microsoft.com/office/drawing/2014/main" val="3455497045"/>
                    </a:ext>
                  </a:extLst>
                </a:gridCol>
                <a:gridCol w="1882238">
                  <a:extLst>
                    <a:ext uri="{9D8B030D-6E8A-4147-A177-3AD203B41FA5}">
                      <a16:colId xmlns:a16="http://schemas.microsoft.com/office/drawing/2014/main" val="2456985879"/>
                    </a:ext>
                  </a:extLst>
                </a:gridCol>
                <a:gridCol w="1882238">
                  <a:extLst>
                    <a:ext uri="{9D8B030D-6E8A-4147-A177-3AD203B41FA5}">
                      <a16:colId xmlns:a16="http://schemas.microsoft.com/office/drawing/2014/main" val="2352202556"/>
                    </a:ext>
                  </a:extLst>
                </a:gridCol>
              </a:tblGrid>
              <a:tr h="357964">
                <a:tc>
                  <a:txBody>
                    <a:bodyPr/>
                    <a:lstStyle/>
                    <a:p>
                      <a:pPr algn="ctr" fontAlgn="base">
                        <a:lnSpc>
                          <a:spcPct val="115000"/>
                        </a:lnSpc>
                        <a:spcAft>
                          <a:spcPts val="0"/>
                        </a:spcAft>
                      </a:pPr>
                      <a:r>
                        <a:rPr lang="es-CO" sz="900" b="1" dirty="0">
                          <a:effectLst/>
                          <a:latin typeface="Arial" panose="020B0604020202020204" pitchFamily="34" charset="0"/>
                          <a:ea typeface="Calibri" panose="020F0502020204030204" pitchFamily="34" charset="0"/>
                          <a:cs typeface="Times New Roman" panose="02020603050405020304" pitchFamily="18" charset="0"/>
                        </a:rPr>
                        <a:t>PROCESO</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base">
                        <a:lnSpc>
                          <a:spcPct val="115000"/>
                        </a:lnSpc>
                        <a:spcAft>
                          <a:spcPts val="0"/>
                        </a:spcAft>
                      </a:pPr>
                      <a:r>
                        <a:rPr lang="es-CO" sz="900" b="1">
                          <a:effectLst/>
                          <a:latin typeface="Arial" panose="020B0604020202020204" pitchFamily="34" charset="0"/>
                          <a:ea typeface="Calibri" panose="020F0502020204030204" pitchFamily="34" charset="0"/>
                          <a:cs typeface="Times New Roman" panose="02020603050405020304" pitchFamily="18" charset="0"/>
                        </a:rPr>
                        <a:t>Nro. de hallazgos al 16/12/2024</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base">
                        <a:lnSpc>
                          <a:spcPct val="115000"/>
                        </a:lnSpc>
                        <a:spcAft>
                          <a:spcPts val="0"/>
                        </a:spcAft>
                      </a:pPr>
                      <a:r>
                        <a:rPr lang="es-CO" sz="900" b="1">
                          <a:effectLst/>
                          <a:latin typeface="Arial" panose="020B0604020202020204" pitchFamily="34" charset="0"/>
                          <a:ea typeface="Calibri" panose="020F0502020204030204" pitchFamily="34" charset="0"/>
                          <a:cs typeface="Times New Roman" panose="02020603050405020304" pitchFamily="18" charset="0"/>
                        </a:rPr>
                        <a:t>Nro. de hallazgos al 24/08/2025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CO" sz="1100" b="1">
                          <a:effectLst/>
                          <a:latin typeface="Arial" panose="020B0604020202020204" pitchFamily="34" charset="0"/>
                          <a:ea typeface="Times New Roman" panose="02020603050405020304" pitchFamily="18" charset="0"/>
                          <a:cs typeface="Times New Roman" panose="02020603050405020304" pitchFamily="18"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base">
                        <a:lnSpc>
                          <a:spcPct val="115000"/>
                        </a:lnSpc>
                        <a:spcAft>
                          <a:spcPts val="0"/>
                        </a:spcAft>
                      </a:pPr>
                      <a:r>
                        <a:rPr lang="es-CO" sz="900" b="1" dirty="0">
                          <a:effectLst/>
                          <a:latin typeface="Arial" panose="020B0604020202020204" pitchFamily="34" charset="0"/>
                          <a:ea typeface="Calibri" panose="020F0502020204030204" pitchFamily="34" charset="0"/>
                          <a:cs typeface="Times New Roman" panose="02020603050405020304" pitchFamily="18" charset="0"/>
                        </a:rPr>
                        <a:t>Año del hallazgo vs. </a:t>
                      </a:r>
                      <a:endParaRPr lang="es-CO" sz="900" b="1" dirty="0" smtClean="0">
                        <a:effectLst/>
                        <a:latin typeface="Arial" panose="020B0604020202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CO" sz="900" b="1" dirty="0" smtClean="0">
                          <a:effectLst/>
                          <a:latin typeface="Arial" panose="020B0604020202020204" pitchFamily="34" charset="0"/>
                          <a:ea typeface="Calibri" panose="020F0502020204030204" pitchFamily="34" charset="0"/>
                          <a:cs typeface="Times New Roman" panose="02020603050405020304" pitchFamily="18" charset="0"/>
                        </a:rPr>
                        <a:t>cantidad  </a:t>
                      </a:r>
                      <a:r>
                        <a:rPr lang="es-CO" sz="900" b="1" dirty="0">
                          <a:effectLst/>
                          <a:latin typeface="Arial" panose="020B0604020202020204" pitchFamily="34" charset="0"/>
                          <a:ea typeface="Calibri" panose="020F0502020204030204" pitchFamily="34" charset="0"/>
                          <a:cs typeface="Times New Roman" panose="02020603050405020304" pitchFamily="18" charset="0"/>
                        </a:rPr>
                        <a:t>de acciones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7186799"/>
                  </a:ext>
                </a:extLst>
              </a:tr>
              <a:tr h="1620599">
                <a:tc>
                  <a:txBody>
                    <a:bodyPr/>
                    <a:lstStyle/>
                    <a:p>
                      <a:pPr algn="ctr">
                        <a:lnSpc>
                          <a:spcPct val="115000"/>
                        </a:lnSpc>
                        <a:spcAft>
                          <a:spcPts val="0"/>
                        </a:spcAft>
                      </a:pPr>
                      <a:r>
                        <a:rPr lang="es-CO" sz="900" dirty="0">
                          <a:effectLst/>
                          <a:latin typeface="Arial" panose="020B0604020202020204" pitchFamily="34" charset="0"/>
                          <a:ea typeface="Calibri" panose="020F0502020204030204" pitchFamily="34" charset="0"/>
                          <a:cs typeface="Times New Roman" panose="02020603050405020304" pitchFamily="18" charset="0"/>
                        </a:rPr>
                        <a:t>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CO" sz="900" dirty="0">
                          <a:effectLst/>
                          <a:latin typeface="Arial" panose="020B0604020202020204" pitchFamily="34" charset="0"/>
                          <a:ea typeface="Calibri" panose="020F0502020204030204" pitchFamily="34" charset="0"/>
                          <a:cs typeface="Times New Roman" panose="02020603050405020304" pitchFamily="18" charset="0"/>
                        </a:rPr>
                        <a:t>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CO" sz="900" b="1" dirty="0">
                          <a:effectLst/>
                          <a:latin typeface="Arial" panose="020B0604020202020204" pitchFamily="34" charset="0"/>
                          <a:ea typeface="Calibri" panose="020F0502020204030204" pitchFamily="34" charset="0"/>
                          <a:cs typeface="Times New Roman" panose="02020603050405020304" pitchFamily="18" charset="0"/>
                        </a:rPr>
                        <a:t>Asesoría para la Construcción de Escenarios Deportivos</a:t>
                      </a:r>
                      <a:r>
                        <a:rPr lang="es-CO" sz="900" dirty="0">
                          <a:effectLst/>
                          <a:latin typeface="Arial" panose="020B0604020202020204" pitchFamily="34" charset="0"/>
                          <a:ea typeface="Calibri" panose="020F0502020204030204" pitchFamily="34" charset="0"/>
                          <a:cs typeface="Times New Roman" panose="02020603050405020304" pitchFamily="18" charset="0"/>
                        </a:rPr>
                        <a:t>.</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CO" sz="900" dirty="0">
                          <a:effectLst/>
                          <a:latin typeface="Arial" panose="020B0604020202020204" pitchFamily="34" charset="0"/>
                          <a:ea typeface="Calibri" panose="020F0502020204030204" pitchFamily="34" charset="0"/>
                          <a:cs typeface="Times New Roman" panose="02020603050405020304" pitchFamily="18" charset="0"/>
                        </a:rPr>
                        <a:t>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CO" sz="900" dirty="0">
                          <a:effectLst/>
                          <a:latin typeface="Arial" panose="020B0604020202020204" pitchFamily="34" charset="0"/>
                          <a:ea typeface="Calibri" panose="020F0502020204030204" pitchFamily="34" charset="0"/>
                          <a:cs typeface="Times New Roman" panose="02020603050405020304" pitchFamily="18" charset="0"/>
                        </a:rPr>
                        <a:t>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CO" sz="900" dirty="0">
                          <a:effectLst/>
                          <a:latin typeface="Arial" panose="020B0604020202020204" pitchFamily="34" charset="0"/>
                          <a:ea typeface="Calibri" panose="020F0502020204030204" pitchFamily="34" charset="0"/>
                          <a:cs typeface="Times New Roman" panose="02020603050405020304" pitchFamily="18" charset="0"/>
                        </a:rPr>
                        <a:t>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CO" sz="900" dirty="0">
                          <a:effectLst/>
                          <a:latin typeface="Arial" panose="020B0604020202020204" pitchFamily="34" charset="0"/>
                          <a:ea typeface="Calibri" panose="020F0502020204030204" pitchFamily="34" charset="0"/>
                          <a:cs typeface="Times New Roman" panose="02020603050405020304" pitchFamily="18" charset="0"/>
                        </a:rPr>
                        <a:t>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15000"/>
                        </a:lnSpc>
                        <a:spcAft>
                          <a:spcPts val="0"/>
                        </a:spcAft>
                      </a:pPr>
                      <a:r>
                        <a:rPr lang="es-CO" sz="9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900" dirty="0">
                          <a:effectLst/>
                          <a:latin typeface="Arial" panose="020B0604020202020204" pitchFamily="34" charset="0"/>
                          <a:ea typeface="Calibri" panose="020F0502020204030204" pitchFamily="34" charset="0"/>
                          <a:cs typeface="Times New Roman" panose="02020603050405020304" pitchFamily="18" charset="0"/>
                        </a:rPr>
                        <a:t>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CO" sz="900" b="1" dirty="0">
                          <a:effectLst/>
                          <a:latin typeface="Arial" panose="020B0604020202020204" pitchFamily="34" charset="0"/>
                          <a:ea typeface="Calibri" panose="020F0502020204030204" pitchFamily="34" charset="0"/>
                          <a:cs typeface="Times New Roman" panose="02020603050405020304" pitchFamily="18" charset="0"/>
                        </a:rPr>
                        <a:t>53</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CO" sz="900" b="1" dirty="0">
                          <a:effectLst/>
                          <a:latin typeface="Arial" panose="020B0604020202020204" pitchFamily="34" charset="0"/>
                          <a:ea typeface="Calibri" panose="020F0502020204030204" pitchFamily="34" charset="0"/>
                          <a:cs typeface="Times New Roman" panose="02020603050405020304" pitchFamily="18" charset="0"/>
                        </a:rPr>
                        <a:t>14= Acciones vencidas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CO" sz="900" dirty="0">
                          <a:effectLst/>
                          <a:latin typeface="Arial" panose="020B0604020202020204" pitchFamily="34" charset="0"/>
                          <a:ea typeface="Calibri" panose="020F0502020204030204" pitchFamily="34" charset="0"/>
                          <a:cs typeface="Times New Roman" panose="02020603050405020304" pitchFamily="18" charset="0"/>
                        </a:rPr>
                        <a:t>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CO" sz="900" dirty="0">
                          <a:effectLst/>
                          <a:latin typeface="Arial" panose="020B0604020202020204" pitchFamily="34" charset="0"/>
                          <a:ea typeface="Calibri" panose="020F0502020204030204" pitchFamily="34" charset="0"/>
                          <a:cs typeface="Times New Roman" panose="02020603050405020304" pitchFamily="18" charset="0"/>
                        </a:rPr>
                        <a:t>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CO" sz="900" dirty="0">
                          <a:effectLst/>
                          <a:latin typeface="Arial" panose="020B0604020202020204" pitchFamily="34" charset="0"/>
                          <a:ea typeface="Calibri" panose="020F0502020204030204" pitchFamily="34" charset="0"/>
                          <a:cs typeface="Times New Roman" panose="02020603050405020304" pitchFamily="18" charset="0"/>
                        </a:rPr>
                        <a:t>41= Auditoría Control Interno</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CO" sz="900" dirty="0">
                          <a:effectLst/>
                          <a:latin typeface="Arial" panose="020B0604020202020204" pitchFamily="34" charset="0"/>
                          <a:ea typeface="Calibri" panose="020F0502020204030204" pitchFamily="34" charset="0"/>
                          <a:cs typeface="Times New Roman" panose="02020603050405020304" pitchFamily="18" charset="0"/>
                        </a:rPr>
                        <a:t>8= Auditoría Interna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CO" sz="900" dirty="0">
                          <a:effectLst/>
                          <a:latin typeface="Arial" panose="020B0604020202020204" pitchFamily="34" charset="0"/>
                          <a:ea typeface="Calibri" panose="020F0502020204030204" pitchFamily="34" charset="0"/>
                          <a:cs typeface="Times New Roman" panose="02020603050405020304" pitchFamily="18" charset="0"/>
                        </a:rPr>
                        <a:t>3= Auditoría Externa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CO" sz="900" dirty="0">
                          <a:effectLst/>
                          <a:latin typeface="Arial" panose="020B0604020202020204" pitchFamily="34" charset="0"/>
                          <a:ea typeface="Calibri" panose="020F0502020204030204" pitchFamily="34" charset="0"/>
                          <a:cs typeface="Times New Roman" panose="02020603050405020304" pitchFamily="18" charset="0"/>
                        </a:rPr>
                        <a:t>1= Gestión del riesgo</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CO" sz="900" dirty="0">
                          <a:effectLst/>
                          <a:latin typeface="Arial" panose="020B0604020202020204" pitchFamily="34" charset="0"/>
                          <a:ea typeface="Calibri" panose="020F0502020204030204" pitchFamily="34" charset="0"/>
                          <a:cs typeface="Times New Roman" panose="02020603050405020304" pitchFamily="18" charset="0"/>
                        </a:rPr>
                        <a:t>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15000"/>
                        </a:lnSpc>
                        <a:spcAft>
                          <a:spcPts val="0"/>
                        </a:spcAft>
                      </a:pPr>
                      <a:r>
                        <a:rPr lang="es-CO"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900" dirty="0">
                          <a:effectLst/>
                          <a:latin typeface="Arial" panose="020B0604020202020204" pitchFamily="34" charset="0"/>
                          <a:ea typeface="Calibri" panose="020F0502020204030204" pitchFamily="34" charset="0"/>
                          <a:cs typeface="Times New Roman" panose="02020603050405020304" pitchFamily="18" charset="0"/>
                        </a:rPr>
                        <a:t>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CO" sz="900" b="1" dirty="0">
                          <a:effectLst/>
                          <a:latin typeface="Arial" panose="020B0604020202020204" pitchFamily="34" charset="0"/>
                          <a:ea typeface="Calibri" panose="020F0502020204030204" pitchFamily="34" charset="0"/>
                          <a:cs typeface="Times New Roman" panose="02020603050405020304" pitchFamily="18" charset="0"/>
                        </a:rPr>
                        <a:t>56</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CO" sz="900" b="1" dirty="0">
                          <a:effectLst/>
                          <a:latin typeface="Arial" panose="020B0604020202020204" pitchFamily="34" charset="0"/>
                          <a:ea typeface="Calibri" panose="020F0502020204030204" pitchFamily="34" charset="0"/>
                          <a:cs typeface="Times New Roman" panose="02020603050405020304" pitchFamily="18" charset="0"/>
                        </a:rPr>
                        <a:t>40= Acciones vencidas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CO" sz="900" dirty="0">
                          <a:effectLst/>
                          <a:latin typeface="Arial" panose="020B0604020202020204" pitchFamily="34" charset="0"/>
                          <a:ea typeface="Calibri" panose="020F0502020204030204" pitchFamily="34" charset="0"/>
                          <a:cs typeface="Times New Roman" panose="02020603050405020304" pitchFamily="18" charset="0"/>
                        </a:rPr>
                        <a:t>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CO" sz="900" dirty="0">
                          <a:effectLst/>
                          <a:latin typeface="Arial" panose="020B0604020202020204" pitchFamily="34" charset="0"/>
                          <a:ea typeface="Calibri" panose="020F0502020204030204" pitchFamily="34" charset="0"/>
                          <a:cs typeface="Times New Roman" panose="02020603050405020304" pitchFamily="18" charset="0"/>
                        </a:rPr>
                        <a:t>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CO" sz="900" dirty="0">
                          <a:effectLst/>
                          <a:latin typeface="Arial" panose="020B0604020202020204" pitchFamily="34" charset="0"/>
                          <a:ea typeface="Calibri" panose="020F0502020204030204" pitchFamily="34" charset="0"/>
                          <a:cs typeface="Times New Roman" panose="02020603050405020304" pitchFamily="18" charset="0"/>
                        </a:rPr>
                        <a:t>43= Auditoría Control Interno           (27 vencidas)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CO" sz="900" dirty="0">
                          <a:effectLst/>
                          <a:latin typeface="Arial" panose="020B0604020202020204" pitchFamily="34" charset="0"/>
                          <a:ea typeface="Calibri" panose="020F0502020204030204" pitchFamily="34" charset="0"/>
                          <a:cs typeface="Times New Roman" panose="02020603050405020304" pitchFamily="18" charset="0"/>
                        </a:rPr>
                        <a:t>8= Auditoría Interna (vencidas)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CO" sz="900" dirty="0">
                          <a:effectLst/>
                          <a:latin typeface="Arial" panose="020B0604020202020204" pitchFamily="34" charset="0"/>
                          <a:ea typeface="Calibri" panose="020F0502020204030204" pitchFamily="34" charset="0"/>
                          <a:cs typeface="Times New Roman" panose="02020603050405020304" pitchFamily="18" charset="0"/>
                        </a:rPr>
                        <a:t>3= Auditoría Externa (vencidas)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CO" sz="900" dirty="0">
                          <a:effectLst/>
                          <a:latin typeface="Arial" panose="020B0604020202020204" pitchFamily="34" charset="0"/>
                          <a:ea typeface="Calibri" panose="020F0502020204030204" pitchFamily="34" charset="0"/>
                          <a:cs typeface="Times New Roman" panose="02020603050405020304" pitchFamily="18" charset="0"/>
                        </a:rPr>
                        <a:t>2= Autoevaluación (vencidas)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900" dirty="0">
                          <a:effectLst/>
                          <a:latin typeface="Arial" panose="020B0604020202020204" pitchFamily="34" charset="0"/>
                          <a:ea typeface="Calibri" panose="020F0502020204030204" pitchFamily="34" charset="0"/>
                          <a:cs typeface="Times New Roman" panose="02020603050405020304" pitchFamily="18" charset="0"/>
                        </a:rPr>
                        <a:t>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CO" sz="900" dirty="0">
                          <a:effectLst/>
                          <a:latin typeface="Arial" panose="020B0604020202020204" pitchFamily="34" charset="0"/>
                          <a:ea typeface="Calibri" panose="020F0502020204030204" pitchFamily="34" charset="0"/>
                          <a:cs typeface="Times New Roman" panose="02020603050405020304" pitchFamily="18" charset="0"/>
                        </a:rPr>
                        <a:t>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CO" sz="900" dirty="0">
                          <a:effectLst/>
                          <a:latin typeface="Arial" panose="020B0604020202020204" pitchFamily="34" charset="0"/>
                          <a:ea typeface="Calibri" panose="020F0502020204030204" pitchFamily="34" charset="0"/>
                          <a:cs typeface="Times New Roman" panose="02020603050405020304" pitchFamily="18" charset="0"/>
                        </a:rPr>
                        <a:t>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CO" sz="900" dirty="0">
                          <a:effectLst/>
                          <a:latin typeface="Arial" panose="020B0604020202020204" pitchFamily="34" charset="0"/>
                          <a:ea typeface="Calibri" panose="020F0502020204030204" pitchFamily="34" charset="0"/>
                          <a:cs typeface="Times New Roman" panose="02020603050405020304" pitchFamily="18" charset="0"/>
                        </a:rPr>
                        <a:t>  2022 = 3</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CO" sz="900" dirty="0">
                          <a:effectLst/>
                          <a:latin typeface="Arial" panose="020B0604020202020204" pitchFamily="34" charset="0"/>
                          <a:ea typeface="Calibri" panose="020F0502020204030204" pitchFamily="34" charset="0"/>
                          <a:cs typeface="Times New Roman" panose="02020603050405020304" pitchFamily="18" charset="0"/>
                        </a:rPr>
                        <a:t>  2023 = 1</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CO" sz="900" dirty="0">
                          <a:effectLst/>
                          <a:latin typeface="Arial" panose="020B0604020202020204" pitchFamily="34" charset="0"/>
                          <a:ea typeface="Calibri" panose="020F0502020204030204" pitchFamily="34" charset="0"/>
                          <a:cs typeface="Times New Roman" panose="02020603050405020304" pitchFamily="18" charset="0"/>
                        </a:rPr>
                        <a:t>   2024 = 34</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CO" sz="900" dirty="0">
                          <a:effectLst/>
                          <a:latin typeface="Arial" panose="020B0604020202020204" pitchFamily="34" charset="0"/>
                          <a:ea typeface="Calibri" panose="020F0502020204030204" pitchFamily="34" charset="0"/>
                          <a:cs typeface="Times New Roman" panose="02020603050405020304" pitchFamily="18" charset="0"/>
                        </a:rPr>
                        <a:t>          </a:t>
                      </a:r>
                      <a:r>
                        <a:rPr lang="es-CO" sz="900" dirty="0" smtClean="0">
                          <a:effectLst/>
                          <a:latin typeface="Arial" panose="020B0604020202020204" pitchFamily="34" charset="0"/>
                          <a:ea typeface="Calibri" panose="020F0502020204030204" pitchFamily="34" charset="0"/>
                          <a:cs typeface="Times New Roman" panose="02020603050405020304" pitchFamily="18" charset="0"/>
                        </a:rPr>
                        <a:t>           2025 </a:t>
                      </a:r>
                      <a:r>
                        <a:rPr lang="es-CO" sz="900" dirty="0">
                          <a:effectLst/>
                          <a:latin typeface="Arial" panose="020B0604020202020204" pitchFamily="34" charset="0"/>
                          <a:ea typeface="Calibri" panose="020F0502020204030204" pitchFamily="34" charset="0"/>
                          <a:cs typeface="Times New Roman" panose="02020603050405020304" pitchFamily="18" charset="0"/>
                        </a:rPr>
                        <a:t>= 18</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64733303"/>
                  </a:ext>
                </a:extLst>
              </a:tr>
              <a:tr h="2062081">
                <a:tc>
                  <a:txBody>
                    <a:bodyPr/>
                    <a:lstStyle/>
                    <a:p>
                      <a:pPr marL="0" algn="just" defTabSz="685800" rtl="0" eaLnBrk="1" latinLnBrk="0" hangingPunct="1">
                        <a:lnSpc>
                          <a:spcPct val="115000"/>
                        </a:lnSpc>
                        <a:spcAft>
                          <a:spcPts val="0"/>
                        </a:spcAft>
                      </a:pPr>
                      <a:r>
                        <a:rPr lang="es-CO" sz="9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p>
                    <a:p>
                      <a:pPr marL="0" algn="just" defTabSz="685800" rtl="0" eaLnBrk="1" latinLnBrk="0" hangingPunct="1">
                        <a:lnSpc>
                          <a:spcPct val="115000"/>
                        </a:lnSpc>
                        <a:spcAft>
                          <a:spcPts val="0"/>
                        </a:spcAft>
                      </a:pPr>
                      <a:r>
                        <a:rPr lang="es-CO" sz="9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p>
                    <a:p>
                      <a:pPr marL="0" algn="just" defTabSz="685800" rtl="0" eaLnBrk="1" latinLnBrk="0" hangingPunct="1">
                        <a:lnSpc>
                          <a:spcPct val="115000"/>
                        </a:lnSpc>
                        <a:spcAft>
                          <a:spcPts val="0"/>
                        </a:spcAft>
                      </a:pPr>
                      <a:r>
                        <a:rPr lang="es-CO" sz="9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p>
                    <a:p>
                      <a:pPr marL="0" algn="just" defTabSz="685800" rtl="0" eaLnBrk="1" latinLnBrk="0" hangingPunct="1">
                        <a:lnSpc>
                          <a:spcPct val="115000"/>
                        </a:lnSpc>
                        <a:spcAft>
                          <a:spcPts val="0"/>
                        </a:spcAft>
                      </a:pPr>
                      <a:r>
                        <a:rPr lang="es-CO" sz="9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p>
                    <a:p>
                      <a:pPr marL="0" algn="ctr" defTabSz="685800" rtl="0" eaLnBrk="1" latinLnBrk="0" hangingPunct="1">
                        <a:lnSpc>
                          <a:spcPct val="115000"/>
                        </a:lnSpc>
                        <a:spcAft>
                          <a:spcPts val="0"/>
                        </a:spcAft>
                      </a:pPr>
                      <a:r>
                        <a:rPr lang="es-CO" sz="9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Mejoramiento Continuo</a:t>
                      </a:r>
                    </a:p>
                    <a:p>
                      <a:pPr marL="0" algn="just" defTabSz="685800" rtl="0" eaLnBrk="1" latinLnBrk="0" hangingPunct="1">
                        <a:lnSpc>
                          <a:spcPct val="115000"/>
                        </a:lnSpc>
                        <a:spcAft>
                          <a:spcPts val="0"/>
                        </a:spcAft>
                      </a:pPr>
                      <a:r>
                        <a:rPr lang="es-CO" sz="9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p>
                    <a:p>
                      <a:pPr marL="0" algn="ctr" defTabSz="685800" rtl="0" eaLnBrk="1" latinLnBrk="0" hangingPunct="1">
                        <a:lnSpc>
                          <a:spcPct val="115000"/>
                        </a:lnSpc>
                        <a:spcAft>
                          <a:spcPts val="0"/>
                        </a:spcAft>
                      </a:pPr>
                      <a:r>
                        <a:rPr lang="es-CO" sz="9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algn="ctr" defTabSz="685800" rtl="0" eaLnBrk="1" latinLnBrk="0" hangingPunct="1">
                        <a:lnSpc>
                          <a:spcPct val="115000"/>
                        </a:lnSpc>
                        <a:spcAft>
                          <a:spcPts val="0"/>
                        </a:spcAft>
                      </a:pPr>
                      <a:r>
                        <a:rPr lang="es-CO" sz="900" b="1"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24</a:t>
                      </a:r>
                    </a:p>
                    <a:p>
                      <a:pPr marL="0" algn="ctr" defTabSz="685800" rtl="0" eaLnBrk="1" latinLnBrk="0" hangingPunct="1">
                        <a:lnSpc>
                          <a:spcPct val="115000"/>
                        </a:lnSpc>
                        <a:spcAft>
                          <a:spcPts val="0"/>
                        </a:spcAft>
                      </a:pPr>
                      <a:r>
                        <a:rPr lang="es-CO" sz="900" b="1"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12= Acciones vencidas</a:t>
                      </a:r>
                    </a:p>
                    <a:p>
                      <a:pPr marL="0" algn="ctr" defTabSz="685800" rtl="0" eaLnBrk="1" latinLnBrk="0" hangingPunct="1">
                        <a:lnSpc>
                          <a:spcPct val="115000"/>
                        </a:lnSpc>
                        <a:spcAft>
                          <a:spcPts val="0"/>
                        </a:spcAft>
                      </a:pPr>
                      <a:r>
                        <a:rPr lang="es-CO" sz="9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p>
                    <a:p>
                      <a:pPr marL="0" algn="ctr" defTabSz="685800" rtl="0" eaLnBrk="1" latinLnBrk="0" hangingPunct="1">
                        <a:lnSpc>
                          <a:spcPct val="115000"/>
                        </a:lnSpc>
                        <a:spcAft>
                          <a:spcPts val="0"/>
                        </a:spcAft>
                      </a:pPr>
                      <a:r>
                        <a:rPr lang="es-CO" sz="9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p>
                    <a:p>
                      <a:pPr marL="0" defTabSz="685800" rtl="0" eaLnBrk="1" latinLnBrk="0" hangingPunct="1">
                        <a:lnSpc>
                          <a:spcPct val="115000"/>
                        </a:lnSpc>
                        <a:spcAft>
                          <a:spcPts val="0"/>
                        </a:spcAft>
                      </a:pPr>
                      <a:r>
                        <a:rPr lang="es-CO" sz="9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3= Auditoría Control Interno</a:t>
                      </a:r>
                    </a:p>
                    <a:p>
                      <a:pPr marL="0" defTabSz="685800" rtl="0" eaLnBrk="1" latinLnBrk="0" hangingPunct="1">
                        <a:lnSpc>
                          <a:spcPct val="115000"/>
                        </a:lnSpc>
                        <a:spcAft>
                          <a:spcPts val="0"/>
                        </a:spcAft>
                      </a:pPr>
                      <a:r>
                        <a:rPr lang="es-CO" sz="9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11= Auditoría Interna  </a:t>
                      </a:r>
                    </a:p>
                    <a:p>
                      <a:pPr marL="0" defTabSz="685800" rtl="0" eaLnBrk="1" latinLnBrk="0" hangingPunct="1">
                        <a:lnSpc>
                          <a:spcPct val="115000"/>
                        </a:lnSpc>
                        <a:spcAft>
                          <a:spcPts val="0"/>
                        </a:spcAft>
                      </a:pPr>
                      <a:r>
                        <a:rPr lang="es-CO" sz="9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10= Auditoría Externa  </a:t>
                      </a:r>
                    </a:p>
                    <a:p>
                      <a:pPr marL="0" defTabSz="685800" rtl="0" eaLnBrk="1" latinLnBrk="0" hangingPunct="1">
                        <a:lnSpc>
                          <a:spcPct val="115000"/>
                        </a:lnSpc>
                        <a:spcAft>
                          <a:spcPts val="0"/>
                        </a:spcAft>
                      </a:pPr>
                      <a:r>
                        <a:rPr lang="es-CO" sz="9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p>
                    <a:p>
                      <a:pPr marL="0" defTabSz="685800" rtl="0" eaLnBrk="1" latinLnBrk="0" hangingPunct="1">
                        <a:lnSpc>
                          <a:spcPct val="115000"/>
                        </a:lnSpc>
                        <a:spcAft>
                          <a:spcPts val="0"/>
                        </a:spcAft>
                      </a:pPr>
                      <a:r>
                        <a:rPr lang="es-CO" sz="9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p>
                    <a:p>
                      <a:pPr marL="0" defTabSz="685800" rtl="0" eaLnBrk="1" latinLnBrk="0" hangingPunct="1">
                        <a:lnSpc>
                          <a:spcPct val="115000"/>
                        </a:lnSpc>
                        <a:spcAft>
                          <a:spcPts val="0"/>
                        </a:spcAft>
                      </a:pPr>
                      <a:r>
                        <a:rPr lang="es-CO" sz="9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p>
                    <a:p>
                      <a:pPr marL="0" defTabSz="685800" rtl="0" eaLnBrk="1" latinLnBrk="0" hangingPunct="1">
                        <a:lnSpc>
                          <a:spcPct val="115000"/>
                        </a:lnSpc>
                        <a:spcAft>
                          <a:spcPts val="0"/>
                        </a:spcAft>
                      </a:pPr>
                      <a:r>
                        <a:rPr lang="es-CO" sz="9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p>
                    <a:p>
                      <a:pPr marL="0" defTabSz="685800" rtl="0" eaLnBrk="1" latinLnBrk="0" hangingPunct="1">
                        <a:lnSpc>
                          <a:spcPct val="115000"/>
                        </a:lnSpc>
                        <a:spcAft>
                          <a:spcPts val="0"/>
                        </a:spcAft>
                      </a:pPr>
                      <a:r>
                        <a:rPr lang="es-CO" sz="9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p>
                    <a:p>
                      <a:pPr marL="0" defTabSz="685800" rtl="0" eaLnBrk="1" latinLnBrk="0" hangingPunct="1">
                        <a:lnSpc>
                          <a:spcPct val="115000"/>
                        </a:lnSpc>
                        <a:spcAft>
                          <a:spcPts val="0"/>
                        </a:spcAft>
                      </a:pPr>
                      <a:r>
                        <a:rPr lang="es-CO" sz="9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p>
                    <a:p>
                      <a:pPr marL="0" algn="ctr" defTabSz="685800" rtl="0" eaLnBrk="1" latinLnBrk="0" hangingPunct="1">
                        <a:lnSpc>
                          <a:spcPct val="115000"/>
                        </a:lnSpc>
                        <a:spcAft>
                          <a:spcPts val="0"/>
                        </a:spcAft>
                      </a:pPr>
                      <a:r>
                        <a:rPr lang="es-CO" sz="9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algn="ctr" defTabSz="685800" rtl="0" eaLnBrk="1" latinLnBrk="0" hangingPunct="1">
                        <a:lnSpc>
                          <a:spcPct val="115000"/>
                        </a:lnSpc>
                        <a:spcAft>
                          <a:spcPts val="0"/>
                        </a:spcAft>
                      </a:pPr>
                      <a:r>
                        <a:rPr lang="es-CO" sz="900" b="1"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26</a:t>
                      </a:r>
                    </a:p>
                    <a:p>
                      <a:pPr marL="0" algn="ctr" defTabSz="685800" rtl="0" eaLnBrk="1" latinLnBrk="0" hangingPunct="1">
                        <a:lnSpc>
                          <a:spcPct val="115000"/>
                        </a:lnSpc>
                        <a:spcAft>
                          <a:spcPts val="0"/>
                        </a:spcAft>
                      </a:pPr>
                      <a:r>
                        <a:rPr lang="es-CO" sz="900" b="1"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18= Acciones vencida</a:t>
                      </a:r>
                      <a:r>
                        <a:rPr lang="es-CO" sz="9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s</a:t>
                      </a:r>
                    </a:p>
                    <a:p>
                      <a:pPr marL="0" algn="ctr" defTabSz="685800" rtl="0" eaLnBrk="1" latinLnBrk="0" hangingPunct="1">
                        <a:lnSpc>
                          <a:spcPct val="115000"/>
                        </a:lnSpc>
                        <a:spcAft>
                          <a:spcPts val="0"/>
                        </a:spcAft>
                      </a:pPr>
                      <a:r>
                        <a:rPr lang="es-CO" sz="9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p>
                    <a:p>
                      <a:pPr marL="0" algn="ctr" defTabSz="685800" rtl="0" eaLnBrk="1" latinLnBrk="0" hangingPunct="1">
                        <a:lnSpc>
                          <a:spcPct val="115000"/>
                        </a:lnSpc>
                        <a:spcAft>
                          <a:spcPts val="0"/>
                        </a:spcAft>
                      </a:pPr>
                      <a:r>
                        <a:rPr lang="es-CO" sz="9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p>
                    <a:p>
                      <a:pPr marL="0" defTabSz="685800" rtl="0" eaLnBrk="1" latinLnBrk="0" hangingPunct="1">
                        <a:lnSpc>
                          <a:spcPct val="115000"/>
                        </a:lnSpc>
                        <a:spcAft>
                          <a:spcPts val="0"/>
                        </a:spcAft>
                      </a:pPr>
                      <a:r>
                        <a:rPr lang="es-CO" sz="9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14= Auditoría Control Interno (8 vencidas, de las cuales 5 no tienen plan de mejoramiento)</a:t>
                      </a:r>
                    </a:p>
                    <a:p>
                      <a:pPr marL="0" defTabSz="685800" rtl="0" eaLnBrk="1" latinLnBrk="0" hangingPunct="1">
                        <a:lnSpc>
                          <a:spcPct val="115000"/>
                        </a:lnSpc>
                        <a:spcAft>
                          <a:spcPts val="0"/>
                        </a:spcAft>
                      </a:pPr>
                      <a:r>
                        <a:rPr lang="es-CO" sz="9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7= Auditoría Interna (vencidas)</a:t>
                      </a:r>
                    </a:p>
                    <a:p>
                      <a:pPr marL="0" defTabSz="685800" rtl="0" eaLnBrk="1" latinLnBrk="0" hangingPunct="1">
                        <a:lnSpc>
                          <a:spcPct val="115000"/>
                        </a:lnSpc>
                        <a:spcAft>
                          <a:spcPts val="0"/>
                        </a:spcAft>
                      </a:pPr>
                      <a:r>
                        <a:rPr lang="es-CO" sz="9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3= Auditoría Externa (vencidas) </a:t>
                      </a:r>
                    </a:p>
                    <a:p>
                      <a:pPr marL="0" defTabSz="685800" rtl="0" eaLnBrk="1" latinLnBrk="0" hangingPunct="1">
                        <a:lnSpc>
                          <a:spcPct val="115000"/>
                        </a:lnSpc>
                        <a:spcAft>
                          <a:spcPts val="0"/>
                        </a:spcAft>
                      </a:pPr>
                      <a:r>
                        <a:rPr lang="es-CO" sz="9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2= Autoevaluación  </a:t>
                      </a:r>
                    </a:p>
                  </a:txBody>
                  <a:tcPr marL="68580" marR="68580" marT="0" marB="0"/>
                </a:tc>
                <a:tc>
                  <a:txBody>
                    <a:bodyPr/>
                    <a:lstStyle/>
                    <a:p>
                      <a:pPr marL="0" algn="ctr" defTabSz="685800" rtl="0" eaLnBrk="1" latinLnBrk="0" hangingPunct="1">
                        <a:lnSpc>
                          <a:spcPct val="115000"/>
                        </a:lnSpc>
                        <a:spcAft>
                          <a:spcPts val="0"/>
                        </a:spcAft>
                      </a:pPr>
                      <a:r>
                        <a:rPr lang="es-CO" sz="9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a:t>
                      </a:r>
                    </a:p>
                    <a:p>
                      <a:pPr marL="0" algn="ctr" defTabSz="685800" rtl="0" eaLnBrk="1" latinLnBrk="0" hangingPunct="1">
                        <a:lnSpc>
                          <a:spcPct val="115000"/>
                        </a:lnSpc>
                        <a:spcAft>
                          <a:spcPts val="0"/>
                        </a:spcAft>
                      </a:pPr>
                      <a:r>
                        <a:rPr lang="es-CO" sz="9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p>
                    <a:p>
                      <a:pPr marL="0" algn="ctr" defTabSz="685800" rtl="0" eaLnBrk="1" latinLnBrk="0" hangingPunct="1">
                        <a:lnSpc>
                          <a:spcPct val="115000"/>
                        </a:lnSpc>
                        <a:spcAft>
                          <a:spcPts val="0"/>
                        </a:spcAft>
                      </a:pPr>
                      <a:r>
                        <a:rPr lang="es-CO" sz="9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p>
                    <a:p>
                      <a:pPr marL="0" algn="ctr" defTabSz="685800" rtl="0" eaLnBrk="1" latinLnBrk="0" hangingPunct="1">
                        <a:lnSpc>
                          <a:spcPct val="115000"/>
                        </a:lnSpc>
                        <a:spcAft>
                          <a:spcPts val="0"/>
                        </a:spcAft>
                      </a:pPr>
                      <a:r>
                        <a:rPr lang="es-CO" sz="9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p>
                    <a:p>
                      <a:pPr marL="0" algn="ctr" defTabSz="685800" rtl="0" eaLnBrk="1" latinLnBrk="0" hangingPunct="1">
                        <a:lnSpc>
                          <a:spcPct val="115000"/>
                        </a:lnSpc>
                        <a:spcAft>
                          <a:spcPts val="0"/>
                        </a:spcAft>
                      </a:pPr>
                      <a:r>
                        <a:rPr lang="es-CO" sz="9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2021 = 1</a:t>
                      </a:r>
                    </a:p>
                    <a:p>
                      <a:pPr marL="0" algn="ctr" defTabSz="685800" rtl="0" eaLnBrk="1" latinLnBrk="0" hangingPunct="1">
                        <a:lnSpc>
                          <a:spcPct val="115000"/>
                        </a:lnSpc>
                        <a:spcAft>
                          <a:spcPts val="0"/>
                        </a:spcAft>
                      </a:pPr>
                      <a:r>
                        <a:rPr lang="es-CO" sz="9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2024 = 12</a:t>
                      </a:r>
                    </a:p>
                    <a:p>
                      <a:pPr marL="0" algn="ctr" defTabSz="685800" rtl="0" eaLnBrk="1" latinLnBrk="0" hangingPunct="1">
                        <a:lnSpc>
                          <a:spcPct val="115000"/>
                        </a:lnSpc>
                        <a:spcAft>
                          <a:spcPts val="0"/>
                        </a:spcAft>
                      </a:pPr>
                      <a:r>
                        <a:rPr lang="es-CO" sz="9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2025 = 13</a:t>
                      </a:r>
                    </a:p>
                    <a:p>
                      <a:pPr marL="0" algn="ctr" defTabSz="685800" rtl="0" eaLnBrk="1" latinLnBrk="0" hangingPunct="1">
                        <a:lnSpc>
                          <a:spcPct val="115000"/>
                        </a:lnSpc>
                        <a:spcAft>
                          <a:spcPts val="0"/>
                        </a:spcAft>
                      </a:pPr>
                      <a:r>
                        <a:rPr lang="es-CO" sz="9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p>
                    <a:p>
                      <a:pPr marL="0" algn="ctr" defTabSz="685800" rtl="0" eaLnBrk="1" latinLnBrk="0" hangingPunct="1">
                        <a:lnSpc>
                          <a:spcPct val="115000"/>
                        </a:lnSpc>
                        <a:spcAft>
                          <a:spcPts val="0"/>
                        </a:spcAft>
                      </a:pPr>
                      <a:r>
                        <a:rPr lang="es-CO" sz="9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1410694438"/>
                  </a:ext>
                </a:extLst>
              </a:tr>
            </a:tbl>
          </a:graphicData>
        </a:graphic>
      </p:graphicFrame>
    </p:spTree>
    <p:extLst>
      <p:ext uri="{BB962C8B-B14F-4D97-AF65-F5344CB8AC3E}">
        <p14:creationId xmlns:p14="http://schemas.microsoft.com/office/powerpoint/2010/main" val="15671188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5810250" cy="694088"/>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278969" y="-135816"/>
            <a:ext cx="6243352" cy="829905"/>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pPr marL="0" lvl="1" algn="ctr">
              <a:lnSpc>
                <a:spcPct val="90000"/>
              </a:lnSpc>
              <a:spcBef>
                <a:spcPct val="0"/>
              </a:spcBef>
            </a:pPr>
            <a:r>
              <a:rPr lang="es-MX" sz="2000" b="1" dirty="0">
                <a:solidFill>
                  <a:schemeClr val="bg1"/>
                </a:solidFill>
                <a:latin typeface="Arial Black" panose="020B0A04020102020204" pitchFamily="34" charset="0"/>
                <a:cs typeface="Arial" panose="020B0604020202020204" pitchFamily="34" charset="0"/>
              </a:rPr>
              <a:t>5. Seguimiento planes de </a:t>
            </a:r>
            <a:endParaRPr lang="es-MX" sz="2000" b="1" dirty="0" smtClean="0">
              <a:solidFill>
                <a:schemeClr val="bg1"/>
              </a:solidFill>
              <a:latin typeface="Arial Black" panose="020B0A04020102020204" pitchFamily="34" charset="0"/>
              <a:cs typeface="Arial" panose="020B0604020202020204" pitchFamily="34" charset="0"/>
            </a:endParaRPr>
          </a:p>
          <a:p>
            <a:pPr marL="0" lvl="1" algn="ctr">
              <a:lnSpc>
                <a:spcPct val="90000"/>
              </a:lnSpc>
              <a:spcBef>
                <a:spcPct val="0"/>
              </a:spcBef>
            </a:pPr>
            <a:r>
              <a:rPr lang="es-MX" sz="2000" b="1" dirty="0" smtClean="0">
                <a:solidFill>
                  <a:schemeClr val="bg1"/>
                </a:solidFill>
                <a:latin typeface="Arial Black" panose="020B0A04020102020204" pitchFamily="34" charset="0"/>
                <a:cs typeface="Arial" panose="020B0604020202020204" pitchFamily="34" charset="0"/>
              </a:rPr>
              <a:t>mejoramiento</a:t>
            </a:r>
            <a:r>
              <a:rPr lang="es-MX" sz="2000" b="1" dirty="0" smtClean="0">
                <a:solidFill>
                  <a:schemeClr val="bg1"/>
                </a:solidFill>
                <a:latin typeface="Arial" panose="020B0604020202020204" pitchFamily="34" charset="0"/>
                <a:cs typeface="Arial" panose="020B0604020202020204" pitchFamily="34" charset="0"/>
              </a:rPr>
              <a:t>.</a:t>
            </a:r>
          </a:p>
        </p:txBody>
      </p:sp>
      <p:sp>
        <p:nvSpPr>
          <p:cNvPr id="4" name="Rectángulo 3"/>
          <p:cNvSpPr/>
          <p:nvPr/>
        </p:nvSpPr>
        <p:spPr>
          <a:xfrm>
            <a:off x="636900" y="1460267"/>
            <a:ext cx="7783200" cy="911019"/>
          </a:xfrm>
          <a:prstGeom prst="rect">
            <a:avLst/>
          </a:prstGeom>
        </p:spPr>
        <p:txBody>
          <a:bodyPr wrap="square">
            <a:spAutoFit/>
          </a:bodyPr>
          <a:lstStyle/>
          <a:p>
            <a:pPr algn="just" fontAlgn="ctr"/>
            <a:endParaRPr lang="es-MX" sz="1400" dirty="0">
              <a:latin typeface="Arial" panose="020B0604020202020204" pitchFamily="34" charset="0"/>
              <a:cs typeface="Arial" panose="020B0604020202020204" pitchFamily="34" charset="0"/>
            </a:endParaRPr>
          </a:p>
          <a:p>
            <a:pPr algn="just" fontAlgn="ctr"/>
            <a:endParaRPr lang="es-MX" sz="1400" dirty="0">
              <a:latin typeface="Arial" panose="020B0604020202020204" pitchFamily="34" charset="0"/>
              <a:cs typeface="Arial" panose="020B0604020202020204" pitchFamily="34" charset="0"/>
            </a:endParaRPr>
          </a:p>
          <a:p>
            <a:pPr marL="0" lvl="1" algn="just">
              <a:lnSpc>
                <a:spcPct val="90000"/>
              </a:lnSpc>
              <a:spcBef>
                <a:spcPct val="0"/>
              </a:spcBef>
            </a:pPr>
            <a:endParaRPr lang="es-CO" sz="1400" dirty="0">
              <a:latin typeface="Arial" panose="020B0604020202020204" pitchFamily="34" charset="0"/>
              <a:cs typeface="Arial" panose="020B0604020202020204" pitchFamily="34" charset="0"/>
            </a:endParaRPr>
          </a:p>
          <a:p>
            <a:pPr marL="0" lvl="1" algn="just">
              <a:lnSpc>
                <a:spcPct val="90000"/>
              </a:lnSpc>
              <a:spcBef>
                <a:spcPct val="0"/>
              </a:spcBef>
            </a:pPr>
            <a:endParaRPr lang="es-MX" sz="1400"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2"/>
          <a:stretch>
            <a:fillRect/>
          </a:stretch>
        </p:blipFill>
        <p:spPr>
          <a:xfrm>
            <a:off x="848888" y="694089"/>
            <a:ext cx="7074264" cy="4254719"/>
          </a:xfrm>
          <a:prstGeom prst="rect">
            <a:avLst/>
          </a:prstGeom>
        </p:spPr>
      </p:pic>
    </p:spTree>
    <p:extLst>
      <p:ext uri="{BB962C8B-B14F-4D97-AF65-F5344CB8AC3E}">
        <p14:creationId xmlns:p14="http://schemas.microsoft.com/office/powerpoint/2010/main" val="13688296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5810250" cy="694088"/>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278969" y="-135816"/>
            <a:ext cx="6243352" cy="829905"/>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pPr marL="0" lvl="1" algn="ctr">
              <a:lnSpc>
                <a:spcPct val="90000"/>
              </a:lnSpc>
              <a:spcBef>
                <a:spcPct val="0"/>
              </a:spcBef>
            </a:pPr>
            <a:r>
              <a:rPr lang="es-MX" sz="2000" b="1" dirty="0">
                <a:solidFill>
                  <a:schemeClr val="bg1"/>
                </a:solidFill>
                <a:latin typeface="Arial Black" panose="020B0A04020102020204" pitchFamily="34" charset="0"/>
                <a:cs typeface="Arial" panose="020B0604020202020204" pitchFamily="34" charset="0"/>
              </a:rPr>
              <a:t>5. Seguimiento planes de </a:t>
            </a:r>
            <a:endParaRPr lang="es-MX" sz="2000" b="1" dirty="0" smtClean="0">
              <a:solidFill>
                <a:schemeClr val="bg1"/>
              </a:solidFill>
              <a:latin typeface="Arial Black" panose="020B0A04020102020204" pitchFamily="34" charset="0"/>
              <a:cs typeface="Arial" panose="020B0604020202020204" pitchFamily="34" charset="0"/>
            </a:endParaRPr>
          </a:p>
          <a:p>
            <a:pPr marL="0" lvl="1" algn="ctr">
              <a:lnSpc>
                <a:spcPct val="90000"/>
              </a:lnSpc>
              <a:spcBef>
                <a:spcPct val="0"/>
              </a:spcBef>
            </a:pPr>
            <a:r>
              <a:rPr lang="es-MX" sz="2000" b="1" dirty="0" smtClean="0">
                <a:solidFill>
                  <a:schemeClr val="bg1"/>
                </a:solidFill>
                <a:latin typeface="Arial Black" panose="020B0A04020102020204" pitchFamily="34" charset="0"/>
                <a:cs typeface="Arial" panose="020B0604020202020204" pitchFamily="34" charset="0"/>
              </a:rPr>
              <a:t>mejoramiento</a:t>
            </a:r>
            <a:r>
              <a:rPr lang="es-MX" sz="2000" b="1" dirty="0" smtClean="0">
                <a:solidFill>
                  <a:schemeClr val="bg1"/>
                </a:solidFill>
                <a:latin typeface="Arial" panose="020B0604020202020204" pitchFamily="34" charset="0"/>
                <a:cs typeface="Arial" panose="020B0604020202020204" pitchFamily="34" charset="0"/>
              </a:rPr>
              <a:t>.</a:t>
            </a:r>
          </a:p>
        </p:txBody>
      </p:sp>
      <p:sp>
        <p:nvSpPr>
          <p:cNvPr id="4" name="Rectángulo 3"/>
          <p:cNvSpPr/>
          <p:nvPr/>
        </p:nvSpPr>
        <p:spPr>
          <a:xfrm>
            <a:off x="636900" y="1460267"/>
            <a:ext cx="7783200" cy="911019"/>
          </a:xfrm>
          <a:prstGeom prst="rect">
            <a:avLst/>
          </a:prstGeom>
        </p:spPr>
        <p:txBody>
          <a:bodyPr wrap="square">
            <a:spAutoFit/>
          </a:bodyPr>
          <a:lstStyle/>
          <a:p>
            <a:pPr algn="just" fontAlgn="ctr"/>
            <a:endParaRPr lang="es-MX" sz="1400" dirty="0">
              <a:latin typeface="Arial" panose="020B0604020202020204" pitchFamily="34" charset="0"/>
              <a:cs typeface="Arial" panose="020B0604020202020204" pitchFamily="34" charset="0"/>
            </a:endParaRPr>
          </a:p>
          <a:p>
            <a:pPr algn="just" fontAlgn="ctr"/>
            <a:endParaRPr lang="es-MX" sz="1400" dirty="0">
              <a:latin typeface="Arial" panose="020B0604020202020204" pitchFamily="34" charset="0"/>
              <a:cs typeface="Arial" panose="020B0604020202020204" pitchFamily="34" charset="0"/>
            </a:endParaRPr>
          </a:p>
          <a:p>
            <a:pPr marL="0" lvl="1" algn="just">
              <a:lnSpc>
                <a:spcPct val="90000"/>
              </a:lnSpc>
              <a:spcBef>
                <a:spcPct val="0"/>
              </a:spcBef>
            </a:pPr>
            <a:endParaRPr lang="es-CO" sz="1400" dirty="0">
              <a:latin typeface="Arial" panose="020B0604020202020204" pitchFamily="34" charset="0"/>
              <a:cs typeface="Arial" panose="020B0604020202020204" pitchFamily="34" charset="0"/>
            </a:endParaRPr>
          </a:p>
          <a:p>
            <a:pPr marL="0" lvl="1" algn="just">
              <a:lnSpc>
                <a:spcPct val="90000"/>
              </a:lnSpc>
              <a:spcBef>
                <a:spcPct val="0"/>
              </a:spcBef>
            </a:pPr>
            <a:endParaRPr lang="es-MX" sz="1400"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2"/>
          <a:stretch>
            <a:fillRect/>
          </a:stretch>
        </p:blipFill>
        <p:spPr>
          <a:xfrm>
            <a:off x="1022888" y="738450"/>
            <a:ext cx="6865749" cy="3646318"/>
          </a:xfrm>
          <a:prstGeom prst="rect">
            <a:avLst/>
          </a:prstGeom>
        </p:spPr>
      </p:pic>
    </p:spTree>
    <p:extLst>
      <p:ext uri="{BB962C8B-B14F-4D97-AF65-F5344CB8AC3E}">
        <p14:creationId xmlns:p14="http://schemas.microsoft.com/office/powerpoint/2010/main" val="20923583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5810250" cy="694088"/>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278969" y="-135816"/>
            <a:ext cx="6243352" cy="829905"/>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pPr marL="0" lvl="1" algn="ctr">
              <a:lnSpc>
                <a:spcPct val="90000"/>
              </a:lnSpc>
              <a:spcBef>
                <a:spcPct val="0"/>
              </a:spcBef>
            </a:pPr>
            <a:r>
              <a:rPr lang="es-MX" sz="2000" b="1" dirty="0">
                <a:solidFill>
                  <a:schemeClr val="bg1"/>
                </a:solidFill>
                <a:latin typeface="Arial Black" panose="020B0A04020102020204" pitchFamily="34" charset="0"/>
                <a:cs typeface="Arial" panose="020B0604020202020204" pitchFamily="34" charset="0"/>
              </a:rPr>
              <a:t>5. Seguimiento planes de </a:t>
            </a:r>
            <a:endParaRPr lang="es-MX" sz="2000" b="1" dirty="0" smtClean="0">
              <a:solidFill>
                <a:schemeClr val="bg1"/>
              </a:solidFill>
              <a:latin typeface="Arial Black" panose="020B0A04020102020204" pitchFamily="34" charset="0"/>
              <a:cs typeface="Arial" panose="020B0604020202020204" pitchFamily="34" charset="0"/>
            </a:endParaRPr>
          </a:p>
          <a:p>
            <a:pPr marL="0" lvl="1" algn="ctr">
              <a:lnSpc>
                <a:spcPct val="90000"/>
              </a:lnSpc>
              <a:spcBef>
                <a:spcPct val="0"/>
              </a:spcBef>
            </a:pPr>
            <a:r>
              <a:rPr lang="es-MX" sz="2000" b="1" dirty="0" smtClean="0">
                <a:solidFill>
                  <a:schemeClr val="bg1"/>
                </a:solidFill>
                <a:latin typeface="Arial Black" panose="020B0A04020102020204" pitchFamily="34" charset="0"/>
                <a:cs typeface="Arial" panose="020B0604020202020204" pitchFamily="34" charset="0"/>
              </a:rPr>
              <a:t>mejoramiento</a:t>
            </a:r>
            <a:r>
              <a:rPr lang="es-MX" sz="2000" b="1" dirty="0" smtClean="0">
                <a:solidFill>
                  <a:schemeClr val="bg1"/>
                </a:solidFill>
                <a:latin typeface="Arial" panose="020B0604020202020204" pitchFamily="34" charset="0"/>
                <a:cs typeface="Arial" panose="020B0604020202020204" pitchFamily="34" charset="0"/>
              </a:rPr>
              <a:t>.</a:t>
            </a:r>
          </a:p>
        </p:txBody>
      </p:sp>
      <p:sp>
        <p:nvSpPr>
          <p:cNvPr id="4" name="Rectángulo 3"/>
          <p:cNvSpPr/>
          <p:nvPr/>
        </p:nvSpPr>
        <p:spPr>
          <a:xfrm>
            <a:off x="636900" y="1460267"/>
            <a:ext cx="7783200" cy="911019"/>
          </a:xfrm>
          <a:prstGeom prst="rect">
            <a:avLst/>
          </a:prstGeom>
        </p:spPr>
        <p:txBody>
          <a:bodyPr wrap="square">
            <a:spAutoFit/>
          </a:bodyPr>
          <a:lstStyle/>
          <a:p>
            <a:pPr algn="just" fontAlgn="ctr"/>
            <a:endParaRPr lang="es-MX" sz="1400" dirty="0">
              <a:latin typeface="Arial" panose="020B0604020202020204" pitchFamily="34" charset="0"/>
              <a:cs typeface="Arial" panose="020B0604020202020204" pitchFamily="34" charset="0"/>
            </a:endParaRPr>
          </a:p>
          <a:p>
            <a:pPr algn="just" fontAlgn="ctr"/>
            <a:endParaRPr lang="es-MX" sz="1400" dirty="0">
              <a:latin typeface="Arial" panose="020B0604020202020204" pitchFamily="34" charset="0"/>
              <a:cs typeface="Arial" panose="020B0604020202020204" pitchFamily="34" charset="0"/>
            </a:endParaRPr>
          </a:p>
          <a:p>
            <a:pPr marL="0" lvl="1" algn="just">
              <a:lnSpc>
                <a:spcPct val="90000"/>
              </a:lnSpc>
              <a:spcBef>
                <a:spcPct val="0"/>
              </a:spcBef>
            </a:pPr>
            <a:endParaRPr lang="es-CO" sz="1400" dirty="0">
              <a:latin typeface="Arial" panose="020B0604020202020204" pitchFamily="34" charset="0"/>
              <a:cs typeface="Arial" panose="020B0604020202020204" pitchFamily="34" charset="0"/>
            </a:endParaRPr>
          </a:p>
          <a:p>
            <a:pPr marL="0" lvl="1" algn="just">
              <a:lnSpc>
                <a:spcPct val="90000"/>
              </a:lnSpc>
              <a:spcBef>
                <a:spcPct val="0"/>
              </a:spcBef>
            </a:pPr>
            <a:endParaRPr lang="es-MX" sz="1400"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712922" y="719695"/>
            <a:ext cx="7601919" cy="3836807"/>
          </a:xfrm>
          <a:prstGeom prst="rect">
            <a:avLst/>
          </a:prstGeom>
        </p:spPr>
      </p:pic>
    </p:spTree>
    <p:extLst>
      <p:ext uri="{BB962C8B-B14F-4D97-AF65-F5344CB8AC3E}">
        <p14:creationId xmlns:p14="http://schemas.microsoft.com/office/powerpoint/2010/main" val="6580650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5810250" cy="694088"/>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278969" y="-135816"/>
            <a:ext cx="6243352" cy="829905"/>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pPr marL="0" lvl="1" algn="ctr">
              <a:lnSpc>
                <a:spcPct val="90000"/>
              </a:lnSpc>
              <a:spcBef>
                <a:spcPct val="0"/>
              </a:spcBef>
            </a:pPr>
            <a:r>
              <a:rPr lang="es-MX" sz="2000" b="1" dirty="0">
                <a:solidFill>
                  <a:schemeClr val="bg1"/>
                </a:solidFill>
                <a:latin typeface="Arial Black" panose="020B0A04020102020204" pitchFamily="34" charset="0"/>
                <a:cs typeface="Arial" panose="020B0604020202020204" pitchFamily="34" charset="0"/>
              </a:rPr>
              <a:t>5. Seguimiento planes de </a:t>
            </a:r>
            <a:endParaRPr lang="es-MX" sz="2000" b="1" dirty="0" smtClean="0">
              <a:solidFill>
                <a:schemeClr val="bg1"/>
              </a:solidFill>
              <a:latin typeface="Arial Black" panose="020B0A04020102020204" pitchFamily="34" charset="0"/>
              <a:cs typeface="Arial" panose="020B0604020202020204" pitchFamily="34" charset="0"/>
            </a:endParaRPr>
          </a:p>
          <a:p>
            <a:pPr marL="0" lvl="1" algn="ctr">
              <a:lnSpc>
                <a:spcPct val="90000"/>
              </a:lnSpc>
              <a:spcBef>
                <a:spcPct val="0"/>
              </a:spcBef>
            </a:pPr>
            <a:r>
              <a:rPr lang="es-MX" sz="2000" b="1" dirty="0" smtClean="0">
                <a:solidFill>
                  <a:schemeClr val="bg1"/>
                </a:solidFill>
                <a:latin typeface="Arial Black" panose="020B0A04020102020204" pitchFamily="34" charset="0"/>
                <a:cs typeface="Arial" panose="020B0604020202020204" pitchFamily="34" charset="0"/>
              </a:rPr>
              <a:t>mejoramiento</a:t>
            </a:r>
            <a:r>
              <a:rPr lang="es-MX" sz="2000" b="1" dirty="0" smtClean="0">
                <a:solidFill>
                  <a:schemeClr val="bg1"/>
                </a:solidFill>
                <a:latin typeface="Arial" panose="020B0604020202020204" pitchFamily="34" charset="0"/>
                <a:cs typeface="Arial" panose="020B0604020202020204" pitchFamily="34" charset="0"/>
              </a:rPr>
              <a:t>.</a:t>
            </a:r>
          </a:p>
        </p:txBody>
      </p:sp>
      <p:sp>
        <p:nvSpPr>
          <p:cNvPr id="4" name="Rectángulo 3"/>
          <p:cNvSpPr/>
          <p:nvPr/>
        </p:nvSpPr>
        <p:spPr>
          <a:xfrm>
            <a:off x="636900" y="1460267"/>
            <a:ext cx="7783200" cy="911019"/>
          </a:xfrm>
          <a:prstGeom prst="rect">
            <a:avLst/>
          </a:prstGeom>
        </p:spPr>
        <p:txBody>
          <a:bodyPr wrap="square">
            <a:spAutoFit/>
          </a:bodyPr>
          <a:lstStyle/>
          <a:p>
            <a:pPr algn="just" fontAlgn="ctr"/>
            <a:endParaRPr lang="es-MX" sz="1400" dirty="0">
              <a:latin typeface="Arial" panose="020B0604020202020204" pitchFamily="34" charset="0"/>
              <a:cs typeface="Arial" panose="020B0604020202020204" pitchFamily="34" charset="0"/>
            </a:endParaRPr>
          </a:p>
          <a:p>
            <a:pPr algn="just" fontAlgn="ctr"/>
            <a:endParaRPr lang="es-MX" sz="1400" dirty="0">
              <a:latin typeface="Arial" panose="020B0604020202020204" pitchFamily="34" charset="0"/>
              <a:cs typeface="Arial" panose="020B0604020202020204" pitchFamily="34" charset="0"/>
            </a:endParaRPr>
          </a:p>
          <a:p>
            <a:pPr marL="0" lvl="1" algn="just">
              <a:lnSpc>
                <a:spcPct val="90000"/>
              </a:lnSpc>
              <a:spcBef>
                <a:spcPct val="0"/>
              </a:spcBef>
            </a:pPr>
            <a:endParaRPr lang="es-CO" sz="1400" dirty="0">
              <a:latin typeface="Arial" panose="020B0604020202020204" pitchFamily="34" charset="0"/>
              <a:cs typeface="Arial" panose="020B0604020202020204" pitchFamily="34" charset="0"/>
            </a:endParaRPr>
          </a:p>
          <a:p>
            <a:pPr marL="0" lvl="1" algn="just">
              <a:lnSpc>
                <a:spcPct val="90000"/>
              </a:lnSpc>
              <a:spcBef>
                <a:spcPct val="0"/>
              </a:spcBef>
            </a:pPr>
            <a:endParaRPr lang="es-MX" sz="1400"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2"/>
          <a:stretch>
            <a:fillRect/>
          </a:stretch>
        </p:blipFill>
        <p:spPr>
          <a:xfrm>
            <a:off x="557939" y="813640"/>
            <a:ext cx="7967076" cy="3603377"/>
          </a:xfrm>
          <a:prstGeom prst="rect">
            <a:avLst/>
          </a:prstGeom>
        </p:spPr>
      </p:pic>
    </p:spTree>
    <p:extLst>
      <p:ext uri="{BB962C8B-B14F-4D97-AF65-F5344CB8AC3E}">
        <p14:creationId xmlns:p14="http://schemas.microsoft.com/office/powerpoint/2010/main" val="4294190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0"/>
            <a:ext cx="5867400" cy="807054"/>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372576" y="205673"/>
            <a:ext cx="4926167"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1</a:t>
            </a:r>
            <a:r>
              <a:rPr lang="es-MX" sz="2000" b="1" dirty="0" smtClean="0">
                <a:solidFill>
                  <a:schemeClr val="bg1"/>
                </a:solidFill>
                <a:latin typeface="Arial Black" panose="020B0A04020102020204" pitchFamily="34" charset="0"/>
              </a:rPr>
              <a:t>. Informes </a:t>
            </a:r>
            <a:r>
              <a:rPr lang="es-MX" sz="2000" b="1" dirty="0">
                <a:solidFill>
                  <a:schemeClr val="bg1"/>
                </a:solidFill>
                <a:latin typeface="Arial Black" panose="020B0A04020102020204" pitchFamily="34" charset="0"/>
              </a:rPr>
              <a:t>seguimientos de </a:t>
            </a:r>
            <a:r>
              <a:rPr lang="es-MX" sz="2000" b="1" dirty="0" smtClean="0">
                <a:solidFill>
                  <a:schemeClr val="bg1"/>
                </a:solidFill>
                <a:latin typeface="Arial Black" panose="020B0A04020102020204" pitchFamily="34" charset="0"/>
              </a:rPr>
              <a:t>Ley. </a:t>
            </a:r>
          </a:p>
        </p:txBody>
      </p:sp>
      <p:graphicFrame>
        <p:nvGraphicFramePr>
          <p:cNvPr id="3" name="Tabla 2"/>
          <p:cNvGraphicFramePr>
            <a:graphicFrameLocks noGrp="1"/>
          </p:cNvGraphicFramePr>
          <p:nvPr>
            <p:extLst>
              <p:ext uri="{D42A27DB-BD31-4B8C-83A1-F6EECF244321}">
                <p14:modId xmlns:p14="http://schemas.microsoft.com/office/powerpoint/2010/main" val="4050947641"/>
              </p:ext>
            </p:extLst>
          </p:nvPr>
        </p:nvGraphicFramePr>
        <p:xfrm>
          <a:off x="290945" y="1012727"/>
          <a:ext cx="8215745" cy="3745685"/>
        </p:xfrm>
        <a:graphic>
          <a:graphicData uri="http://schemas.openxmlformats.org/drawingml/2006/table">
            <a:tbl>
              <a:tblPr firstRow="1" firstCol="1" bandRow="1">
                <a:tableStyleId>{93296810-A885-4BE3-A3E7-6D5BEEA58F35}</a:tableStyleId>
              </a:tblPr>
              <a:tblGrid>
                <a:gridCol w="1210675">
                  <a:extLst>
                    <a:ext uri="{9D8B030D-6E8A-4147-A177-3AD203B41FA5}">
                      <a16:colId xmlns:a16="http://schemas.microsoft.com/office/drawing/2014/main" val="574177084"/>
                    </a:ext>
                  </a:extLst>
                </a:gridCol>
                <a:gridCol w="1014662">
                  <a:extLst>
                    <a:ext uri="{9D8B030D-6E8A-4147-A177-3AD203B41FA5}">
                      <a16:colId xmlns:a16="http://schemas.microsoft.com/office/drawing/2014/main" val="2733631444"/>
                    </a:ext>
                  </a:extLst>
                </a:gridCol>
                <a:gridCol w="5990408">
                  <a:extLst>
                    <a:ext uri="{9D8B030D-6E8A-4147-A177-3AD203B41FA5}">
                      <a16:colId xmlns:a16="http://schemas.microsoft.com/office/drawing/2014/main" val="3518119700"/>
                    </a:ext>
                  </a:extLst>
                </a:gridCol>
              </a:tblGrid>
              <a:tr h="364638">
                <a:tc>
                  <a:txBody>
                    <a:bodyPr/>
                    <a:lstStyle/>
                    <a:p>
                      <a:pPr algn="ctr" fontAlgn="base">
                        <a:lnSpc>
                          <a:spcPct val="150000"/>
                        </a:lnSpc>
                        <a:spcAft>
                          <a:spcPts val="0"/>
                        </a:spcAft>
                      </a:pPr>
                      <a:r>
                        <a:rPr lang="es-CO" sz="1100" dirty="0" smtClean="0">
                          <a:effectLst/>
                          <a:latin typeface="Arial" panose="020B0604020202020204" pitchFamily="34" charset="0"/>
                          <a:cs typeface="Arial" panose="020B0604020202020204" pitchFamily="34" charset="0"/>
                        </a:rPr>
                        <a:t>Componente</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6303" marR="46303" marT="0" marB="0" anchor="ctr"/>
                </a:tc>
                <a:tc>
                  <a:txBody>
                    <a:bodyPr/>
                    <a:lstStyle/>
                    <a:p>
                      <a:pPr algn="ctr" fontAlgn="base">
                        <a:lnSpc>
                          <a:spcPct val="150000"/>
                        </a:lnSpc>
                        <a:spcAft>
                          <a:spcPts val="0"/>
                        </a:spcAft>
                      </a:pPr>
                      <a:r>
                        <a:rPr lang="es-CO" sz="1100" dirty="0" smtClean="0">
                          <a:effectLst/>
                          <a:latin typeface="Arial" panose="020B0604020202020204" pitchFamily="34" charset="0"/>
                          <a:cs typeface="Arial" panose="020B0604020202020204" pitchFamily="34" charset="0"/>
                        </a:rPr>
                        <a:t>Calificación</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6303" marR="46303" marT="0" marB="0" anchor="ctr"/>
                </a:tc>
                <a:tc>
                  <a:txBody>
                    <a:bodyPr/>
                    <a:lstStyle/>
                    <a:p>
                      <a:pPr algn="ctr" fontAlgn="base">
                        <a:lnSpc>
                          <a:spcPct val="150000"/>
                        </a:lnSpc>
                        <a:spcAft>
                          <a:spcPts val="0"/>
                        </a:spcAft>
                      </a:pPr>
                      <a:r>
                        <a:rPr lang="es-CO" sz="1100" dirty="0" smtClean="0">
                          <a:effectLst/>
                          <a:latin typeface="Arial" panose="020B0604020202020204" pitchFamily="34" charset="0"/>
                          <a:cs typeface="Arial" panose="020B0604020202020204" pitchFamily="34" charset="0"/>
                        </a:rPr>
                        <a:t>Observación</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6303" marR="46303" marT="0" marB="0" anchor="ctr"/>
                </a:tc>
                <a:extLst>
                  <a:ext uri="{0D108BD9-81ED-4DB2-BD59-A6C34878D82A}">
                    <a16:rowId xmlns:a16="http://schemas.microsoft.com/office/drawing/2014/main" val="1728641994"/>
                  </a:ext>
                </a:extLst>
              </a:tr>
              <a:tr h="2051097">
                <a:tc>
                  <a:txBody>
                    <a:bodyPr/>
                    <a:lstStyle/>
                    <a:p>
                      <a:pPr algn="just" fontAlgn="base">
                        <a:lnSpc>
                          <a:spcPct val="150000"/>
                        </a:lnSpc>
                        <a:spcAft>
                          <a:spcPts val="0"/>
                        </a:spcAft>
                      </a:pPr>
                      <a:r>
                        <a:rPr lang="es-CO" sz="1000" b="1" dirty="0" smtClean="0">
                          <a:effectLst/>
                          <a:latin typeface="Arial" panose="020B0604020202020204" pitchFamily="34" charset="0"/>
                          <a:cs typeface="Arial" panose="020B0604020202020204" pitchFamily="34" charset="0"/>
                        </a:rPr>
                        <a:t>Actividades de control</a:t>
                      </a:r>
                      <a:endParaRPr lang="es-CO" sz="1000" b="1" dirty="0">
                        <a:effectLst/>
                        <a:latin typeface="Arial" panose="020B0604020202020204" pitchFamily="34" charset="0"/>
                        <a:ea typeface="Calibri" panose="020F0502020204030204" pitchFamily="34" charset="0"/>
                        <a:cs typeface="Arial" panose="020B0604020202020204" pitchFamily="34" charset="0"/>
                      </a:endParaRPr>
                    </a:p>
                  </a:txBody>
                  <a:tcPr marL="46303" marR="46303" marT="0" marB="0" anchor="ctr"/>
                </a:tc>
                <a:tc>
                  <a:txBody>
                    <a:bodyPr/>
                    <a:lstStyle/>
                    <a:p>
                      <a:pPr algn="ctr" fontAlgn="base">
                        <a:lnSpc>
                          <a:spcPct val="150000"/>
                        </a:lnSpc>
                        <a:spcAft>
                          <a:spcPts val="0"/>
                        </a:spcAft>
                      </a:pPr>
                      <a:r>
                        <a:rPr lang="es-CO" sz="1000" dirty="0" smtClean="0">
                          <a:effectLst/>
                          <a:latin typeface="Arial" panose="020B0604020202020204" pitchFamily="34" charset="0"/>
                          <a:cs typeface="Arial" panose="020B0604020202020204" pitchFamily="34" charset="0"/>
                        </a:rPr>
                        <a:t>88%</a:t>
                      </a:r>
                      <a:endParaRPr lang="es-CO" sz="1000" dirty="0">
                        <a:effectLst/>
                        <a:latin typeface="Arial" panose="020B0604020202020204" pitchFamily="34" charset="0"/>
                        <a:ea typeface="Calibri" panose="020F0502020204030204" pitchFamily="34" charset="0"/>
                        <a:cs typeface="Arial" panose="020B0604020202020204" pitchFamily="34" charset="0"/>
                      </a:endParaRPr>
                    </a:p>
                  </a:txBody>
                  <a:tcPr marL="46303" marR="46303" marT="0" marB="0" anchor="ctr"/>
                </a:tc>
                <a:tc>
                  <a:txBody>
                    <a:bodyPr/>
                    <a:lstStyle/>
                    <a:p>
                      <a:r>
                        <a:rPr lang="es-CO" sz="1000" kern="1200" dirty="0" smtClean="0">
                          <a:solidFill>
                            <a:schemeClr val="dk1"/>
                          </a:solidFill>
                          <a:effectLst/>
                          <a:latin typeface="Arial" panose="020B0604020202020204" pitchFamily="34" charset="0"/>
                          <a:ea typeface="+mn-ea"/>
                          <a:cs typeface="Arial" panose="020B0604020202020204" pitchFamily="34" charset="0"/>
                        </a:rPr>
                        <a:t>Acciones establecidas en los procesos, políticas, procedimientos u otras herramientas que permiten que se lleven a cabo las instrucciones para mitigar los riesgos relacionados con el logro de los objetivos. Las Actividades de Control son un Componente del Control Interno.</a:t>
                      </a:r>
                      <a:br>
                        <a:rPr lang="es-CO" sz="1000" kern="1200" dirty="0" smtClean="0">
                          <a:solidFill>
                            <a:schemeClr val="dk1"/>
                          </a:solidFill>
                          <a:effectLst/>
                          <a:latin typeface="Arial" panose="020B0604020202020204" pitchFamily="34" charset="0"/>
                          <a:ea typeface="+mn-ea"/>
                          <a:cs typeface="Arial" panose="020B0604020202020204" pitchFamily="34" charset="0"/>
                        </a:rPr>
                      </a:br>
                      <a:r>
                        <a:rPr lang="es-CO" sz="1000" kern="1200" dirty="0" smtClean="0">
                          <a:solidFill>
                            <a:schemeClr val="dk1"/>
                          </a:solidFill>
                          <a:effectLst/>
                          <a:latin typeface="Arial" panose="020B0604020202020204" pitchFamily="34" charset="0"/>
                          <a:ea typeface="+mn-ea"/>
                          <a:cs typeface="Arial" panose="020B0604020202020204" pitchFamily="34" charset="0"/>
                        </a:rPr>
                        <a:t/>
                      </a:r>
                      <a:br>
                        <a:rPr lang="es-CO" sz="1000" kern="1200" dirty="0" smtClean="0">
                          <a:solidFill>
                            <a:schemeClr val="dk1"/>
                          </a:solidFill>
                          <a:effectLst/>
                          <a:latin typeface="Arial" panose="020B0604020202020204" pitchFamily="34" charset="0"/>
                          <a:ea typeface="+mn-ea"/>
                          <a:cs typeface="Arial" panose="020B0604020202020204" pitchFamily="34" charset="0"/>
                        </a:rPr>
                      </a:br>
                      <a:r>
                        <a:rPr lang="es-CO" sz="1000" kern="1200" dirty="0" smtClean="0">
                          <a:solidFill>
                            <a:schemeClr val="dk1"/>
                          </a:solidFill>
                          <a:effectLst/>
                          <a:latin typeface="Arial" panose="020B0604020202020204" pitchFamily="34" charset="0"/>
                          <a:ea typeface="+mn-ea"/>
                          <a:cs typeface="Arial" panose="020B0604020202020204" pitchFamily="34" charset="0"/>
                        </a:rPr>
                        <a:t>Se tienen establecidos los comités Institucionales de Gestión y Desempeño - Coordinador De Control Interno .</a:t>
                      </a:r>
                    </a:p>
                    <a:p>
                      <a:endParaRPr lang="es-CO" sz="1000" kern="1200" dirty="0" smtClean="0">
                        <a:solidFill>
                          <a:schemeClr val="dk1"/>
                        </a:solidFill>
                        <a:effectLst/>
                        <a:latin typeface="Arial" panose="020B0604020202020204" pitchFamily="34" charset="0"/>
                        <a:ea typeface="+mn-ea"/>
                        <a:cs typeface="Arial" panose="020B0604020202020204" pitchFamily="34" charset="0"/>
                      </a:endParaRPr>
                    </a:p>
                    <a:p>
                      <a:r>
                        <a:rPr lang="es-CO" sz="1000" kern="1200" dirty="0" smtClean="0">
                          <a:solidFill>
                            <a:schemeClr val="dk1"/>
                          </a:solidFill>
                          <a:effectLst/>
                          <a:latin typeface="Arial" panose="020B0604020202020204" pitchFamily="34" charset="0"/>
                          <a:ea typeface="+mn-ea"/>
                          <a:cs typeface="Arial" panose="020B0604020202020204" pitchFamily="34" charset="0"/>
                        </a:rPr>
                        <a:t>Situación</a:t>
                      </a:r>
                      <a:r>
                        <a:rPr lang="es-CO" sz="1000" kern="1200" baseline="0" dirty="0" smtClean="0">
                          <a:solidFill>
                            <a:schemeClr val="dk1"/>
                          </a:solidFill>
                          <a:effectLst/>
                          <a:latin typeface="Arial" panose="020B0604020202020204" pitchFamily="34" charset="0"/>
                          <a:ea typeface="+mn-ea"/>
                          <a:cs typeface="Arial" panose="020B0604020202020204" pitchFamily="34" charset="0"/>
                        </a:rPr>
                        <a:t> por resolver: </a:t>
                      </a:r>
                      <a:r>
                        <a:rPr lang="es-CO" sz="1000" kern="1200" dirty="0" smtClean="0">
                          <a:solidFill>
                            <a:schemeClr val="dk1"/>
                          </a:solidFill>
                          <a:effectLst/>
                          <a:latin typeface="Arial" panose="020B0604020202020204" pitchFamily="34" charset="0"/>
                          <a:ea typeface="+mn-ea"/>
                          <a:cs typeface="Arial" panose="020B0604020202020204" pitchFamily="34" charset="0"/>
                        </a:rPr>
                        <a:t>aún falta madurez en la implementación  de MIPG y su integración con el Sistema de Gestión de Calidad.</a:t>
                      </a:r>
                    </a:p>
                    <a:p>
                      <a:r>
                        <a:rPr lang="es-CO" sz="1000" kern="1200" dirty="0" smtClean="0">
                          <a:solidFill>
                            <a:schemeClr val="dk1"/>
                          </a:solidFill>
                          <a:effectLst/>
                          <a:latin typeface="Arial" panose="020B0604020202020204" pitchFamily="34" charset="0"/>
                          <a:ea typeface="+mn-ea"/>
                          <a:cs typeface="Arial" panose="020B0604020202020204" pitchFamily="34" charset="0"/>
                        </a:rPr>
                        <a:t/>
                      </a:r>
                      <a:br>
                        <a:rPr lang="es-CO" sz="1000" kern="1200" dirty="0" smtClean="0">
                          <a:solidFill>
                            <a:schemeClr val="dk1"/>
                          </a:solidFill>
                          <a:effectLst/>
                          <a:latin typeface="Arial" panose="020B0604020202020204" pitchFamily="34" charset="0"/>
                          <a:ea typeface="+mn-ea"/>
                          <a:cs typeface="Arial" panose="020B0604020202020204" pitchFamily="34" charset="0"/>
                        </a:rPr>
                      </a:br>
                      <a:r>
                        <a:rPr lang="es-CO" sz="1000" kern="1200" dirty="0" smtClean="0">
                          <a:solidFill>
                            <a:schemeClr val="dk1"/>
                          </a:solidFill>
                          <a:effectLst/>
                          <a:latin typeface="Arial" panose="020B0604020202020204" pitchFamily="34" charset="0"/>
                          <a:ea typeface="+mn-ea"/>
                          <a:cs typeface="Arial" panose="020B0604020202020204" pitchFamily="34" charset="0"/>
                        </a:rPr>
                        <a:t>El SGC de la entidad se encuentra certificado  mediante  la norma ISO 9001:2015.  Se observa trabajo continuo desde el Comité Institucional de Gestión y Desempeño para desarrollar MIPG.</a:t>
                      </a:r>
                      <a:br>
                        <a:rPr lang="es-CO" sz="1000" kern="1200" dirty="0" smtClean="0">
                          <a:solidFill>
                            <a:schemeClr val="dk1"/>
                          </a:solidFill>
                          <a:effectLst/>
                          <a:latin typeface="Arial" panose="020B0604020202020204" pitchFamily="34" charset="0"/>
                          <a:ea typeface="+mn-ea"/>
                          <a:cs typeface="Arial" panose="020B0604020202020204" pitchFamily="34" charset="0"/>
                        </a:rPr>
                      </a:br>
                      <a:r>
                        <a:rPr lang="es-CO" sz="1000" kern="1200" dirty="0" smtClean="0">
                          <a:solidFill>
                            <a:schemeClr val="dk1"/>
                          </a:solidFill>
                          <a:effectLst/>
                          <a:latin typeface="Arial" panose="020B0604020202020204" pitchFamily="34" charset="0"/>
                          <a:ea typeface="+mn-ea"/>
                          <a:cs typeface="Arial" panose="020B0604020202020204" pitchFamily="34" charset="0"/>
                        </a:rPr>
                        <a:t/>
                      </a:r>
                      <a:br>
                        <a:rPr lang="es-CO" sz="1000" kern="1200" dirty="0" smtClean="0">
                          <a:solidFill>
                            <a:schemeClr val="dk1"/>
                          </a:solidFill>
                          <a:effectLst/>
                          <a:latin typeface="Arial" panose="020B0604020202020204" pitchFamily="34" charset="0"/>
                          <a:ea typeface="+mn-ea"/>
                          <a:cs typeface="Arial" panose="020B0604020202020204" pitchFamily="34" charset="0"/>
                        </a:rPr>
                      </a:br>
                      <a:r>
                        <a:rPr lang="es-CO" sz="1000" kern="1200" dirty="0" smtClean="0">
                          <a:solidFill>
                            <a:schemeClr val="dk1"/>
                          </a:solidFill>
                          <a:effectLst/>
                          <a:latin typeface="Arial" panose="020B0604020202020204" pitchFamily="34" charset="0"/>
                          <a:ea typeface="+mn-ea"/>
                          <a:cs typeface="Arial" panose="020B0604020202020204" pitchFamily="34" charset="0"/>
                        </a:rPr>
                        <a:t>Desde la tercera línea de defensa se tiene pendiente el realizar auditoría de la Plataforma TIC.</a:t>
                      </a:r>
                      <a:endParaRPr lang="es-CO" sz="1000" kern="1200" dirty="0">
                        <a:solidFill>
                          <a:schemeClr val="dk1"/>
                        </a:solidFill>
                        <a:effectLst/>
                        <a:latin typeface="Arial" panose="020B0604020202020204" pitchFamily="34" charset="0"/>
                        <a:ea typeface="+mn-ea"/>
                        <a:cs typeface="Arial" panose="020B0604020202020204" pitchFamily="34" charset="0"/>
                      </a:endParaRPr>
                    </a:p>
                  </a:txBody>
                  <a:tcPr marL="46303" marR="46303" marT="0" marB="0"/>
                </a:tc>
                <a:extLst>
                  <a:ext uri="{0D108BD9-81ED-4DB2-BD59-A6C34878D82A}">
                    <a16:rowId xmlns:a16="http://schemas.microsoft.com/office/drawing/2014/main" val="141971173"/>
                  </a:ext>
                </a:extLst>
              </a:tr>
              <a:tr h="1247447">
                <a:tc>
                  <a:txBody>
                    <a:bodyPr/>
                    <a:lstStyle/>
                    <a:p>
                      <a:pPr algn="just" fontAlgn="base">
                        <a:lnSpc>
                          <a:spcPct val="150000"/>
                        </a:lnSpc>
                        <a:spcAft>
                          <a:spcPts val="0"/>
                        </a:spcAft>
                      </a:pPr>
                      <a:r>
                        <a:rPr lang="es-CO" sz="1000" b="1" dirty="0">
                          <a:effectLst/>
                          <a:latin typeface="Arial" panose="020B0604020202020204" pitchFamily="34" charset="0"/>
                          <a:cs typeface="Arial" panose="020B0604020202020204" pitchFamily="34" charset="0"/>
                        </a:rPr>
                        <a:t>Información y comunicación  </a:t>
                      </a:r>
                      <a:endParaRPr lang="es-CO" sz="1000" b="1" dirty="0">
                        <a:effectLst/>
                        <a:latin typeface="Arial" panose="020B0604020202020204" pitchFamily="34" charset="0"/>
                        <a:ea typeface="Calibri" panose="020F0502020204030204" pitchFamily="34" charset="0"/>
                        <a:cs typeface="Arial" panose="020B0604020202020204" pitchFamily="34" charset="0"/>
                      </a:endParaRPr>
                    </a:p>
                    <a:p>
                      <a:pPr algn="just" fontAlgn="base">
                        <a:lnSpc>
                          <a:spcPct val="150000"/>
                        </a:lnSpc>
                        <a:spcAft>
                          <a:spcPts val="0"/>
                        </a:spcAft>
                      </a:pPr>
                      <a:r>
                        <a:rPr lang="es-CO" sz="1000" b="1" dirty="0">
                          <a:effectLst/>
                          <a:latin typeface="Arial" panose="020B0604020202020204" pitchFamily="34" charset="0"/>
                          <a:cs typeface="Arial" panose="020B0604020202020204" pitchFamily="34" charset="0"/>
                        </a:rPr>
                        <a:t>Actividades de </a:t>
                      </a:r>
                      <a:r>
                        <a:rPr lang="es-CO" sz="1000" b="1" dirty="0" smtClean="0">
                          <a:effectLst/>
                          <a:latin typeface="Arial" panose="020B0604020202020204" pitchFamily="34" charset="0"/>
                          <a:cs typeface="Arial" panose="020B0604020202020204" pitchFamily="34" charset="0"/>
                        </a:rPr>
                        <a:t>monitoreo</a:t>
                      </a:r>
                      <a:r>
                        <a:rPr lang="es-CO" sz="1000" b="1" dirty="0">
                          <a:effectLst/>
                          <a:latin typeface="Arial" panose="020B0604020202020204" pitchFamily="34" charset="0"/>
                          <a:cs typeface="Arial" panose="020B0604020202020204" pitchFamily="34" charset="0"/>
                        </a:rPr>
                        <a:t> </a:t>
                      </a:r>
                      <a:endParaRPr lang="es-CO" sz="1000" b="1" dirty="0">
                        <a:effectLst/>
                        <a:latin typeface="Arial" panose="020B0604020202020204" pitchFamily="34" charset="0"/>
                        <a:ea typeface="Calibri" panose="020F0502020204030204" pitchFamily="34" charset="0"/>
                        <a:cs typeface="Arial" panose="020B0604020202020204" pitchFamily="34" charset="0"/>
                      </a:endParaRPr>
                    </a:p>
                  </a:txBody>
                  <a:tcPr marL="46303" marR="46303" marT="0" marB="0" anchor="ctr"/>
                </a:tc>
                <a:tc>
                  <a:txBody>
                    <a:bodyPr/>
                    <a:lstStyle/>
                    <a:p>
                      <a:pPr algn="ctr" fontAlgn="base">
                        <a:lnSpc>
                          <a:spcPct val="150000"/>
                        </a:lnSpc>
                        <a:spcAft>
                          <a:spcPts val="0"/>
                        </a:spcAft>
                      </a:pPr>
                      <a:r>
                        <a:rPr lang="es-CO" sz="1000" dirty="0">
                          <a:effectLst/>
                          <a:latin typeface="Arial" panose="020B0604020202020204" pitchFamily="34" charset="0"/>
                          <a:cs typeface="Arial" panose="020B0604020202020204" pitchFamily="34" charset="0"/>
                        </a:rPr>
                        <a:t>89%</a:t>
                      </a:r>
                      <a:endParaRPr lang="es-CO" sz="1000" dirty="0">
                        <a:effectLst/>
                        <a:latin typeface="Arial" panose="020B0604020202020204" pitchFamily="34" charset="0"/>
                        <a:ea typeface="Calibri" panose="020F0502020204030204" pitchFamily="34" charset="0"/>
                        <a:cs typeface="Arial" panose="020B0604020202020204" pitchFamily="34" charset="0"/>
                      </a:endParaRPr>
                    </a:p>
                  </a:txBody>
                  <a:tcPr marL="46303" marR="46303" marT="0" marB="0" anchor="ctr"/>
                </a:tc>
                <a:tc>
                  <a:txBody>
                    <a:bodyPr/>
                    <a:lstStyle/>
                    <a:p>
                      <a:pPr algn="just"/>
                      <a:r>
                        <a:rPr lang="es-CO" sz="1000" kern="1200" dirty="0" smtClean="0">
                          <a:solidFill>
                            <a:schemeClr val="dk1"/>
                          </a:solidFill>
                          <a:effectLst/>
                          <a:latin typeface="Arial" panose="020B0604020202020204" pitchFamily="34" charset="0"/>
                          <a:ea typeface="+mn-ea"/>
                          <a:cs typeface="Arial" panose="020B0604020202020204" pitchFamily="34" charset="0"/>
                        </a:rPr>
                        <a:t>Este componente verifica que las políticas, directrices y mecanismos de consecución, captura, procesamiento y generación de datos dentro y en el entorno de cada entidad, satisfagan la necesidad de divulgar los resultados, de mostrar mejoras en la gestión administrativa y procurar que la información y la comunicación de la entidad y de cada proceso sea adecuada a las necesidades específicas de los grupos de valor y grupos de interés. </a:t>
                      </a:r>
                      <a:br>
                        <a:rPr lang="es-CO" sz="1000" kern="1200" dirty="0" smtClean="0">
                          <a:solidFill>
                            <a:schemeClr val="dk1"/>
                          </a:solidFill>
                          <a:effectLst/>
                          <a:latin typeface="Arial" panose="020B0604020202020204" pitchFamily="34" charset="0"/>
                          <a:ea typeface="+mn-ea"/>
                          <a:cs typeface="Arial" panose="020B0604020202020204" pitchFamily="34" charset="0"/>
                        </a:rPr>
                      </a:br>
                      <a:r>
                        <a:rPr lang="es-CO" sz="1000" kern="1200" dirty="0" smtClean="0">
                          <a:solidFill>
                            <a:schemeClr val="dk1"/>
                          </a:solidFill>
                          <a:effectLst/>
                          <a:latin typeface="Arial" panose="020B0604020202020204" pitchFamily="34" charset="0"/>
                          <a:ea typeface="+mn-ea"/>
                          <a:cs typeface="Arial" panose="020B0604020202020204" pitchFamily="34" charset="0"/>
                        </a:rPr>
                        <a:t/>
                      </a:r>
                      <a:br>
                        <a:rPr lang="es-CO" sz="1000" kern="1200" dirty="0" smtClean="0">
                          <a:solidFill>
                            <a:schemeClr val="dk1"/>
                          </a:solidFill>
                          <a:effectLst/>
                          <a:latin typeface="Arial" panose="020B0604020202020204" pitchFamily="34" charset="0"/>
                          <a:ea typeface="+mn-ea"/>
                          <a:cs typeface="Arial" panose="020B0604020202020204" pitchFamily="34" charset="0"/>
                        </a:rPr>
                      </a:br>
                      <a:r>
                        <a:rPr lang="es-CO" sz="1000" kern="1200" dirty="0" smtClean="0">
                          <a:solidFill>
                            <a:schemeClr val="dk1"/>
                          </a:solidFill>
                          <a:effectLst/>
                          <a:latin typeface="Arial" panose="020B0604020202020204" pitchFamily="34" charset="0"/>
                          <a:ea typeface="+mn-ea"/>
                          <a:cs typeface="Arial" panose="020B0604020202020204" pitchFamily="34" charset="0"/>
                        </a:rPr>
                        <a:t>La tercera línea de defensa tiene pendiente auditoria a los sistemas de información.</a:t>
                      </a:r>
                      <a:endParaRPr lang="es-CO" sz="1000" kern="1200" dirty="0">
                        <a:solidFill>
                          <a:schemeClr val="dk1"/>
                        </a:solidFill>
                        <a:effectLst/>
                        <a:latin typeface="Arial" panose="020B0604020202020204" pitchFamily="34" charset="0"/>
                        <a:ea typeface="+mn-ea"/>
                        <a:cs typeface="Arial" panose="020B0604020202020204" pitchFamily="34" charset="0"/>
                      </a:endParaRPr>
                    </a:p>
                  </a:txBody>
                  <a:tcPr marL="46303" marR="46303" marT="0" marB="0" anchor="ctr"/>
                </a:tc>
                <a:extLst>
                  <a:ext uri="{0D108BD9-81ED-4DB2-BD59-A6C34878D82A}">
                    <a16:rowId xmlns:a16="http://schemas.microsoft.com/office/drawing/2014/main" val="1592502837"/>
                  </a:ext>
                </a:extLst>
              </a:tr>
            </a:tbl>
          </a:graphicData>
        </a:graphic>
      </p:graphicFrame>
      <p:sp>
        <p:nvSpPr>
          <p:cNvPr id="6" name="Rectángulo 5"/>
          <p:cNvSpPr/>
          <p:nvPr/>
        </p:nvSpPr>
        <p:spPr>
          <a:xfrm>
            <a:off x="5576068" y="233921"/>
            <a:ext cx="2429741" cy="674031"/>
          </a:xfrm>
          <a:prstGeom prst="rect">
            <a:avLst/>
          </a:prstGeom>
        </p:spPr>
        <p:txBody>
          <a:bodyPr wrap="square">
            <a:spAutoFit/>
          </a:bodyPr>
          <a:lstStyle/>
          <a:p>
            <a:pPr marL="0" lvl="1" algn="ctr">
              <a:lnSpc>
                <a:spcPct val="90000"/>
              </a:lnSpc>
              <a:spcBef>
                <a:spcPct val="0"/>
              </a:spcBef>
            </a:pPr>
            <a:r>
              <a:rPr lang="es-CO" sz="1400" b="1" dirty="0" smtClean="0">
                <a:solidFill>
                  <a:schemeClr val="accent6">
                    <a:lumMod val="50000"/>
                  </a:schemeClr>
                </a:solidFill>
                <a:latin typeface="Arial" panose="020B0604020202020204" pitchFamily="34" charset="0"/>
                <a:cs typeface="Arial" panose="020B0604020202020204" pitchFamily="34" charset="0"/>
              </a:rPr>
              <a:t>iii. Evaluación </a:t>
            </a:r>
            <a:r>
              <a:rPr lang="es-CO" sz="1400" b="1" dirty="0">
                <a:solidFill>
                  <a:schemeClr val="accent6">
                    <a:lumMod val="50000"/>
                  </a:schemeClr>
                </a:solidFill>
                <a:latin typeface="Arial" panose="020B0604020202020204" pitchFamily="34" charset="0"/>
                <a:cs typeface="Arial" panose="020B0604020202020204" pitchFamily="34" charset="0"/>
              </a:rPr>
              <a:t>Independiente Sistema </a:t>
            </a:r>
            <a:r>
              <a:rPr lang="es-CO" sz="1400" b="1" dirty="0" smtClean="0">
                <a:solidFill>
                  <a:schemeClr val="accent6">
                    <a:lumMod val="50000"/>
                  </a:schemeClr>
                </a:solidFill>
                <a:latin typeface="Arial" panose="020B0604020202020204" pitchFamily="34" charset="0"/>
                <a:cs typeface="Arial" panose="020B0604020202020204" pitchFamily="34" charset="0"/>
              </a:rPr>
              <a:t>de </a:t>
            </a:r>
            <a:r>
              <a:rPr lang="es-CO" sz="1400" b="1" dirty="0">
                <a:solidFill>
                  <a:schemeClr val="accent6">
                    <a:lumMod val="50000"/>
                  </a:schemeClr>
                </a:solidFill>
                <a:latin typeface="Arial" panose="020B0604020202020204" pitchFamily="34" charset="0"/>
                <a:cs typeface="Arial" panose="020B0604020202020204" pitchFamily="34" charset="0"/>
              </a:rPr>
              <a:t>Control </a:t>
            </a:r>
            <a:r>
              <a:rPr lang="es-CO" sz="1400" b="1" dirty="0" smtClean="0">
                <a:solidFill>
                  <a:schemeClr val="accent6">
                    <a:lumMod val="50000"/>
                  </a:schemeClr>
                </a:solidFill>
                <a:latin typeface="Arial" panose="020B0604020202020204" pitchFamily="34" charset="0"/>
                <a:cs typeface="Arial" panose="020B0604020202020204" pitchFamily="34" charset="0"/>
              </a:rPr>
              <a:t>Interno</a:t>
            </a:r>
            <a:endParaRPr lang="es-CO" sz="1400" b="1" dirty="0">
              <a:solidFill>
                <a:schemeClr val="accent6">
                  <a:lumMod val="50000"/>
                </a:schemeClr>
              </a:solidFill>
              <a:latin typeface="Arial" panose="020B0604020202020204" pitchFamily="34" charset="0"/>
              <a:cs typeface="Arial" panose="020B0604020202020204" pitchFamily="34" charset="0"/>
            </a:endParaRPr>
          </a:p>
        </p:txBody>
      </p:sp>
      <p:sp>
        <p:nvSpPr>
          <p:cNvPr id="7" name="Conector 6"/>
          <p:cNvSpPr/>
          <p:nvPr/>
        </p:nvSpPr>
        <p:spPr>
          <a:xfrm>
            <a:off x="8116512" y="262038"/>
            <a:ext cx="762001" cy="678684"/>
          </a:xfrm>
          <a:prstGeom prst="flowChartConnector">
            <a:avLst/>
          </a:prstGeom>
          <a:solidFill>
            <a:srgbClr val="94C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smtClean="0">
                <a:latin typeface="Arial" panose="020B0604020202020204" pitchFamily="34" charset="0"/>
                <a:cs typeface="Arial" panose="020B0604020202020204" pitchFamily="34" charset="0"/>
              </a:rPr>
              <a:t>95%</a:t>
            </a:r>
            <a:endParaRPr lang="es-CO"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96956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5810250" cy="694088"/>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278969" y="-135816"/>
            <a:ext cx="6243352" cy="829905"/>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pPr marL="0" lvl="1" algn="ctr">
              <a:lnSpc>
                <a:spcPct val="90000"/>
              </a:lnSpc>
              <a:spcBef>
                <a:spcPct val="0"/>
              </a:spcBef>
            </a:pPr>
            <a:r>
              <a:rPr lang="es-MX" sz="2000" b="1" dirty="0">
                <a:solidFill>
                  <a:schemeClr val="bg1"/>
                </a:solidFill>
                <a:latin typeface="Arial Black" panose="020B0A04020102020204" pitchFamily="34" charset="0"/>
                <a:cs typeface="Arial" panose="020B0604020202020204" pitchFamily="34" charset="0"/>
              </a:rPr>
              <a:t>5. Seguimiento planes de </a:t>
            </a:r>
            <a:endParaRPr lang="es-MX" sz="2000" b="1" dirty="0" smtClean="0">
              <a:solidFill>
                <a:schemeClr val="bg1"/>
              </a:solidFill>
              <a:latin typeface="Arial Black" panose="020B0A04020102020204" pitchFamily="34" charset="0"/>
              <a:cs typeface="Arial" panose="020B0604020202020204" pitchFamily="34" charset="0"/>
            </a:endParaRPr>
          </a:p>
          <a:p>
            <a:pPr marL="0" lvl="1" algn="ctr">
              <a:lnSpc>
                <a:spcPct val="90000"/>
              </a:lnSpc>
              <a:spcBef>
                <a:spcPct val="0"/>
              </a:spcBef>
            </a:pPr>
            <a:r>
              <a:rPr lang="es-MX" sz="2000" b="1" dirty="0" smtClean="0">
                <a:solidFill>
                  <a:schemeClr val="bg1"/>
                </a:solidFill>
                <a:latin typeface="Arial Black" panose="020B0A04020102020204" pitchFamily="34" charset="0"/>
                <a:cs typeface="Arial" panose="020B0604020202020204" pitchFamily="34" charset="0"/>
              </a:rPr>
              <a:t>mejoramiento</a:t>
            </a:r>
            <a:r>
              <a:rPr lang="es-MX" sz="2000" b="1" dirty="0" smtClean="0">
                <a:solidFill>
                  <a:schemeClr val="bg1"/>
                </a:solidFill>
                <a:latin typeface="Arial" panose="020B0604020202020204" pitchFamily="34" charset="0"/>
                <a:cs typeface="Arial" panose="020B0604020202020204" pitchFamily="34" charset="0"/>
              </a:rPr>
              <a:t>.</a:t>
            </a:r>
          </a:p>
        </p:txBody>
      </p:sp>
      <p:sp>
        <p:nvSpPr>
          <p:cNvPr id="4" name="Rectángulo 3"/>
          <p:cNvSpPr/>
          <p:nvPr/>
        </p:nvSpPr>
        <p:spPr>
          <a:xfrm>
            <a:off x="636900" y="1460267"/>
            <a:ext cx="7783200" cy="911019"/>
          </a:xfrm>
          <a:prstGeom prst="rect">
            <a:avLst/>
          </a:prstGeom>
        </p:spPr>
        <p:txBody>
          <a:bodyPr wrap="square">
            <a:spAutoFit/>
          </a:bodyPr>
          <a:lstStyle/>
          <a:p>
            <a:pPr algn="just" fontAlgn="ctr"/>
            <a:endParaRPr lang="es-MX" sz="1400" dirty="0">
              <a:latin typeface="Arial" panose="020B0604020202020204" pitchFamily="34" charset="0"/>
              <a:cs typeface="Arial" panose="020B0604020202020204" pitchFamily="34" charset="0"/>
            </a:endParaRPr>
          </a:p>
          <a:p>
            <a:pPr algn="just" fontAlgn="ctr"/>
            <a:endParaRPr lang="es-MX" sz="1400" dirty="0">
              <a:latin typeface="Arial" panose="020B0604020202020204" pitchFamily="34" charset="0"/>
              <a:cs typeface="Arial" panose="020B0604020202020204" pitchFamily="34" charset="0"/>
            </a:endParaRPr>
          </a:p>
          <a:p>
            <a:pPr marL="0" lvl="1" algn="just">
              <a:lnSpc>
                <a:spcPct val="90000"/>
              </a:lnSpc>
              <a:spcBef>
                <a:spcPct val="0"/>
              </a:spcBef>
            </a:pPr>
            <a:endParaRPr lang="es-CO" sz="1400" dirty="0">
              <a:latin typeface="Arial" panose="020B0604020202020204" pitchFamily="34" charset="0"/>
              <a:cs typeface="Arial" panose="020B0604020202020204" pitchFamily="34" charset="0"/>
            </a:endParaRPr>
          </a:p>
          <a:p>
            <a:pPr marL="0" lvl="1" algn="just">
              <a:lnSpc>
                <a:spcPct val="90000"/>
              </a:lnSpc>
              <a:spcBef>
                <a:spcPct val="0"/>
              </a:spcBef>
            </a:pPr>
            <a:endParaRPr lang="es-MX" sz="1400"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557939" y="832454"/>
            <a:ext cx="8167608" cy="3483824"/>
          </a:xfrm>
          <a:prstGeom prst="rect">
            <a:avLst/>
          </a:prstGeom>
        </p:spPr>
      </p:pic>
    </p:spTree>
    <p:extLst>
      <p:ext uri="{BB962C8B-B14F-4D97-AF65-F5344CB8AC3E}">
        <p14:creationId xmlns:p14="http://schemas.microsoft.com/office/powerpoint/2010/main" val="11111613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5810250" cy="694088"/>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278969" y="-135816"/>
            <a:ext cx="6243352" cy="829905"/>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pPr marL="0" lvl="1" algn="ctr">
              <a:lnSpc>
                <a:spcPct val="90000"/>
              </a:lnSpc>
              <a:spcBef>
                <a:spcPct val="0"/>
              </a:spcBef>
            </a:pPr>
            <a:r>
              <a:rPr lang="es-MX" sz="2000" b="1" dirty="0">
                <a:solidFill>
                  <a:schemeClr val="bg1"/>
                </a:solidFill>
                <a:latin typeface="Arial Black" panose="020B0A04020102020204" pitchFamily="34" charset="0"/>
                <a:cs typeface="Arial" panose="020B0604020202020204" pitchFamily="34" charset="0"/>
              </a:rPr>
              <a:t>5. Seguimiento planes de </a:t>
            </a:r>
            <a:endParaRPr lang="es-MX" sz="2000" b="1" dirty="0" smtClean="0">
              <a:solidFill>
                <a:schemeClr val="bg1"/>
              </a:solidFill>
              <a:latin typeface="Arial Black" panose="020B0A04020102020204" pitchFamily="34" charset="0"/>
              <a:cs typeface="Arial" panose="020B0604020202020204" pitchFamily="34" charset="0"/>
            </a:endParaRPr>
          </a:p>
          <a:p>
            <a:pPr marL="0" lvl="1" algn="ctr">
              <a:lnSpc>
                <a:spcPct val="90000"/>
              </a:lnSpc>
              <a:spcBef>
                <a:spcPct val="0"/>
              </a:spcBef>
            </a:pPr>
            <a:r>
              <a:rPr lang="es-MX" sz="2000" b="1" dirty="0" smtClean="0">
                <a:solidFill>
                  <a:schemeClr val="bg1"/>
                </a:solidFill>
                <a:latin typeface="Arial Black" panose="020B0A04020102020204" pitchFamily="34" charset="0"/>
                <a:cs typeface="Arial" panose="020B0604020202020204" pitchFamily="34" charset="0"/>
              </a:rPr>
              <a:t>mejoramiento</a:t>
            </a:r>
            <a:r>
              <a:rPr lang="es-MX" sz="2000" b="1" dirty="0" smtClean="0">
                <a:solidFill>
                  <a:schemeClr val="bg1"/>
                </a:solidFill>
                <a:latin typeface="Arial" panose="020B0604020202020204" pitchFamily="34" charset="0"/>
                <a:cs typeface="Arial" panose="020B0604020202020204" pitchFamily="34" charset="0"/>
              </a:rPr>
              <a:t>.</a:t>
            </a:r>
          </a:p>
        </p:txBody>
      </p:sp>
      <p:sp>
        <p:nvSpPr>
          <p:cNvPr id="4" name="Rectángulo 3"/>
          <p:cNvSpPr/>
          <p:nvPr/>
        </p:nvSpPr>
        <p:spPr>
          <a:xfrm>
            <a:off x="636900" y="1460267"/>
            <a:ext cx="7783200" cy="911019"/>
          </a:xfrm>
          <a:prstGeom prst="rect">
            <a:avLst/>
          </a:prstGeom>
        </p:spPr>
        <p:txBody>
          <a:bodyPr wrap="square">
            <a:spAutoFit/>
          </a:bodyPr>
          <a:lstStyle/>
          <a:p>
            <a:pPr algn="just" fontAlgn="ctr"/>
            <a:endParaRPr lang="es-MX" sz="1400" dirty="0">
              <a:latin typeface="Arial" panose="020B0604020202020204" pitchFamily="34" charset="0"/>
              <a:cs typeface="Arial" panose="020B0604020202020204" pitchFamily="34" charset="0"/>
            </a:endParaRPr>
          </a:p>
          <a:p>
            <a:pPr algn="just" fontAlgn="ctr"/>
            <a:endParaRPr lang="es-MX" sz="1400" dirty="0">
              <a:latin typeface="Arial" panose="020B0604020202020204" pitchFamily="34" charset="0"/>
              <a:cs typeface="Arial" panose="020B0604020202020204" pitchFamily="34" charset="0"/>
            </a:endParaRPr>
          </a:p>
          <a:p>
            <a:pPr marL="0" lvl="1" algn="just">
              <a:lnSpc>
                <a:spcPct val="90000"/>
              </a:lnSpc>
              <a:spcBef>
                <a:spcPct val="0"/>
              </a:spcBef>
            </a:pPr>
            <a:endParaRPr lang="es-CO" sz="1400" dirty="0">
              <a:latin typeface="Arial" panose="020B0604020202020204" pitchFamily="34" charset="0"/>
              <a:cs typeface="Arial" panose="020B0604020202020204" pitchFamily="34" charset="0"/>
            </a:endParaRPr>
          </a:p>
          <a:p>
            <a:pPr marL="0" lvl="1" algn="just">
              <a:lnSpc>
                <a:spcPct val="90000"/>
              </a:lnSpc>
              <a:spcBef>
                <a:spcPct val="0"/>
              </a:spcBef>
            </a:pPr>
            <a:endParaRPr lang="es-MX" sz="1400"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2"/>
          <a:stretch>
            <a:fillRect/>
          </a:stretch>
        </p:blipFill>
        <p:spPr>
          <a:xfrm>
            <a:off x="341208" y="829906"/>
            <a:ext cx="8184289" cy="3122161"/>
          </a:xfrm>
          <a:prstGeom prst="rect">
            <a:avLst/>
          </a:prstGeom>
        </p:spPr>
      </p:pic>
    </p:spTree>
    <p:extLst>
      <p:ext uri="{BB962C8B-B14F-4D97-AF65-F5344CB8AC3E}">
        <p14:creationId xmlns:p14="http://schemas.microsoft.com/office/powerpoint/2010/main" val="10446410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647697" y="246956"/>
            <a:ext cx="5422900" cy="57537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pPr marL="0" lvl="1" algn="ctr">
              <a:lnSpc>
                <a:spcPct val="90000"/>
              </a:lnSpc>
              <a:spcBef>
                <a:spcPct val="0"/>
              </a:spcBef>
            </a:pPr>
            <a:r>
              <a:rPr lang="es-CO" b="1" dirty="0" smtClean="0"/>
              <a:t> </a:t>
            </a:r>
            <a:endParaRPr lang="es-CO" dirty="0"/>
          </a:p>
          <a:p>
            <a:pPr marL="0" lvl="1" algn="ctr">
              <a:lnSpc>
                <a:spcPct val="90000"/>
              </a:lnSpc>
              <a:spcBef>
                <a:spcPct val="0"/>
              </a:spcBef>
            </a:pPr>
            <a:endParaRPr lang="es-MX" sz="2000" b="1" dirty="0" smtClean="0">
              <a:solidFill>
                <a:schemeClr val="bg1"/>
              </a:solidFill>
              <a:latin typeface="Arial Black" panose="020B0A04020102020204" pitchFamily="34" charset="0"/>
            </a:endParaRPr>
          </a:p>
        </p:txBody>
      </p:sp>
      <p:sp>
        <p:nvSpPr>
          <p:cNvPr id="3" name="Rectángulo 2"/>
          <p:cNvSpPr/>
          <p:nvPr/>
        </p:nvSpPr>
        <p:spPr>
          <a:xfrm>
            <a:off x="133488" y="1041215"/>
            <a:ext cx="8623393" cy="338554"/>
          </a:xfrm>
          <a:prstGeom prst="rect">
            <a:avLst/>
          </a:prstGeom>
        </p:spPr>
        <p:txBody>
          <a:bodyPr wrap="square">
            <a:spAutoFit/>
          </a:bodyPr>
          <a:lstStyle/>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Rectángulo 3"/>
          <p:cNvSpPr/>
          <p:nvPr/>
        </p:nvSpPr>
        <p:spPr>
          <a:xfrm>
            <a:off x="277091" y="1759526"/>
            <a:ext cx="8589818" cy="861774"/>
          </a:xfrm>
          <a:prstGeom prst="rect">
            <a:avLst/>
          </a:prstGeom>
        </p:spPr>
        <p:txBody>
          <a:bodyPr wrap="square">
            <a:spAutoFit/>
          </a:bodyPr>
          <a:lstStyle/>
          <a:p>
            <a:pPr fontAlgn="base"/>
            <a:r>
              <a:rPr lang="es-CO" sz="1400" b="1" dirty="0"/>
              <a:t> </a:t>
            </a:r>
            <a:endParaRPr lang="es-CO" sz="3600" dirty="0">
              <a:latin typeface="Arial" panose="020B0604020202020204" pitchFamily="34" charset="0"/>
              <a:cs typeface="Arial" panose="020B0604020202020204" pitchFamily="34" charset="0"/>
            </a:endParaRPr>
          </a:p>
          <a:p>
            <a:pPr lvl="1" fontAlgn="base"/>
            <a:endParaRPr lang="es-CO" sz="3600" dirty="0">
              <a:latin typeface="Arial" panose="020B0604020202020204" pitchFamily="34" charset="0"/>
              <a:cs typeface="Arial" panose="020B0604020202020204" pitchFamily="34" charset="0"/>
            </a:endParaRPr>
          </a:p>
        </p:txBody>
      </p:sp>
      <p:sp>
        <p:nvSpPr>
          <p:cNvPr id="2" name="Rectángulo 1"/>
          <p:cNvSpPr/>
          <p:nvPr/>
        </p:nvSpPr>
        <p:spPr>
          <a:xfrm>
            <a:off x="3371351" y="2417862"/>
            <a:ext cx="2401298" cy="307777"/>
          </a:xfrm>
          <a:prstGeom prst="rect">
            <a:avLst/>
          </a:prstGeom>
        </p:spPr>
        <p:txBody>
          <a:bodyPr wrap="none">
            <a:spAutoFit/>
          </a:bodyPr>
          <a:lstStyle/>
          <a:p>
            <a:r>
              <a:rPr lang="es-MX" sz="1400" b="1" dirty="0" smtClean="0">
                <a:solidFill>
                  <a:schemeClr val="bg1"/>
                </a:solidFill>
                <a:latin typeface="Arial Black" panose="020B0A04020102020204" pitchFamily="34" charset="0"/>
              </a:rPr>
              <a:t>Proposiciones y varios</a:t>
            </a:r>
            <a:endParaRPr lang="es-CO" dirty="0"/>
          </a:p>
        </p:txBody>
      </p:sp>
      <p:sp>
        <p:nvSpPr>
          <p:cNvPr id="7" name="Proceso alternativo 6"/>
          <p:cNvSpPr/>
          <p:nvPr/>
        </p:nvSpPr>
        <p:spPr>
          <a:xfrm>
            <a:off x="588818" y="669051"/>
            <a:ext cx="7550727" cy="3508094"/>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O" sz="3200" b="1" dirty="0">
                <a:solidFill>
                  <a:schemeClr val="bg1"/>
                </a:solidFill>
                <a:latin typeface="Arial Black" panose="020B0A04020102020204" pitchFamily="34" charset="0"/>
              </a:rPr>
              <a:t>6</a:t>
            </a:r>
            <a:r>
              <a:rPr lang="es-CO" sz="3200" b="1" dirty="0" smtClean="0">
                <a:solidFill>
                  <a:schemeClr val="bg1"/>
                </a:solidFill>
                <a:latin typeface="Arial Black" panose="020B0A04020102020204" pitchFamily="34" charset="0"/>
              </a:rPr>
              <a:t>.</a:t>
            </a:r>
            <a:r>
              <a:rPr lang="es-MX" sz="3200" b="1" dirty="0" smtClean="0">
                <a:solidFill>
                  <a:schemeClr val="bg1"/>
                </a:solidFill>
                <a:latin typeface="Arial Black" panose="020B0A04020102020204" pitchFamily="34" charset="0"/>
              </a:rPr>
              <a:t> </a:t>
            </a:r>
            <a:r>
              <a:rPr lang="es-MX" sz="3200" b="1" dirty="0">
                <a:solidFill>
                  <a:schemeClr val="bg1"/>
                </a:solidFill>
                <a:latin typeface="Arial Black" panose="020B0A04020102020204" pitchFamily="34" charset="0"/>
              </a:rPr>
              <a:t>Proposiciones y varios</a:t>
            </a:r>
            <a:endParaRPr lang="es-CO" sz="3200" dirty="0"/>
          </a:p>
        </p:txBody>
      </p:sp>
    </p:spTree>
    <p:extLst>
      <p:ext uri="{BB962C8B-B14F-4D97-AF65-F5344CB8AC3E}">
        <p14:creationId xmlns:p14="http://schemas.microsoft.com/office/powerpoint/2010/main" val="28409896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06035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0"/>
            <a:ext cx="5867400" cy="807054"/>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372576" y="205673"/>
            <a:ext cx="4926167"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1</a:t>
            </a:r>
            <a:r>
              <a:rPr lang="es-MX" sz="2000" b="1" dirty="0" smtClean="0">
                <a:solidFill>
                  <a:schemeClr val="bg1"/>
                </a:solidFill>
                <a:latin typeface="Arial Black" panose="020B0A04020102020204" pitchFamily="34" charset="0"/>
              </a:rPr>
              <a:t>. Informes </a:t>
            </a:r>
            <a:r>
              <a:rPr lang="es-MX" sz="2000" b="1" dirty="0">
                <a:solidFill>
                  <a:schemeClr val="bg1"/>
                </a:solidFill>
                <a:latin typeface="Arial Black" panose="020B0A04020102020204" pitchFamily="34" charset="0"/>
              </a:rPr>
              <a:t>seguimientos de </a:t>
            </a:r>
            <a:r>
              <a:rPr lang="es-MX" sz="2000" b="1" dirty="0" smtClean="0">
                <a:solidFill>
                  <a:schemeClr val="bg1"/>
                </a:solidFill>
                <a:latin typeface="Arial Black" panose="020B0A04020102020204" pitchFamily="34" charset="0"/>
              </a:rPr>
              <a:t>Ley. </a:t>
            </a:r>
          </a:p>
        </p:txBody>
      </p:sp>
      <p:graphicFrame>
        <p:nvGraphicFramePr>
          <p:cNvPr id="3" name="Tabla 2"/>
          <p:cNvGraphicFramePr>
            <a:graphicFrameLocks noGrp="1"/>
          </p:cNvGraphicFramePr>
          <p:nvPr>
            <p:extLst>
              <p:ext uri="{D42A27DB-BD31-4B8C-83A1-F6EECF244321}">
                <p14:modId xmlns:p14="http://schemas.microsoft.com/office/powerpoint/2010/main" val="2351621273"/>
              </p:ext>
            </p:extLst>
          </p:nvPr>
        </p:nvGraphicFramePr>
        <p:xfrm>
          <a:off x="457200" y="1040976"/>
          <a:ext cx="8049491" cy="2550695"/>
        </p:xfrm>
        <a:graphic>
          <a:graphicData uri="http://schemas.openxmlformats.org/drawingml/2006/table">
            <a:tbl>
              <a:tblPr firstRow="1" firstCol="1" bandRow="1">
                <a:tableStyleId>{93296810-A885-4BE3-A3E7-6D5BEEA58F35}</a:tableStyleId>
              </a:tblPr>
              <a:tblGrid>
                <a:gridCol w="1186175">
                  <a:extLst>
                    <a:ext uri="{9D8B030D-6E8A-4147-A177-3AD203B41FA5}">
                      <a16:colId xmlns:a16="http://schemas.microsoft.com/office/drawing/2014/main" val="574177084"/>
                    </a:ext>
                  </a:extLst>
                </a:gridCol>
                <a:gridCol w="994130">
                  <a:extLst>
                    <a:ext uri="{9D8B030D-6E8A-4147-A177-3AD203B41FA5}">
                      <a16:colId xmlns:a16="http://schemas.microsoft.com/office/drawing/2014/main" val="2733631444"/>
                    </a:ext>
                  </a:extLst>
                </a:gridCol>
                <a:gridCol w="5869186">
                  <a:extLst>
                    <a:ext uri="{9D8B030D-6E8A-4147-A177-3AD203B41FA5}">
                      <a16:colId xmlns:a16="http://schemas.microsoft.com/office/drawing/2014/main" val="3518119700"/>
                    </a:ext>
                  </a:extLst>
                </a:gridCol>
              </a:tblGrid>
              <a:tr h="272315">
                <a:tc>
                  <a:txBody>
                    <a:bodyPr/>
                    <a:lstStyle/>
                    <a:p>
                      <a:pPr algn="ctr" fontAlgn="base">
                        <a:lnSpc>
                          <a:spcPct val="150000"/>
                        </a:lnSpc>
                        <a:spcAft>
                          <a:spcPts val="0"/>
                        </a:spcAft>
                      </a:pPr>
                      <a:r>
                        <a:rPr lang="es-CO" sz="1100" dirty="0" smtClean="0">
                          <a:effectLst/>
                          <a:latin typeface="Arial" panose="020B0604020202020204" pitchFamily="34" charset="0"/>
                          <a:cs typeface="Arial" panose="020B0604020202020204" pitchFamily="34" charset="0"/>
                        </a:rPr>
                        <a:t>Componente</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6303" marR="46303" marT="0" marB="0" anchor="ctr"/>
                </a:tc>
                <a:tc>
                  <a:txBody>
                    <a:bodyPr/>
                    <a:lstStyle/>
                    <a:p>
                      <a:pPr algn="ctr" fontAlgn="base">
                        <a:lnSpc>
                          <a:spcPct val="150000"/>
                        </a:lnSpc>
                        <a:spcAft>
                          <a:spcPts val="0"/>
                        </a:spcAft>
                      </a:pPr>
                      <a:r>
                        <a:rPr lang="es-CO" sz="1100" dirty="0" smtClean="0">
                          <a:effectLst/>
                          <a:latin typeface="Arial" panose="020B0604020202020204" pitchFamily="34" charset="0"/>
                          <a:cs typeface="Arial" panose="020B0604020202020204" pitchFamily="34" charset="0"/>
                        </a:rPr>
                        <a:t>Calificación</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6303" marR="46303" marT="0" marB="0" anchor="ctr"/>
                </a:tc>
                <a:tc>
                  <a:txBody>
                    <a:bodyPr/>
                    <a:lstStyle/>
                    <a:p>
                      <a:pPr algn="ctr" fontAlgn="base">
                        <a:lnSpc>
                          <a:spcPct val="150000"/>
                        </a:lnSpc>
                        <a:spcAft>
                          <a:spcPts val="0"/>
                        </a:spcAft>
                      </a:pPr>
                      <a:r>
                        <a:rPr lang="es-CO" sz="1100" dirty="0" smtClean="0">
                          <a:effectLst/>
                          <a:latin typeface="Arial" panose="020B0604020202020204" pitchFamily="34" charset="0"/>
                          <a:cs typeface="Arial" panose="020B0604020202020204" pitchFamily="34" charset="0"/>
                        </a:rPr>
                        <a:t>Observación</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6303" marR="46303" marT="0" marB="0" anchor="ctr"/>
                </a:tc>
                <a:extLst>
                  <a:ext uri="{0D108BD9-81ED-4DB2-BD59-A6C34878D82A}">
                    <a16:rowId xmlns:a16="http://schemas.microsoft.com/office/drawing/2014/main" val="1728641994"/>
                  </a:ext>
                </a:extLst>
              </a:tr>
              <a:tr h="2060291">
                <a:tc>
                  <a:txBody>
                    <a:bodyPr/>
                    <a:lstStyle/>
                    <a:p>
                      <a:pPr algn="just" fontAlgn="base">
                        <a:lnSpc>
                          <a:spcPct val="150000"/>
                        </a:lnSpc>
                        <a:spcAft>
                          <a:spcPts val="0"/>
                        </a:spcAft>
                      </a:pPr>
                      <a:r>
                        <a:rPr lang="es-CO" sz="1000" b="1" dirty="0">
                          <a:effectLst/>
                          <a:latin typeface="Arial" panose="020B0604020202020204" pitchFamily="34" charset="0"/>
                          <a:cs typeface="Arial" panose="020B0604020202020204" pitchFamily="34" charset="0"/>
                        </a:rPr>
                        <a:t>Actividades de </a:t>
                      </a:r>
                      <a:r>
                        <a:rPr lang="es-CO" sz="1000" b="1" dirty="0" smtClean="0">
                          <a:effectLst/>
                          <a:latin typeface="Arial" panose="020B0604020202020204" pitchFamily="34" charset="0"/>
                          <a:cs typeface="Arial" panose="020B0604020202020204" pitchFamily="34" charset="0"/>
                        </a:rPr>
                        <a:t>monitoreo</a:t>
                      </a:r>
                      <a:r>
                        <a:rPr lang="es-CO" sz="1000" b="1" dirty="0">
                          <a:effectLst/>
                          <a:latin typeface="Arial" panose="020B0604020202020204" pitchFamily="34" charset="0"/>
                          <a:cs typeface="Arial" panose="020B0604020202020204" pitchFamily="34" charset="0"/>
                        </a:rPr>
                        <a:t> </a:t>
                      </a:r>
                      <a:endParaRPr lang="es-CO" sz="1000" b="1" dirty="0">
                        <a:effectLst/>
                        <a:latin typeface="Arial" panose="020B0604020202020204" pitchFamily="34" charset="0"/>
                        <a:ea typeface="Calibri" panose="020F0502020204030204" pitchFamily="34" charset="0"/>
                        <a:cs typeface="Arial" panose="020B0604020202020204" pitchFamily="34" charset="0"/>
                      </a:endParaRPr>
                    </a:p>
                  </a:txBody>
                  <a:tcPr marL="46303" marR="46303" marT="0" marB="0" anchor="ctr"/>
                </a:tc>
                <a:tc>
                  <a:txBody>
                    <a:bodyPr/>
                    <a:lstStyle/>
                    <a:p>
                      <a:pPr algn="ctr" fontAlgn="base">
                        <a:lnSpc>
                          <a:spcPct val="150000"/>
                        </a:lnSpc>
                        <a:spcAft>
                          <a:spcPts val="0"/>
                        </a:spcAft>
                      </a:pPr>
                      <a:r>
                        <a:rPr lang="es-CO" sz="1000" dirty="0">
                          <a:effectLst/>
                          <a:latin typeface="Arial" panose="020B0604020202020204" pitchFamily="34" charset="0"/>
                          <a:cs typeface="Arial" panose="020B0604020202020204" pitchFamily="34" charset="0"/>
                        </a:rPr>
                        <a:t>100%</a:t>
                      </a:r>
                      <a:endParaRPr lang="es-CO" sz="1000" dirty="0">
                        <a:effectLst/>
                        <a:latin typeface="Arial" panose="020B0604020202020204" pitchFamily="34" charset="0"/>
                        <a:ea typeface="Calibri" panose="020F0502020204030204" pitchFamily="34" charset="0"/>
                        <a:cs typeface="Arial" panose="020B0604020202020204" pitchFamily="34" charset="0"/>
                      </a:endParaRPr>
                    </a:p>
                  </a:txBody>
                  <a:tcPr marL="46303" marR="46303" marT="0" marB="0" anchor="ctr"/>
                </a:tc>
                <a:tc>
                  <a:txBody>
                    <a:bodyPr/>
                    <a:lstStyle/>
                    <a:p>
                      <a:pPr algn="just">
                        <a:lnSpc>
                          <a:spcPct val="115000"/>
                        </a:lnSpc>
                        <a:spcAft>
                          <a:spcPts val="0"/>
                        </a:spcAft>
                      </a:pPr>
                      <a:r>
                        <a:rPr lang="es-CO" sz="1000" kern="1200" dirty="0" smtClean="0">
                          <a:solidFill>
                            <a:schemeClr val="dk1"/>
                          </a:solidFill>
                          <a:effectLst/>
                          <a:latin typeface="Arial" panose="020B0604020202020204" pitchFamily="34" charset="0"/>
                          <a:ea typeface="+mn-ea"/>
                          <a:cs typeface="Arial" panose="020B0604020202020204" pitchFamily="34" charset="0"/>
                        </a:rPr>
                        <a:t>Este componente considera actividades en el día a día de la gestión institucional, (autoevaluación, auditorías). </a:t>
                      </a:r>
                      <a:br>
                        <a:rPr lang="es-CO" sz="1000" kern="1200" dirty="0" smtClean="0">
                          <a:solidFill>
                            <a:schemeClr val="dk1"/>
                          </a:solidFill>
                          <a:effectLst/>
                          <a:latin typeface="Arial" panose="020B0604020202020204" pitchFamily="34" charset="0"/>
                          <a:ea typeface="+mn-ea"/>
                          <a:cs typeface="Arial" panose="020B0604020202020204" pitchFamily="34" charset="0"/>
                        </a:rPr>
                      </a:br>
                      <a:r>
                        <a:rPr lang="es-CO" sz="1000" kern="1200" dirty="0" smtClean="0">
                          <a:solidFill>
                            <a:schemeClr val="dk1"/>
                          </a:solidFill>
                          <a:effectLst/>
                          <a:latin typeface="Arial" panose="020B0604020202020204" pitchFamily="34" charset="0"/>
                          <a:ea typeface="+mn-ea"/>
                          <a:cs typeface="Arial" panose="020B0604020202020204" pitchFamily="34" charset="0"/>
                        </a:rPr>
                        <a:t/>
                      </a:r>
                      <a:br>
                        <a:rPr lang="es-CO" sz="1000" kern="1200" dirty="0" smtClean="0">
                          <a:solidFill>
                            <a:schemeClr val="dk1"/>
                          </a:solidFill>
                          <a:effectLst/>
                          <a:latin typeface="Arial" panose="020B0604020202020204" pitchFamily="34" charset="0"/>
                          <a:ea typeface="+mn-ea"/>
                          <a:cs typeface="Arial" panose="020B0604020202020204" pitchFamily="34" charset="0"/>
                        </a:rPr>
                      </a:br>
                      <a:r>
                        <a:rPr lang="es-CO" sz="1000" kern="1200" dirty="0" smtClean="0">
                          <a:solidFill>
                            <a:schemeClr val="dk1"/>
                          </a:solidFill>
                          <a:effectLst/>
                          <a:latin typeface="Arial" panose="020B0604020202020204" pitchFamily="34" charset="0"/>
                          <a:ea typeface="+mn-ea"/>
                          <a:cs typeface="Arial" panose="020B0604020202020204" pitchFamily="34" charset="0"/>
                        </a:rPr>
                        <a:t>Se evidencia que el jefe de control interno de la entidad presenta al  comité Institucional de Coordinación de Control Interno  el Plan Anual de Auditorías para su aprobación  y se  hace el correspondiente seguimiento a sus ejecución.</a:t>
                      </a:r>
                      <a:br>
                        <a:rPr lang="es-CO" sz="1000" kern="1200" dirty="0" smtClean="0">
                          <a:solidFill>
                            <a:schemeClr val="dk1"/>
                          </a:solidFill>
                          <a:effectLst/>
                          <a:latin typeface="Arial" panose="020B0604020202020204" pitchFamily="34" charset="0"/>
                          <a:ea typeface="+mn-ea"/>
                          <a:cs typeface="Arial" panose="020B0604020202020204" pitchFamily="34" charset="0"/>
                        </a:rPr>
                      </a:br>
                      <a:r>
                        <a:rPr lang="es-CO" sz="1000" kern="1200" dirty="0" smtClean="0">
                          <a:solidFill>
                            <a:schemeClr val="dk1"/>
                          </a:solidFill>
                          <a:effectLst/>
                          <a:latin typeface="Arial" panose="020B0604020202020204" pitchFamily="34" charset="0"/>
                          <a:ea typeface="+mn-ea"/>
                          <a:cs typeface="Arial" panose="020B0604020202020204" pitchFamily="34" charset="0"/>
                        </a:rPr>
                        <a:t/>
                      </a:r>
                      <a:br>
                        <a:rPr lang="es-CO" sz="1000" kern="1200" dirty="0" smtClean="0">
                          <a:solidFill>
                            <a:schemeClr val="dk1"/>
                          </a:solidFill>
                          <a:effectLst/>
                          <a:latin typeface="Arial" panose="020B0604020202020204" pitchFamily="34" charset="0"/>
                          <a:ea typeface="+mn-ea"/>
                          <a:cs typeface="Arial" panose="020B0604020202020204" pitchFamily="34" charset="0"/>
                        </a:rPr>
                      </a:br>
                      <a:r>
                        <a:rPr lang="es-CO" sz="1000" kern="1200" dirty="0" smtClean="0">
                          <a:solidFill>
                            <a:schemeClr val="dk1"/>
                          </a:solidFill>
                          <a:effectLst/>
                          <a:latin typeface="Arial" panose="020B0604020202020204" pitchFamily="34" charset="0"/>
                          <a:ea typeface="+mn-ea"/>
                          <a:cs typeface="Arial" panose="020B0604020202020204" pitchFamily="34" charset="0"/>
                        </a:rPr>
                        <a:t>La Alta Dirección evalúa los resultados de las evaluaciones continuas e independientes  para concluir acerca de la efectividad del Sistema de Control Interno en el marco del CICCI </a:t>
                      </a:r>
                      <a:br>
                        <a:rPr lang="es-CO" sz="1000" kern="1200" dirty="0" smtClean="0">
                          <a:solidFill>
                            <a:schemeClr val="dk1"/>
                          </a:solidFill>
                          <a:effectLst/>
                          <a:latin typeface="Arial" panose="020B0604020202020204" pitchFamily="34" charset="0"/>
                          <a:ea typeface="+mn-ea"/>
                          <a:cs typeface="Arial" panose="020B0604020202020204" pitchFamily="34" charset="0"/>
                        </a:rPr>
                      </a:br>
                      <a:r>
                        <a:rPr lang="es-CO" sz="1000" kern="1200" dirty="0" smtClean="0">
                          <a:solidFill>
                            <a:schemeClr val="dk1"/>
                          </a:solidFill>
                          <a:effectLst/>
                          <a:latin typeface="Arial" panose="020B0604020202020204" pitchFamily="34" charset="0"/>
                          <a:ea typeface="+mn-ea"/>
                          <a:cs typeface="Arial" panose="020B0604020202020204" pitchFamily="34" charset="0"/>
                        </a:rPr>
                        <a:t/>
                      </a:r>
                      <a:br>
                        <a:rPr lang="es-CO" sz="1000" kern="1200" dirty="0" smtClean="0">
                          <a:solidFill>
                            <a:schemeClr val="dk1"/>
                          </a:solidFill>
                          <a:effectLst/>
                          <a:latin typeface="Arial" panose="020B0604020202020204" pitchFamily="34" charset="0"/>
                          <a:ea typeface="+mn-ea"/>
                          <a:cs typeface="Arial" panose="020B0604020202020204" pitchFamily="34" charset="0"/>
                        </a:rPr>
                      </a:br>
                      <a:r>
                        <a:rPr lang="es-CO" sz="1000" kern="1200" dirty="0" smtClean="0">
                          <a:solidFill>
                            <a:schemeClr val="dk1"/>
                          </a:solidFill>
                          <a:effectLst/>
                          <a:latin typeface="Arial" panose="020B0604020202020204" pitchFamily="34" charset="0"/>
                          <a:ea typeface="+mn-ea"/>
                          <a:cs typeface="Arial" panose="020B0604020202020204" pitchFamily="34" charset="0"/>
                        </a:rPr>
                        <a:t>Se cuenta con el Manual M-PO-03, que contiene los lineamientos para el seguimiento y monitoreo continuo desde los diferentes instrumentos tales como: Plan de acción, Seguimiento a indicadores, riesgos</a:t>
                      </a:r>
                      <a:endParaRPr lang="es-CO" sz="1000" dirty="0">
                        <a:effectLst/>
                        <a:latin typeface="Arial" panose="020B0604020202020204" pitchFamily="34" charset="0"/>
                        <a:ea typeface="Calibri" panose="020F0502020204030204" pitchFamily="34" charset="0"/>
                        <a:cs typeface="Arial" panose="020B0604020202020204" pitchFamily="34" charset="0"/>
                      </a:endParaRPr>
                    </a:p>
                  </a:txBody>
                  <a:tcPr marL="46303" marR="46303" marT="0" marB="0" anchor="ctr"/>
                </a:tc>
                <a:extLst>
                  <a:ext uri="{0D108BD9-81ED-4DB2-BD59-A6C34878D82A}">
                    <a16:rowId xmlns:a16="http://schemas.microsoft.com/office/drawing/2014/main" val="3466163231"/>
                  </a:ext>
                </a:extLst>
              </a:tr>
            </a:tbl>
          </a:graphicData>
        </a:graphic>
      </p:graphicFrame>
      <p:sp>
        <p:nvSpPr>
          <p:cNvPr id="6" name="Rectángulo 5"/>
          <p:cNvSpPr/>
          <p:nvPr/>
        </p:nvSpPr>
        <p:spPr>
          <a:xfrm>
            <a:off x="5576068" y="233921"/>
            <a:ext cx="2429741" cy="674031"/>
          </a:xfrm>
          <a:prstGeom prst="rect">
            <a:avLst/>
          </a:prstGeom>
        </p:spPr>
        <p:txBody>
          <a:bodyPr wrap="square">
            <a:spAutoFit/>
          </a:bodyPr>
          <a:lstStyle/>
          <a:p>
            <a:pPr marL="0" lvl="1" algn="ctr">
              <a:lnSpc>
                <a:spcPct val="90000"/>
              </a:lnSpc>
              <a:spcBef>
                <a:spcPct val="0"/>
              </a:spcBef>
            </a:pPr>
            <a:r>
              <a:rPr lang="es-CO" sz="1400" b="1" dirty="0" smtClean="0">
                <a:solidFill>
                  <a:schemeClr val="accent6">
                    <a:lumMod val="50000"/>
                  </a:schemeClr>
                </a:solidFill>
                <a:latin typeface="Arial" panose="020B0604020202020204" pitchFamily="34" charset="0"/>
                <a:cs typeface="Arial" panose="020B0604020202020204" pitchFamily="34" charset="0"/>
              </a:rPr>
              <a:t>iii. Evaluación </a:t>
            </a:r>
            <a:r>
              <a:rPr lang="es-CO" sz="1400" b="1" dirty="0">
                <a:solidFill>
                  <a:schemeClr val="accent6">
                    <a:lumMod val="50000"/>
                  </a:schemeClr>
                </a:solidFill>
                <a:latin typeface="Arial" panose="020B0604020202020204" pitchFamily="34" charset="0"/>
                <a:cs typeface="Arial" panose="020B0604020202020204" pitchFamily="34" charset="0"/>
              </a:rPr>
              <a:t>Independiente Sistema </a:t>
            </a:r>
            <a:r>
              <a:rPr lang="es-CO" sz="1400" b="1" dirty="0" smtClean="0">
                <a:solidFill>
                  <a:schemeClr val="accent6">
                    <a:lumMod val="50000"/>
                  </a:schemeClr>
                </a:solidFill>
                <a:latin typeface="Arial" panose="020B0604020202020204" pitchFamily="34" charset="0"/>
                <a:cs typeface="Arial" panose="020B0604020202020204" pitchFamily="34" charset="0"/>
              </a:rPr>
              <a:t>de </a:t>
            </a:r>
            <a:r>
              <a:rPr lang="es-CO" sz="1400" b="1" dirty="0">
                <a:solidFill>
                  <a:schemeClr val="accent6">
                    <a:lumMod val="50000"/>
                  </a:schemeClr>
                </a:solidFill>
                <a:latin typeface="Arial" panose="020B0604020202020204" pitchFamily="34" charset="0"/>
                <a:cs typeface="Arial" panose="020B0604020202020204" pitchFamily="34" charset="0"/>
              </a:rPr>
              <a:t>Control </a:t>
            </a:r>
            <a:r>
              <a:rPr lang="es-CO" sz="1400" b="1" dirty="0" smtClean="0">
                <a:solidFill>
                  <a:schemeClr val="accent6">
                    <a:lumMod val="50000"/>
                  </a:schemeClr>
                </a:solidFill>
                <a:latin typeface="Arial" panose="020B0604020202020204" pitchFamily="34" charset="0"/>
                <a:cs typeface="Arial" panose="020B0604020202020204" pitchFamily="34" charset="0"/>
              </a:rPr>
              <a:t>Interno</a:t>
            </a:r>
            <a:endParaRPr lang="es-CO" sz="1400" b="1" dirty="0">
              <a:solidFill>
                <a:schemeClr val="accent6">
                  <a:lumMod val="50000"/>
                </a:schemeClr>
              </a:solidFill>
              <a:latin typeface="Arial" panose="020B0604020202020204" pitchFamily="34" charset="0"/>
              <a:cs typeface="Arial" panose="020B0604020202020204" pitchFamily="34" charset="0"/>
            </a:endParaRPr>
          </a:p>
        </p:txBody>
      </p:sp>
      <p:sp>
        <p:nvSpPr>
          <p:cNvPr id="7" name="Conector 6"/>
          <p:cNvSpPr/>
          <p:nvPr/>
        </p:nvSpPr>
        <p:spPr>
          <a:xfrm>
            <a:off x="8116512" y="262038"/>
            <a:ext cx="762001" cy="678684"/>
          </a:xfrm>
          <a:prstGeom prst="flowChartConnector">
            <a:avLst/>
          </a:prstGeom>
          <a:solidFill>
            <a:srgbClr val="94C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smtClean="0">
                <a:latin typeface="Arial" panose="020B0604020202020204" pitchFamily="34" charset="0"/>
                <a:cs typeface="Arial" panose="020B0604020202020204" pitchFamily="34" charset="0"/>
              </a:rPr>
              <a:t>95%</a:t>
            </a:r>
            <a:endParaRPr lang="es-CO" sz="1400" b="1" dirty="0">
              <a:latin typeface="Arial" panose="020B0604020202020204" pitchFamily="34" charset="0"/>
              <a:cs typeface="Arial" panose="020B0604020202020204" pitchFamily="34" charset="0"/>
            </a:endParaRPr>
          </a:p>
        </p:txBody>
      </p:sp>
      <p:sp>
        <p:nvSpPr>
          <p:cNvPr id="2" name="Rectángulo 1"/>
          <p:cNvSpPr/>
          <p:nvPr/>
        </p:nvSpPr>
        <p:spPr>
          <a:xfrm>
            <a:off x="207818" y="3825593"/>
            <a:ext cx="8049491" cy="954107"/>
          </a:xfrm>
          <a:prstGeom prst="rect">
            <a:avLst/>
          </a:prstGeom>
        </p:spPr>
        <p:txBody>
          <a:bodyPr wrap="square">
            <a:spAutoFit/>
          </a:bodyPr>
          <a:lstStyle/>
          <a:p>
            <a:pPr algn="just"/>
            <a:r>
              <a:rPr lang="es-CO" sz="1400" dirty="0">
                <a:latin typeface="Arial" panose="020B0604020202020204" pitchFamily="34" charset="0"/>
                <a:ea typeface="Times New Roman" panose="02020603050405020304" pitchFamily="18" charset="0"/>
              </a:rPr>
              <a:t>Como recomendación general presentar en el marco del CICCI /CGD / Grupo primario directivo las diferentes actividades planteadas que dan cuenta de cómo la Entidad evidencia que está dando respuesta a los requerimientos realizados por Función Pública para dar cumplimiento a la implantación del sistema de control interno en la </a:t>
            </a:r>
            <a:r>
              <a:rPr lang="es-CO" sz="1400" dirty="0" smtClean="0">
                <a:latin typeface="Arial" panose="020B0604020202020204" pitchFamily="34" charset="0"/>
                <a:ea typeface="Times New Roman" panose="02020603050405020304" pitchFamily="18" charset="0"/>
              </a:rPr>
              <a:t>Entidad.</a:t>
            </a:r>
            <a:endParaRPr lang="es-CO" dirty="0"/>
          </a:p>
        </p:txBody>
      </p:sp>
    </p:spTree>
    <p:extLst>
      <p:ext uri="{BB962C8B-B14F-4D97-AF65-F5344CB8AC3E}">
        <p14:creationId xmlns:p14="http://schemas.microsoft.com/office/powerpoint/2010/main" val="1173988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694088"/>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284209" y="87196"/>
            <a:ext cx="5164091" cy="4304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pPr marL="0" lvl="1" algn="ctr">
              <a:lnSpc>
                <a:spcPct val="90000"/>
              </a:lnSpc>
              <a:spcBef>
                <a:spcPct val="0"/>
              </a:spcBef>
            </a:pPr>
            <a:r>
              <a:rPr lang="es-MX" sz="2000" b="1" dirty="0">
                <a:solidFill>
                  <a:schemeClr val="bg1"/>
                </a:solidFill>
                <a:latin typeface="Arial Black" panose="020B0A04020102020204" pitchFamily="34" charset="0"/>
                <a:cs typeface="Arial" panose="020B0604020202020204" pitchFamily="34" charset="0"/>
              </a:rPr>
              <a:t>1</a:t>
            </a:r>
            <a:r>
              <a:rPr lang="es-MX" sz="2000" b="1" dirty="0" smtClean="0">
                <a:solidFill>
                  <a:schemeClr val="bg1"/>
                </a:solidFill>
                <a:latin typeface="Arial Black" panose="020B0A04020102020204" pitchFamily="34" charset="0"/>
                <a:cs typeface="Arial" panose="020B0604020202020204" pitchFamily="34" charset="0"/>
              </a:rPr>
              <a:t>. Informes </a:t>
            </a:r>
            <a:r>
              <a:rPr lang="es-MX" sz="2000" b="1" dirty="0">
                <a:solidFill>
                  <a:schemeClr val="bg1"/>
                </a:solidFill>
                <a:latin typeface="Arial Black" panose="020B0A04020102020204" pitchFamily="34" charset="0"/>
                <a:cs typeface="Arial" panose="020B0604020202020204" pitchFamily="34" charset="0"/>
              </a:rPr>
              <a:t>seguimientos de </a:t>
            </a:r>
            <a:r>
              <a:rPr lang="es-MX" sz="2000" b="1" dirty="0" smtClean="0">
                <a:solidFill>
                  <a:schemeClr val="bg1"/>
                </a:solidFill>
                <a:latin typeface="Arial Black" panose="020B0A04020102020204" pitchFamily="34" charset="0"/>
                <a:cs typeface="Arial" panose="020B0604020202020204" pitchFamily="34" charset="0"/>
              </a:rPr>
              <a:t>Ley. </a:t>
            </a:r>
          </a:p>
        </p:txBody>
      </p:sp>
      <p:sp>
        <p:nvSpPr>
          <p:cNvPr id="4" name="Rectángulo 3"/>
          <p:cNvSpPr/>
          <p:nvPr/>
        </p:nvSpPr>
        <p:spPr>
          <a:xfrm>
            <a:off x="6533534" y="213957"/>
            <a:ext cx="2536465" cy="480131"/>
          </a:xfrm>
          <a:prstGeom prst="rect">
            <a:avLst/>
          </a:prstGeom>
        </p:spPr>
        <p:txBody>
          <a:bodyPr wrap="square">
            <a:spAutoFit/>
          </a:bodyPr>
          <a:lstStyle/>
          <a:p>
            <a:pPr marL="0" lvl="1" algn="ctr">
              <a:lnSpc>
                <a:spcPct val="90000"/>
              </a:lnSpc>
              <a:spcBef>
                <a:spcPct val="0"/>
              </a:spcBef>
            </a:pPr>
            <a:r>
              <a:rPr lang="es-CO" sz="1400" b="1" dirty="0" smtClean="0">
                <a:solidFill>
                  <a:schemeClr val="accent6">
                    <a:lumMod val="50000"/>
                  </a:schemeClr>
                </a:solidFill>
                <a:latin typeface="Arial" panose="020B0604020202020204" pitchFamily="34" charset="0"/>
                <a:cs typeface="Arial" panose="020B0604020202020204" pitchFamily="34" charset="0"/>
              </a:rPr>
              <a:t>iv. </a:t>
            </a:r>
            <a:r>
              <a:rPr lang="es-CO" sz="1400" b="1" dirty="0">
                <a:solidFill>
                  <a:schemeClr val="accent6">
                    <a:lumMod val="50000"/>
                  </a:schemeClr>
                </a:solidFill>
                <a:latin typeface="Arial" panose="020B0604020202020204" pitchFamily="34" charset="0"/>
                <a:cs typeface="Arial" panose="020B0604020202020204" pitchFamily="34" charset="0"/>
              </a:rPr>
              <a:t>Informe </a:t>
            </a:r>
            <a:r>
              <a:rPr lang="es-CO" sz="1400" b="1" dirty="0" smtClean="0">
                <a:solidFill>
                  <a:schemeClr val="accent6">
                    <a:lumMod val="50000"/>
                  </a:schemeClr>
                </a:solidFill>
                <a:latin typeface="Arial" panose="020B0604020202020204" pitchFamily="34" charset="0"/>
                <a:cs typeface="Arial" panose="020B0604020202020204" pitchFamily="34" charset="0"/>
              </a:rPr>
              <a:t>sobre </a:t>
            </a:r>
            <a:r>
              <a:rPr lang="es-CO" sz="1400" b="1" dirty="0">
                <a:solidFill>
                  <a:schemeClr val="accent6">
                    <a:lumMod val="50000"/>
                  </a:schemeClr>
                </a:solidFill>
                <a:latin typeface="Arial" panose="020B0604020202020204" pitchFamily="34" charset="0"/>
                <a:cs typeface="Arial" panose="020B0604020202020204" pitchFamily="34" charset="0"/>
              </a:rPr>
              <a:t>la Gestión </a:t>
            </a:r>
            <a:r>
              <a:rPr lang="es-CO" sz="1400" b="1" dirty="0" smtClean="0">
                <a:solidFill>
                  <a:schemeClr val="accent6">
                    <a:lumMod val="50000"/>
                  </a:schemeClr>
                </a:solidFill>
                <a:latin typeface="Arial" panose="020B0604020202020204" pitchFamily="34" charset="0"/>
                <a:cs typeface="Arial" panose="020B0604020202020204" pitchFamily="34" charset="0"/>
              </a:rPr>
              <a:t>de las PQRSDF</a:t>
            </a:r>
            <a:endParaRPr lang="es-MX" sz="1400" b="1" dirty="0">
              <a:solidFill>
                <a:schemeClr val="accent6">
                  <a:lumMod val="50000"/>
                </a:schemeClr>
              </a:solidFill>
              <a:latin typeface="Arial" panose="020B0604020202020204" pitchFamily="34" charset="0"/>
              <a:cs typeface="Arial" panose="020B0604020202020204" pitchFamily="34" charset="0"/>
            </a:endParaRPr>
          </a:p>
        </p:txBody>
      </p:sp>
      <p:sp>
        <p:nvSpPr>
          <p:cNvPr id="6" name="Rectángulo 5"/>
          <p:cNvSpPr/>
          <p:nvPr/>
        </p:nvSpPr>
        <p:spPr>
          <a:xfrm>
            <a:off x="632642" y="1083824"/>
            <a:ext cx="7909689" cy="416204"/>
          </a:xfrm>
          <a:prstGeom prst="rect">
            <a:avLst/>
          </a:prstGeom>
        </p:spPr>
        <p:txBody>
          <a:bodyPr wrap="square">
            <a:spAutoFit/>
          </a:bodyPr>
          <a:lstStyle/>
          <a:p>
            <a:pPr algn="just">
              <a:lnSpc>
                <a:spcPct val="115000"/>
              </a:lnSpc>
              <a:spcAft>
                <a:spcPts val="0"/>
              </a:spcAft>
            </a:pPr>
            <a:endParaRPr lang="es-CO" sz="2000" dirty="0" smtClean="0">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2660251555"/>
              </p:ext>
            </p:extLst>
          </p:nvPr>
        </p:nvGraphicFramePr>
        <p:xfrm>
          <a:off x="284209" y="852055"/>
          <a:ext cx="8430300" cy="3816928"/>
        </p:xfrm>
        <a:graphic>
          <a:graphicData uri="http://schemas.openxmlformats.org/drawingml/2006/table">
            <a:tbl>
              <a:tblPr firstRow="1" bandRow="1">
                <a:tableStyleId>{93296810-A885-4BE3-A3E7-6D5BEEA58F35}</a:tableStyleId>
              </a:tblPr>
              <a:tblGrid>
                <a:gridCol w="1669590">
                  <a:extLst>
                    <a:ext uri="{9D8B030D-6E8A-4147-A177-3AD203B41FA5}">
                      <a16:colId xmlns:a16="http://schemas.microsoft.com/office/drawing/2014/main" val="2566971728"/>
                    </a:ext>
                  </a:extLst>
                </a:gridCol>
                <a:gridCol w="6760710">
                  <a:extLst>
                    <a:ext uri="{9D8B030D-6E8A-4147-A177-3AD203B41FA5}">
                      <a16:colId xmlns:a16="http://schemas.microsoft.com/office/drawing/2014/main" val="2891822130"/>
                    </a:ext>
                  </a:extLst>
                </a:gridCol>
              </a:tblGrid>
              <a:tr h="518720">
                <a:tc>
                  <a:txBody>
                    <a:bodyPr/>
                    <a:lstStyle/>
                    <a:p>
                      <a:r>
                        <a:rPr lang="es-CO" sz="1350" b="1" kern="1200" dirty="0" smtClean="0">
                          <a:solidFill>
                            <a:schemeClr val="tx1"/>
                          </a:solidFill>
                          <a:effectLst/>
                          <a:latin typeface="+mn-lt"/>
                          <a:ea typeface="+mn-ea"/>
                          <a:cs typeface="+mn-cs"/>
                        </a:rPr>
                        <a:t>Alcance</a:t>
                      </a:r>
                      <a:endParaRPr lang="es-CO" b="1" dirty="0">
                        <a:solidFill>
                          <a:schemeClr val="tx1"/>
                        </a:solidFill>
                      </a:endParaRPr>
                    </a:p>
                  </a:txBody>
                  <a:tcPr/>
                </a:tc>
                <a:tc>
                  <a:txBody>
                    <a:bodyPr/>
                    <a:lstStyle/>
                    <a:p>
                      <a:r>
                        <a:rPr lang="es-CO" sz="1350" b="0" kern="1200" dirty="0" smtClean="0">
                          <a:solidFill>
                            <a:schemeClr val="tx1"/>
                          </a:solidFill>
                          <a:effectLst/>
                          <a:latin typeface="+mn-lt"/>
                          <a:ea typeface="+mn-ea"/>
                          <a:cs typeface="+mn-cs"/>
                        </a:rPr>
                        <a:t>Seguimiento y análisis de las PQRSDF que ingresaron a la Entidad desde el 1º de enero al 30 de junio del 2025</a:t>
                      </a:r>
                      <a:endParaRPr lang="es-CO" b="0" dirty="0">
                        <a:solidFill>
                          <a:schemeClr val="tx1"/>
                        </a:solidFill>
                      </a:endParaRPr>
                    </a:p>
                  </a:txBody>
                  <a:tcPr/>
                </a:tc>
                <a:extLst>
                  <a:ext uri="{0D108BD9-81ED-4DB2-BD59-A6C34878D82A}">
                    <a16:rowId xmlns:a16="http://schemas.microsoft.com/office/drawing/2014/main" val="2786517304"/>
                  </a:ext>
                </a:extLst>
              </a:tr>
              <a:tr h="730924">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 sz="1350" b="1" kern="1200" dirty="0" smtClean="0">
                          <a:solidFill>
                            <a:schemeClr val="dk1"/>
                          </a:solidFill>
                          <a:effectLst/>
                          <a:latin typeface="+mn-lt"/>
                          <a:ea typeface="+mn-ea"/>
                          <a:cs typeface="+mn-cs"/>
                        </a:rPr>
                        <a:t>Limitantes al desarrollo del seguimiento</a:t>
                      </a:r>
                      <a:endParaRPr lang="es-CO" b="1" dirty="0">
                        <a:solidFill>
                          <a:schemeClr val="tx1"/>
                        </a:solidFill>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CO" sz="1350" kern="1200" dirty="0" smtClean="0">
                          <a:solidFill>
                            <a:schemeClr val="dk1"/>
                          </a:solidFill>
                          <a:effectLst/>
                          <a:latin typeface="+mn-lt"/>
                          <a:ea typeface="+mn-ea"/>
                          <a:cs typeface="+mn-cs"/>
                        </a:rPr>
                        <a:t>No se presentaron factores que pudiesen influir en el normal desarrollo del Seguimiento cumplimiento de ley</a:t>
                      </a:r>
                    </a:p>
                    <a:p>
                      <a:endParaRPr lang="es-CO" b="1" dirty="0">
                        <a:solidFill>
                          <a:schemeClr val="tx1"/>
                        </a:solidFill>
                      </a:endParaRPr>
                    </a:p>
                  </a:txBody>
                  <a:tcPr/>
                </a:tc>
                <a:extLst>
                  <a:ext uri="{0D108BD9-81ED-4DB2-BD59-A6C34878D82A}">
                    <a16:rowId xmlns:a16="http://schemas.microsoft.com/office/drawing/2014/main" val="1440503872"/>
                  </a:ext>
                </a:extLst>
              </a:tr>
              <a:tr h="493773">
                <a:tc>
                  <a:txBody>
                    <a:bodyPr/>
                    <a:lstStyle/>
                    <a:p>
                      <a:r>
                        <a:rPr lang="es-CO" b="1" dirty="0" smtClean="0">
                          <a:solidFill>
                            <a:schemeClr val="tx1"/>
                          </a:solidFill>
                        </a:rPr>
                        <a:t>Cantidad PQRSDF</a:t>
                      </a:r>
                      <a:endParaRPr lang="es-CO" b="1" dirty="0">
                        <a:solidFill>
                          <a:schemeClr val="tx1"/>
                        </a:solidFill>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CO" sz="1350" kern="1200" dirty="0" smtClean="0">
                          <a:solidFill>
                            <a:schemeClr val="dk1"/>
                          </a:solidFill>
                          <a:effectLst/>
                          <a:latin typeface="+mn-lt"/>
                          <a:ea typeface="+mn-ea"/>
                          <a:cs typeface="+mn-cs"/>
                        </a:rPr>
                        <a:t>Se recibió en el semestre 1 del 2025, setecientas cincuenta y siete (757) PQRSDF, </a:t>
                      </a:r>
                      <a:endParaRPr lang="es-CO" b="1" dirty="0">
                        <a:solidFill>
                          <a:schemeClr val="tx1"/>
                        </a:solidFill>
                      </a:endParaRPr>
                    </a:p>
                  </a:txBody>
                  <a:tcPr/>
                </a:tc>
                <a:extLst>
                  <a:ext uri="{0D108BD9-81ED-4DB2-BD59-A6C34878D82A}">
                    <a16:rowId xmlns:a16="http://schemas.microsoft.com/office/drawing/2014/main" val="3879209783"/>
                  </a:ext>
                </a:extLst>
              </a:tr>
              <a:tr h="493773">
                <a:tc>
                  <a:txBody>
                    <a:bodyPr/>
                    <a:lstStyle/>
                    <a:p>
                      <a:r>
                        <a:rPr lang="es-CO" b="1" dirty="0" smtClean="0">
                          <a:solidFill>
                            <a:schemeClr val="tx1"/>
                          </a:solidFill>
                        </a:rPr>
                        <a:t>Cierres</a:t>
                      </a:r>
                      <a:r>
                        <a:rPr lang="es-CO" b="1" baseline="0" dirty="0" smtClean="0">
                          <a:solidFill>
                            <a:schemeClr val="tx1"/>
                          </a:solidFill>
                        </a:rPr>
                        <a:t> inoportunos</a:t>
                      </a:r>
                      <a:endParaRPr lang="es-CO" b="1" dirty="0">
                        <a:solidFill>
                          <a:schemeClr val="tx1"/>
                        </a:solidFill>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CO" sz="1350" kern="1200" dirty="0" smtClean="0">
                          <a:solidFill>
                            <a:schemeClr val="dk1"/>
                          </a:solidFill>
                          <a:effectLst/>
                          <a:latin typeface="+mn-lt"/>
                          <a:ea typeface="+mn-ea"/>
                          <a:cs typeface="+mn-cs"/>
                        </a:rPr>
                        <a:t>21 cierres inoportunos, (cumplimiento del 97% de oportunidad en las respuestas).</a:t>
                      </a:r>
                    </a:p>
                  </a:txBody>
                  <a:tcPr/>
                </a:tc>
                <a:extLst>
                  <a:ext uri="{0D108BD9-81ED-4DB2-BD59-A6C34878D82A}">
                    <a16:rowId xmlns:a16="http://schemas.microsoft.com/office/drawing/2014/main" val="3328763729"/>
                  </a:ext>
                </a:extLst>
              </a:tr>
              <a:tr h="1579738">
                <a:tc>
                  <a:txBody>
                    <a:bodyPr/>
                    <a:lstStyle/>
                    <a:p>
                      <a:r>
                        <a:rPr lang="es-CO" sz="1350" b="1" kern="1200" dirty="0" smtClean="0">
                          <a:solidFill>
                            <a:schemeClr val="dk1"/>
                          </a:solidFill>
                          <a:effectLst/>
                          <a:latin typeface="+mn-lt"/>
                          <a:ea typeface="+mn-ea"/>
                          <a:cs typeface="+mn-cs"/>
                        </a:rPr>
                        <a:t>Dependencias que mayor cantidad de PQRSDF </a:t>
                      </a:r>
                      <a:endParaRPr lang="es-CO" b="1" dirty="0">
                        <a:solidFill>
                          <a:schemeClr val="tx1"/>
                        </a:solidFill>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CO" sz="1350" kern="1200" dirty="0" smtClean="0">
                          <a:solidFill>
                            <a:schemeClr val="dk1"/>
                          </a:solidFill>
                          <a:effectLst/>
                          <a:latin typeface="+mn-lt"/>
                          <a:ea typeface="+mn-ea"/>
                          <a:cs typeface="+mn-cs"/>
                        </a:rPr>
                        <a:t>Subgerencia de Deporte Asociado y Altos Logros</a:t>
                      </a:r>
                    </a:p>
                    <a:p>
                      <a:pPr marL="0" marR="0" indent="0" algn="l" defTabSz="685800" rtl="0" eaLnBrk="1" fontAlgn="auto" latinLnBrk="0" hangingPunct="1">
                        <a:lnSpc>
                          <a:spcPct val="100000"/>
                        </a:lnSpc>
                        <a:spcBef>
                          <a:spcPts val="0"/>
                        </a:spcBef>
                        <a:spcAft>
                          <a:spcPts val="0"/>
                        </a:spcAft>
                        <a:buClrTx/>
                        <a:buSzTx/>
                        <a:buFontTx/>
                        <a:buNone/>
                        <a:tabLst/>
                        <a:defRPr/>
                      </a:pPr>
                      <a:r>
                        <a:rPr lang="es-CO" sz="1350" kern="1200" dirty="0" smtClean="0">
                          <a:solidFill>
                            <a:schemeClr val="dk1"/>
                          </a:solidFill>
                          <a:effectLst/>
                          <a:latin typeface="+mn-lt"/>
                          <a:ea typeface="+mn-ea"/>
                          <a:cs typeface="+mn-cs"/>
                        </a:rPr>
                        <a:t>Subgerencia Administrativa y Financiera </a:t>
                      </a:r>
                    </a:p>
                    <a:p>
                      <a:pPr marL="0" marR="0" indent="0" algn="l" defTabSz="685800" rtl="0" eaLnBrk="1" fontAlgn="auto" latinLnBrk="0" hangingPunct="1">
                        <a:lnSpc>
                          <a:spcPct val="100000"/>
                        </a:lnSpc>
                        <a:spcBef>
                          <a:spcPts val="0"/>
                        </a:spcBef>
                        <a:spcAft>
                          <a:spcPts val="0"/>
                        </a:spcAft>
                        <a:buClrTx/>
                        <a:buSzTx/>
                        <a:buFontTx/>
                        <a:buNone/>
                        <a:tabLst/>
                        <a:defRPr/>
                      </a:pPr>
                      <a:r>
                        <a:rPr lang="es-CO" sz="1350" kern="1200" dirty="0" smtClean="0">
                          <a:solidFill>
                            <a:schemeClr val="dk1"/>
                          </a:solidFill>
                          <a:effectLst/>
                          <a:latin typeface="+mn-lt"/>
                          <a:ea typeface="+mn-ea"/>
                          <a:cs typeface="+mn-cs"/>
                        </a:rPr>
                        <a:t>Subgerencia de Fomento y Desarrollo Deportivo </a:t>
                      </a:r>
                    </a:p>
                    <a:p>
                      <a:pPr marL="0" marR="0" indent="0" algn="l" defTabSz="685800" rtl="0" eaLnBrk="1" fontAlgn="auto" latinLnBrk="0" hangingPunct="1">
                        <a:lnSpc>
                          <a:spcPct val="100000"/>
                        </a:lnSpc>
                        <a:spcBef>
                          <a:spcPts val="0"/>
                        </a:spcBef>
                        <a:spcAft>
                          <a:spcPts val="0"/>
                        </a:spcAft>
                        <a:buClrTx/>
                        <a:buSzTx/>
                        <a:buFontTx/>
                        <a:buNone/>
                        <a:tabLst/>
                        <a:defRPr/>
                      </a:pPr>
                      <a:endParaRPr lang="es-CO" sz="1350" kern="1200" dirty="0" smtClean="0">
                        <a:solidFill>
                          <a:schemeClr val="dk1"/>
                        </a:solidFill>
                        <a:effectLst/>
                        <a:latin typeface="+mn-lt"/>
                        <a:ea typeface="+mn-ea"/>
                        <a:cs typeface="+mn-cs"/>
                      </a:endParaRPr>
                    </a:p>
                    <a:p>
                      <a:pPr marL="0" marR="0" indent="0" algn="l" defTabSz="685800" rtl="0" eaLnBrk="1" fontAlgn="auto" latinLnBrk="0" hangingPunct="1">
                        <a:lnSpc>
                          <a:spcPct val="100000"/>
                        </a:lnSpc>
                        <a:spcBef>
                          <a:spcPts val="0"/>
                        </a:spcBef>
                        <a:spcAft>
                          <a:spcPts val="0"/>
                        </a:spcAft>
                        <a:buClrTx/>
                        <a:buSzTx/>
                        <a:buFontTx/>
                        <a:buNone/>
                        <a:tabLst/>
                        <a:defRPr/>
                      </a:pPr>
                      <a:r>
                        <a:rPr lang="es-CO" sz="1350" kern="1200" dirty="0" smtClean="0">
                          <a:solidFill>
                            <a:schemeClr val="dk1"/>
                          </a:solidFill>
                          <a:effectLst/>
                          <a:latin typeface="+mn-lt"/>
                          <a:ea typeface="+mn-ea"/>
                          <a:cs typeface="+mn-cs"/>
                        </a:rPr>
                        <a:t>Total de 566, lo que equivale a decir que en estas dependencias se concentra el 74.8% de las PQRSDF que entran a la Entidad.</a:t>
                      </a:r>
                    </a:p>
                    <a:p>
                      <a:endParaRPr lang="es-CO" b="1" dirty="0">
                        <a:solidFill>
                          <a:schemeClr val="tx1"/>
                        </a:solidFill>
                      </a:endParaRPr>
                    </a:p>
                  </a:txBody>
                  <a:tcPr/>
                </a:tc>
                <a:extLst>
                  <a:ext uri="{0D108BD9-81ED-4DB2-BD59-A6C34878D82A}">
                    <a16:rowId xmlns:a16="http://schemas.microsoft.com/office/drawing/2014/main" val="2878663895"/>
                  </a:ext>
                </a:extLst>
              </a:tr>
            </a:tbl>
          </a:graphicData>
        </a:graphic>
      </p:graphicFrame>
    </p:spTree>
    <p:extLst>
      <p:ext uri="{BB962C8B-B14F-4D97-AF65-F5344CB8AC3E}">
        <p14:creationId xmlns:p14="http://schemas.microsoft.com/office/powerpoint/2010/main" val="3483920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694088"/>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284209" y="87196"/>
            <a:ext cx="5164091" cy="4304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pPr marL="0" lvl="1" algn="ctr">
              <a:lnSpc>
                <a:spcPct val="90000"/>
              </a:lnSpc>
              <a:spcBef>
                <a:spcPct val="0"/>
              </a:spcBef>
            </a:pPr>
            <a:r>
              <a:rPr lang="es-MX" sz="2000" b="1" dirty="0">
                <a:solidFill>
                  <a:schemeClr val="bg1"/>
                </a:solidFill>
                <a:latin typeface="Arial Black" panose="020B0A04020102020204" pitchFamily="34" charset="0"/>
                <a:cs typeface="Arial" panose="020B0604020202020204" pitchFamily="34" charset="0"/>
              </a:rPr>
              <a:t>1</a:t>
            </a:r>
            <a:r>
              <a:rPr lang="es-MX" sz="2000" b="1" dirty="0" smtClean="0">
                <a:solidFill>
                  <a:schemeClr val="bg1"/>
                </a:solidFill>
                <a:latin typeface="Arial Black" panose="020B0A04020102020204" pitchFamily="34" charset="0"/>
                <a:cs typeface="Arial" panose="020B0604020202020204" pitchFamily="34" charset="0"/>
              </a:rPr>
              <a:t>. Informes </a:t>
            </a:r>
            <a:r>
              <a:rPr lang="es-MX" sz="2000" b="1" dirty="0">
                <a:solidFill>
                  <a:schemeClr val="bg1"/>
                </a:solidFill>
                <a:latin typeface="Arial Black" panose="020B0A04020102020204" pitchFamily="34" charset="0"/>
                <a:cs typeface="Arial" panose="020B0604020202020204" pitchFamily="34" charset="0"/>
              </a:rPr>
              <a:t>seguimientos de </a:t>
            </a:r>
            <a:r>
              <a:rPr lang="es-MX" sz="2000" b="1" dirty="0" smtClean="0">
                <a:solidFill>
                  <a:schemeClr val="bg1"/>
                </a:solidFill>
                <a:latin typeface="Arial Black" panose="020B0A04020102020204" pitchFamily="34" charset="0"/>
                <a:cs typeface="Arial" panose="020B0604020202020204" pitchFamily="34" charset="0"/>
              </a:rPr>
              <a:t>Ley. </a:t>
            </a:r>
          </a:p>
        </p:txBody>
      </p:sp>
      <p:sp>
        <p:nvSpPr>
          <p:cNvPr id="4" name="Rectángulo 3"/>
          <p:cNvSpPr/>
          <p:nvPr/>
        </p:nvSpPr>
        <p:spPr>
          <a:xfrm>
            <a:off x="6533534" y="213957"/>
            <a:ext cx="2536465" cy="480131"/>
          </a:xfrm>
          <a:prstGeom prst="rect">
            <a:avLst/>
          </a:prstGeom>
        </p:spPr>
        <p:txBody>
          <a:bodyPr wrap="square">
            <a:spAutoFit/>
          </a:bodyPr>
          <a:lstStyle/>
          <a:p>
            <a:pPr marL="0" lvl="1" algn="ctr">
              <a:lnSpc>
                <a:spcPct val="90000"/>
              </a:lnSpc>
              <a:spcBef>
                <a:spcPct val="0"/>
              </a:spcBef>
            </a:pPr>
            <a:r>
              <a:rPr lang="es-CO" sz="1400" b="1" dirty="0" smtClean="0">
                <a:solidFill>
                  <a:schemeClr val="accent6">
                    <a:lumMod val="50000"/>
                  </a:schemeClr>
                </a:solidFill>
                <a:latin typeface="Arial" panose="020B0604020202020204" pitchFamily="34" charset="0"/>
                <a:cs typeface="Arial" panose="020B0604020202020204" pitchFamily="34" charset="0"/>
              </a:rPr>
              <a:t>iv. </a:t>
            </a:r>
            <a:r>
              <a:rPr lang="es-CO" sz="1400" b="1" dirty="0">
                <a:solidFill>
                  <a:schemeClr val="accent6">
                    <a:lumMod val="50000"/>
                  </a:schemeClr>
                </a:solidFill>
                <a:latin typeface="Arial" panose="020B0604020202020204" pitchFamily="34" charset="0"/>
                <a:cs typeface="Arial" panose="020B0604020202020204" pitchFamily="34" charset="0"/>
              </a:rPr>
              <a:t>Informe </a:t>
            </a:r>
            <a:r>
              <a:rPr lang="es-CO" sz="1400" b="1" dirty="0" smtClean="0">
                <a:solidFill>
                  <a:schemeClr val="accent6">
                    <a:lumMod val="50000"/>
                  </a:schemeClr>
                </a:solidFill>
                <a:latin typeface="Arial" panose="020B0604020202020204" pitchFamily="34" charset="0"/>
                <a:cs typeface="Arial" panose="020B0604020202020204" pitchFamily="34" charset="0"/>
              </a:rPr>
              <a:t>sobre </a:t>
            </a:r>
            <a:r>
              <a:rPr lang="es-CO" sz="1400" b="1" dirty="0">
                <a:solidFill>
                  <a:schemeClr val="accent6">
                    <a:lumMod val="50000"/>
                  </a:schemeClr>
                </a:solidFill>
                <a:latin typeface="Arial" panose="020B0604020202020204" pitchFamily="34" charset="0"/>
                <a:cs typeface="Arial" panose="020B0604020202020204" pitchFamily="34" charset="0"/>
              </a:rPr>
              <a:t>la Gestión </a:t>
            </a:r>
            <a:r>
              <a:rPr lang="es-CO" sz="1400" b="1" dirty="0" smtClean="0">
                <a:solidFill>
                  <a:schemeClr val="accent6">
                    <a:lumMod val="50000"/>
                  </a:schemeClr>
                </a:solidFill>
                <a:latin typeface="Arial" panose="020B0604020202020204" pitchFamily="34" charset="0"/>
                <a:cs typeface="Arial" panose="020B0604020202020204" pitchFamily="34" charset="0"/>
              </a:rPr>
              <a:t>de las PQRSDF</a:t>
            </a:r>
            <a:endParaRPr lang="es-MX" sz="1400" b="1" dirty="0">
              <a:solidFill>
                <a:schemeClr val="accent6">
                  <a:lumMod val="50000"/>
                </a:schemeClr>
              </a:solidFill>
              <a:latin typeface="Arial" panose="020B0604020202020204" pitchFamily="34" charset="0"/>
              <a:cs typeface="Arial" panose="020B0604020202020204" pitchFamily="34" charset="0"/>
            </a:endParaRPr>
          </a:p>
        </p:txBody>
      </p:sp>
      <p:sp>
        <p:nvSpPr>
          <p:cNvPr id="6" name="Rectángulo 5"/>
          <p:cNvSpPr/>
          <p:nvPr/>
        </p:nvSpPr>
        <p:spPr>
          <a:xfrm>
            <a:off x="632642" y="1083824"/>
            <a:ext cx="7909689" cy="416204"/>
          </a:xfrm>
          <a:prstGeom prst="rect">
            <a:avLst/>
          </a:prstGeom>
        </p:spPr>
        <p:txBody>
          <a:bodyPr wrap="square">
            <a:spAutoFit/>
          </a:bodyPr>
          <a:lstStyle/>
          <a:p>
            <a:pPr algn="just">
              <a:lnSpc>
                <a:spcPct val="115000"/>
              </a:lnSpc>
              <a:spcAft>
                <a:spcPts val="0"/>
              </a:spcAft>
            </a:pPr>
            <a:endParaRPr lang="es-CO" sz="2000" dirty="0" smtClean="0">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32509507"/>
              </p:ext>
            </p:extLst>
          </p:nvPr>
        </p:nvGraphicFramePr>
        <p:xfrm>
          <a:off x="284209" y="731559"/>
          <a:ext cx="8361027" cy="4278315"/>
        </p:xfrm>
        <a:graphic>
          <a:graphicData uri="http://schemas.openxmlformats.org/drawingml/2006/table">
            <a:tbl>
              <a:tblPr firstRow="1" bandRow="1">
                <a:tableStyleId>{93296810-A885-4BE3-A3E7-6D5BEEA58F35}</a:tableStyleId>
              </a:tblPr>
              <a:tblGrid>
                <a:gridCol w="1655871">
                  <a:extLst>
                    <a:ext uri="{9D8B030D-6E8A-4147-A177-3AD203B41FA5}">
                      <a16:colId xmlns:a16="http://schemas.microsoft.com/office/drawing/2014/main" val="2566971728"/>
                    </a:ext>
                  </a:extLst>
                </a:gridCol>
                <a:gridCol w="6705156">
                  <a:extLst>
                    <a:ext uri="{9D8B030D-6E8A-4147-A177-3AD203B41FA5}">
                      <a16:colId xmlns:a16="http://schemas.microsoft.com/office/drawing/2014/main" val="2891822130"/>
                    </a:ext>
                  </a:extLst>
                </a:gridCol>
              </a:tblGrid>
              <a:tr h="477462">
                <a:tc>
                  <a:txBody>
                    <a:bodyPr/>
                    <a:lstStyle/>
                    <a:p>
                      <a:r>
                        <a:rPr lang="es-CO" sz="1350" kern="1200" dirty="0" smtClean="0">
                          <a:solidFill>
                            <a:schemeClr val="dk1"/>
                          </a:solidFill>
                          <a:effectLst/>
                          <a:latin typeface="+mn-lt"/>
                          <a:ea typeface="+mn-ea"/>
                          <a:cs typeface="+mn-cs"/>
                        </a:rPr>
                        <a:t>Mayor número de cierres inoportunos </a:t>
                      </a:r>
                      <a:endParaRPr lang="es-CO" b="1" dirty="0">
                        <a:solidFill>
                          <a:schemeClr val="tx1"/>
                        </a:solidFill>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CO" sz="1350" kern="1200" dirty="0" smtClean="0">
                          <a:solidFill>
                            <a:schemeClr val="dk1"/>
                          </a:solidFill>
                          <a:effectLst/>
                          <a:latin typeface="+mn-lt"/>
                          <a:ea typeface="+mn-ea"/>
                          <a:cs typeface="+mn-cs"/>
                        </a:rPr>
                        <a:t> Oficina Asesora Jurídica, con 7 cierres inoportunos de 61 PQRSDF recibidas en el semestre, es decir el 11.5%.</a:t>
                      </a:r>
                    </a:p>
                  </a:txBody>
                  <a:tcPr/>
                </a:tc>
                <a:extLst>
                  <a:ext uri="{0D108BD9-81ED-4DB2-BD59-A6C34878D82A}">
                    <a16:rowId xmlns:a16="http://schemas.microsoft.com/office/drawing/2014/main" val="2786517304"/>
                  </a:ext>
                </a:extLst>
              </a:tr>
              <a:tr h="868114">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CO" sz="1350" kern="1200" dirty="0" smtClean="0">
                          <a:solidFill>
                            <a:schemeClr val="dk1"/>
                          </a:solidFill>
                          <a:effectLst/>
                          <a:latin typeface="+mn-lt"/>
                          <a:ea typeface="+mn-ea"/>
                          <a:cs typeface="+mn-cs"/>
                        </a:rPr>
                        <a:t>Dependencias que mayor cantidad de PQRSDF </a:t>
                      </a:r>
                      <a:endParaRPr lang="es-CO" b="1" dirty="0">
                        <a:solidFill>
                          <a:schemeClr val="tx1"/>
                        </a:solidFill>
                      </a:endParaRPr>
                    </a:p>
                  </a:txBody>
                  <a:tcPr/>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s-CO" sz="1350" kern="1200" dirty="0" smtClean="0">
                          <a:solidFill>
                            <a:schemeClr val="dk1"/>
                          </a:solidFill>
                          <a:effectLst/>
                          <a:latin typeface="+mn-lt"/>
                          <a:ea typeface="+mn-ea"/>
                          <a:cs typeface="+mn-cs"/>
                        </a:rPr>
                        <a:t>En contraste las dependencias que mayor cantidad de PQRSDF reciben Subgerencia de Deporte Asociado y Altos Logros, Subgerencia Administrativa y Financiera y Subgerencia de Fomento y Desarrollo Deportivo, presentan un porcentaje de inoportunidad (sumadas las tres dependencias) del 0.8%.</a:t>
                      </a:r>
                      <a:endParaRPr lang="es-CO" b="1" dirty="0">
                        <a:solidFill>
                          <a:schemeClr val="tx1"/>
                        </a:solidFill>
                      </a:endParaRPr>
                    </a:p>
                  </a:txBody>
                  <a:tcPr/>
                </a:tc>
                <a:extLst>
                  <a:ext uri="{0D108BD9-81ED-4DB2-BD59-A6C34878D82A}">
                    <a16:rowId xmlns:a16="http://schemas.microsoft.com/office/drawing/2014/main" val="1440503872"/>
                  </a:ext>
                </a:extLst>
              </a:tr>
              <a:tr h="477462">
                <a:tc>
                  <a:txBody>
                    <a:bodyPr/>
                    <a:lstStyle/>
                    <a:p>
                      <a:r>
                        <a:rPr lang="es-CO" sz="1350" kern="1200" dirty="0" smtClean="0">
                          <a:solidFill>
                            <a:schemeClr val="dk1"/>
                          </a:solidFill>
                          <a:effectLst/>
                          <a:latin typeface="+mn-lt"/>
                          <a:ea typeface="+mn-ea"/>
                          <a:cs typeface="+mn-cs"/>
                        </a:rPr>
                        <a:t>Traslado a Control Disciplinario Interno. </a:t>
                      </a:r>
                      <a:endParaRPr lang="es-CO" b="1" dirty="0">
                        <a:solidFill>
                          <a:schemeClr val="tx1"/>
                        </a:solidFill>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CO" sz="1350" kern="1200" dirty="0" smtClean="0">
                          <a:solidFill>
                            <a:schemeClr val="dk1"/>
                          </a:solidFill>
                          <a:effectLst/>
                          <a:latin typeface="+mn-lt"/>
                          <a:ea typeface="+mn-ea"/>
                          <a:cs typeface="+mn-cs"/>
                        </a:rPr>
                        <a:t>Queja anónima  202502004043 -  Radicado</a:t>
                      </a:r>
                      <a:r>
                        <a:rPr lang="es-CO" sz="1350" kern="1200" baseline="0" dirty="0" smtClean="0">
                          <a:solidFill>
                            <a:schemeClr val="dk1"/>
                          </a:solidFill>
                          <a:effectLst/>
                          <a:latin typeface="+mn-lt"/>
                          <a:ea typeface="+mn-ea"/>
                          <a:cs typeface="+mn-cs"/>
                        </a:rPr>
                        <a:t> respuesta </a:t>
                      </a:r>
                      <a:r>
                        <a:rPr lang="es-CO" sz="1350" kern="1200" dirty="0" smtClean="0">
                          <a:solidFill>
                            <a:schemeClr val="dk1"/>
                          </a:solidFill>
                          <a:effectLst/>
                          <a:latin typeface="+mn-lt"/>
                          <a:ea typeface="+mn-ea"/>
                          <a:cs typeface="+mn-cs"/>
                        </a:rPr>
                        <a:t>202503002555.</a:t>
                      </a:r>
                      <a:endParaRPr lang="es-CO" b="1" dirty="0">
                        <a:solidFill>
                          <a:schemeClr val="tx1"/>
                        </a:solidFill>
                      </a:endParaRPr>
                    </a:p>
                  </a:txBody>
                  <a:tcPr/>
                </a:tc>
                <a:extLst>
                  <a:ext uri="{0D108BD9-81ED-4DB2-BD59-A6C34878D82A}">
                    <a16:rowId xmlns:a16="http://schemas.microsoft.com/office/drawing/2014/main" val="3879209783"/>
                  </a:ext>
                </a:extLst>
              </a:tr>
              <a:tr h="67278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350" b="1" kern="1200" dirty="0" smtClean="0">
                          <a:solidFill>
                            <a:schemeClr val="dk1"/>
                          </a:solidFill>
                          <a:effectLst/>
                          <a:latin typeface="+mn-lt"/>
                          <a:ea typeface="+mn-ea"/>
                          <a:cs typeface="+mn-cs"/>
                        </a:rPr>
                        <a:t>CONCLUSIONES</a:t>
                      </a:r>
                      <a:endParaRPr lang="es-CO" sz="1350" b="1" kern="1200" dirty="0" smtClean="0">
                        <a:solidFill>
                          <a:schemeClr val="dk1"/>
                        </a:solidFill>
                        <a:effectLst/>
                        <a:latin typeface="+mn-lt"/>
                        <a:ea typeface="+mn-ea"/>
                        <a:cs typeface="+mn-cs"/>
                      </a:endParaRPr>
                    </a:p>
                    <a:p>
                      <a:endParaRPr lang="es-CO" b="1" dirty="0">
                        <a:solidFill>
                          <a:schemeClr val="tx1"/>
                        </a:solidFill>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 sz="1350" kern="1200" dirty="0" smtClean="0">
                          <a:solidFill>
                            <a:schemeClr val="dk1"/>
                          </a:solidFill>
                          <a:effectLst/>
                          <a:latin typeface="+mn-lt"/>
                          <a:ea typeface="+mn-ea"/>
                          <a:cs typeface="+mn-cs"/>
                        </a:rPr>
                        <a:t>8 Fortalezas</a:t>
                      </a:r>
                    </a:p>
                    <a:p>
                      <a:pPr marL="0" marR="0" indent="0" algn="l" defTabSz="685800" rtl="0" eaLnBrk="1" fontAlgn="auto" latinLnBrk="0" hangingPunct="1">
                        <a:lnSpc>
                          <a:spcPct val="100000"/>
                        </a:lnSpc>
                        <a:spcBef>
                          <a:spcPts val="0"/>
                        </a:spcBef>
                        <a:spcAft>
                          <a:spcPts val="0"/>
                        </a:spcAft>
                        <a:buClrTx/>
                        <a:buSzTx/>
                        <a:buFontTx/>
                        <a:buNone/>
                        <a:tabLst/>
                        <a:defRPr/>
                      </a:pPr>
                      <a:r>
                        <a:rPr lang="es-ES" sz="1350" kern="1200" dirty="0" smtClean="0">
                          <a:solidFill>
                            <a:schemeClr val="dk1"/>
                          </a:solidFill>
                          <a:effectLst/>
                          <a:latin typeface="+mn-lt"/>
                          <a:ea typeface="+mn-ea"/>
                          <a:cs typeface="+mn-cs"/>
                        </a:rPr>
                        <a:t>8 Oportunidades de mejora</a:t>
                      </a:r>
                    </a:p>
                    <a:p>
                      <a:pPr marL="0" marR="0" indent="0" algn="l" defTabSz="685800" rtl="0" eaLnBrk="1" fontAlgn="auto" latinLnBrk="0" hangingPunct="1">
                        <a:lnSpc>
                          <a:spcPct val="100000"/>
                        </a:lnSpc>
                        <a:spcBef>
                          <a:spcPts val="0"/>
                        </a:spcBef>
                        <a:spcAft>
                          <a:spcPts val="0"/>
                        </a:spcAft>
                        <a:buClrTx/>
                        <a:buSzTx/>
                        <a:buFontTx/>
                        <a:buNone/>
                        <a:tabLst/>
                        <a:defRPr/>
                      </a:pPr>
                      <a:r>
                        <a:rPr lang="es-ES" sz="1350" kern="1200" dirty="0" smtClean="0">
                          <a:solidFill>
                            <a:schemeClr val="dk1"/>
                          </a:solidFill>
                          <a:effectLst/>
                          <a:latin typeface="+mn-lt"/>
                          <a:ea typeface="+mn-ea"/>
                          <a:cs typeface="+mn-cs"/>
                        </a:rPr>
                        <a:t>No se presentaron riesgos y observaciones </a:t>
                      </a:r>
                      <a:endParaRPr lang="es-CO" sz="135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3328763729"/>
                  </a:ext>
                </a:extLst>
              </a:tr>
              <a:tr h="164941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350" b="1" kern="1200" dirty="0" smtClean="0">
                          <a:solidFill>
                            <a:schemeClr val="dk1"/>
                          </a:solidFill>
                          <a:effectLst/>
                          <a:latin typeface="+mn-lt"/>
                          <a:ea typeface="+mn-ea"/>
                          <a:cs typeface="+mn-cs"/>
                        </a:rPr>
                        <a:t>CONCLUSIONES</a:t>
                      </a:r>
                      <a:endParaRPr lang="es-CO" sz="1350" b="1" kern="1200" dirty="0" smtClean="0">
                        <a:solidFill>
                          <a:schemeClr val="dk1"/>
                        </a:solidFill>
                        <a:effectLst/>
                        <a:latin typeface="+mn-lt"/>
                        <a:ea typeface="+mn-ea"/>
                        <a:cs typeface="+mn-cs"/>
                      </a:endParaRPr>
                    </a:p>
                    <a:p>
                      <a:endParaRPr lang="es-CO" b="1" dirty="0">
                        <a:solidFill>
                          <a:schemeClr val="tx1"/>
                        </a:solidFill>
                      </a:endParaRPr>
                    </a:p>
                  </a:txBody>
                  <a:tcPr/>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s-ES" sz="1350" kern="1200" dirty="0" smtClean="0">
                          <a:solidFill>
                            <a:schemeClr val="dk1"/>
                          </a:solidFill>
                          <a:effectLst/>
                          <a:latin typeface="+mn-lt"/>
                          <a:ea typeface="+mn-ea"/>
                          <a:cs typeface="+mn-cs"/>
                        </a:rPr>
                        <a:t>Para el periodo analizado se cuenta con un cumplimiento del 97%, si bien, no se cuenta con un cumplimiento semestral del 100% de las PQRSDF;(en acatamiento a la normativa vigente) es importante acotar que el Instituto a través del proceso Servicio al Ciudadano, viene realizando un trabajo permanente de seguimiento en oportunidad y calidad a las respuestas dadas a las peticiones</a:t>
                      </a:r>
                      <a:r>
                        <a:rPr lang="es-CO" sz="1350" kern="1200" dirty="0" smtClean="0">
                          <a:solidFill>
                            <a:schemeClr val="dk1"/>
                          </a:solidFill>
                          <a:effectLst/>
                          <a:latin typeface="+mn-lt"/>
                          <a:ea typeface="+mn-ea"/>
                          <a:cs typeface="+mn-cs"/>
                        </a:rPr>
                        <a:t>, quejas, reclamos, sugerencias y denuncias. En los casos donde se detectan incumplimientos se viene implementando acciones que llevan a prevenir la ocurrencia de nuevos eventos.</a:t>
                      </a:r>
                      <a:endParaRPr lang="es-CO" b="1" dirty="0">
                        <a:solidFill>
                          <a:schemeClr val="tx1"/>
                        </a:solidFill>
                      </a:endParaRPr>
                    </a:p>
                  </a:txBody>
                  <a:tcPr/>
                </a:tc>
                <a:extLst>
                  <a:ext uri="{0D108BD9-81ED-4DB2-BD59-A6C34878D82A}">
                    <a16:rowId xmlns:a16="http://schemas.microsoft.com/office/drawing/2014/main" val="2878663895"/>
                  </a:ext>
                </a:extLst>
              </a:tr>
            </a:tbl>
          </a:graphicData>
        </a:graphic>
      </p:graphicFrame>
    </p:spTree>
    <p:extLst>
      <p:ext uri="{BB962C8B-B14F-4D97-AF65-F5344CB8AC3E}">
        <p14:creationId xmlns:p14="http://schemas.microsoft.com/office/powerpoint/2010/main" val="682964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694088"/>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284209" y="87196"/>
            <a:ext cx="5164091" cy="4304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pPr marL="0" lvl="1" algn="ctr">
              <a:lnSpc>
                <a:spcPct val="90000"/>
              </a:lnSpc>
              <a:spcBef>
                <a:spcPct val="0"/>
              </a:spcBef>
            </a:pPr>
            <a:r>
              <a:rPr lang="es-MX" sz="2000" b="1" dirty="0">
                <a:solidFill>
                  <a:schemeClr val="bg1"/>
                </a:solidFill>
                <a:latin typeface="Arial Black" panose="020B0A04020102020204" pitchFamily="34" charset="0"/>
                <a:cs typeface="Arial" panose="020B0604020202020204" pitchFamily="34" charset="0"/>
              </a:rPr>
              <a:t>1</a:t>
            </a:r>
            <a:r>
              <a:rPr lang="es-MX" sz="2000" b="1" dirty="0" smtClean="0">
                <a:solidFill>
                  <a:schemeClr val="bg1"/>
                </a:solidFill>
                <a:latin typeface="Arial Black" panose="020B0A04020102020204" pitchFamily="34" charset="0"/>
                <a:cs typeface="Arial" panose="020B0604020202020204" pitchFamily="34" charset="0"/>
              </a:rPr>
              <a:t>. Informes </a:t>
            </a:r>
            <a:r>
              <a:rPr lang="es-MX" sz="2000" b="1" dirty="0">
                <a:solidFill>
                  <a:schemeClr val="bg1"/>
                </a:solidFill>
                <a:latin typeface="Arial Black" panose="020B0A04020102020204" pitchFamily="34" charset="0"/>
                <a:cs typeface="Arial" panose="020B0604020202020204" pitchFamily="34" charset="0"/>
              </a:rPr>
              <a:t>seguimientos de </a:t>
            </a:r>
            <a:r>
              <a:rPr lang="es-MX" sz="2000" b="1" dirty="0" smtClean="0">
                <a:solidFill>
                  <a:schemeClr val="bg1"/>
                </a:solidFill>
                <a:latin typeface="Arial Black" panose="020B0A04020102020204" pitchFamily="34" charset="0"/>
                <a:cs typeface="Arial" panose="020B0604020202020204" pitchFamily="34" charset="0"/>
              </a:rPr>
              <a:t>Ley. </a:t>
            </a:r>
          </a:p>
        </p:txBody>
      </p:sp>
      <p:sp>
        <p:nvSpPr>
          <p:cNvPr id="4" name="Rectángulo 3"/>
          <p:cNvSpPr/>
          <p:nvPr/>
        </p:nvSpPr>
        <p:spPr>
          <a:xfrm>
            <a:off x="6533534" y="213957"/>
            <a:ext cx="2536465" cy="286232"/>
          </a:xfrm>
          <a:prstGeom prst="rect">
            <a:avLst/>
          </a:prstGeom>
        </p:spPr>
        <p:txBody>
          <a:bodyPr wrap="square">
            <a:spAutoFit/>
          </a:bodyPr>
          <a:lstStyle/>
          <a:p>
            <a:pPr marL="0" lvl="1" algn="ctr">
              <a:lnSpc>
                <a:spcPct val="90000"/>
              </a:lnSpc>
              <a:spcBef>
                <a:spcPct val="0"/>
              </a:spcBef>
            </a:pPr>
            <a:r>
              <a:rPr lang="es-CO" sz="1400" b="1" dirty="0" smtClean="0">
                <a:solidFill>
                  <a:schemeClr val="accent6">
                    <a:lumMod val="50000"/>
                  </a:schemeClr>
                </a:solidFill>
                <a:latin typeface="Arial" panose="020B0604020202020204" pitchFamily="34" charset="0"/>
                <a:cs typeface="Arial" panose="020B0604020202020204" pitchFamily="34" charset="0"/>
              </a:rPr>
              <a:t>v. Carrera administrativa</a:t>
            </a:r>
            <a:endParaRPr lang="es-MX" sz="1400" b="1" dirty="0">
              <a:solidFill>
                <a:schemeClr val="accent6">
                  <a:lumMod val="50000"/>
                </a:schemeClr>
              </a:solidFill>
              <a:latin typeface="Arial" panose="020B0604020202020204" pitchFamily="34" charset="0"/>
              <a:cs typeface="Arial" panose="020B0604020202020204" pitchFamily="34" charset="0"/>
            </a:endParaRPr>
          </a:p>
        </p:txBody>
      </p:sp>
      <p:sp>
        <p:nvSpPr>
          <p:cNvPr id="6" name="Rectángulo 5"/>
          <p:cNvSpPr/>
          <p:nvPr/>
        </p:nvSpPr>
        <p:spPr>
          <a:xfrm>
            <a:off x="632642" y="1083824"/>
            <a:ext cx="7909689" cy="416204"/>
          </a:xfrm>
          <a:prstGeom prst="rect">
            <a:avLst/>
          </a:prstGeom>
        </p:spPr>
        <p:txBody>
          <a:bodyPr wrap="square">
            <a:spAutoFit/>
          </a:bodyPr>
          <a:lstStyle/>
          <a:p>
            <a:pPr algn="just">
              <a:lnSpc>
                <a:spcPct val="115000"/>
              </a:lnSpc>
              <a:spcAft>
                <a:spcPts val="0"/>
              </a:spcAft>
            </a:pPr>
            <a:endParaRPr lang="es-CO" sz="2000" dirty="0" smtClean="0">
              <a:latin typeface="Arial" panose="020B0604020202020204" pitchFamily="34" charset="0"/>
              <a:ea typeface="Times New Roman" panose="02020603050405020304" pitchFamily="18" charset="0"/>
              <a:cs typeface="Times New Roman" panose="02020603050405020304" pitchFamily="18" charset="0"/>
            </a:endParaRPr>
          </a:p>
        </p:txBody>
      </p:sp>
      <p:sp>
        <p:nvSpPr>
          <p:cNvPr id="2" name="Rectángulo 1"/>
          <p:cNvSpPr/>
          <p:nvPr/>
        </p:nvSpPr>
        <p:spPr>
          <a:xfrm>
            <a:off x="159327" y="781284"/>
            <a:ext cx="8596746" cy="1131079"/>
          </a:xfrm>
          <a:prstGeom prst="rect">
            <a:avLst/>
          </a:prstGeom>
        </p:spPr>
        <p:txBody>
          <a:bodyPr wrap="square">
            <a:spAutoFit/>
          </a:bodyPr>
          <a:lstStyle/>
          <a:p>
            <a:r>
              <a:rPr lang="es-CO" dirty="0"/>
              <a:t>Resultados del análisis efectuado por parte de la Oficina de Control Interno al cumplimiento Circular Externa N° 0010 de 2020 y Directiva 015 del 30 de agosto de 2022</a:t>
            </a:r>
            <a:r>
              <a:rPr lang="es-CO" dirty="0" smtClean="0"/>
              <a:t>.</a:t>
            </a:r>
          </a:p>
          <a:p>
            <a:endParaRPr lang="es-CO" b="1" dirty="0"/>
          </a:p>
          <a:p>
            <a:r>
              <a:rPr lang="es-CO" dirty="0" smtClean="0">
                <a:solidFill>
                  <a:schemeClr val="dk1"/>
                </a:solidFill>
              </a:rPr>
              <a:t>Se realizó solicitud </a:t>
            </a:r>
            <a:r>
              <a:rPr lang="es-CO" dirty="0">
                <a:solidFill>
                  <a:schemeClr val="dk1"/>
                </a:solidFill>
              </a:rPr>
              <a:t>de información a las Oficinas de Talento Humano, Sistemas, Asesora Jurídica y Asesora de Planeación,  recibiendo la respuesta de forma clara y </a:t>
            </a:r>
            <a:r>
              <a:rPr lang="es-CO" dirty="0" smtClean="0">
                <a:solidFill>
                  <a:schemeClr val="dk1"/>
                </a:solidFill>
              </a:rPr>
              <a:t>oportuna.</a:t>
            </a:r>
            <a:endParaRPr lang="es-CO" dirty="0"/>
          </a:p>
        </p:txBody>
      </p:sp>
      <p:pic>
        <p:nvPicPr>
          <p:cNvPr id="9" name="Imagen 8"/>
          <p:cNvPicPr/>
          <p:nvPr/>
        </p:nvPicPr>
        <p:blipFill>
          <a:blip r:embed="rId2"/>
          <a:stretch>
            <a:fillRect/>
          </a:stretch>
        </p:blipFill>
        <p:spPr>
          <a:xfrm>
            <a:off x="1731817" y="2071255"/>
            <a:ext cx="5922819" cy="2673927"/>
          </a:xfrm>
          <a:prstGeom prst="rect">
            <a:avLst/>
          </a:prstGeom>
        </p:spPr>
      </p:pic>
    </p:spTree>
    <p:extLst>
      <p:ext uri="{BB962C8B-B14F-4D97-AF65-F5344CB8AC3E}">
        <p14:creationId xmlns:p14="http://schemas.microsoft.com/office/powerpoint/2010/main" val="269831914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E1CB13F33D978C4DB742CB7385623FD6" ma:contentTypeVersion="18" ma:contentTypeDescription="Crear nuevo documento." ma:contentTypeScope="" ma:versionID="8e549ccbfc13a610bc5d1441c52cf4ae">
  <xsd:schema xmlns:xsd="http://www.w3.org/2001/XMLSchema" xmlns:xs="http://www.w3.org/2001/XMLSchema" xmlns:p="http://schemas.microsoft.com/office/2006/metadata/properties" xmlns:ns2="c8c9426d-bf1a-405b-8f68-2c559a1326f7" xmlns:ns3="e457d1df-1db2-4b2c-9c92-ae72ac845d4f" targetNamespace="http://schemas.microsoft.com/office/2006/metadata/properties" ma:root="true" ma:fieldsID="8333b424968e2569358459d4704952f3" ns2:_="" ns3:_="">
    <xsd:import namespace="c8c9426d-bf1a-405b-8f68-2c559a1326f7"/>
    <xsd:import namespace="e457d1df-1db2-4b2c-9c92-ae72ac845d4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c9426d-bf1a-405b-8f68-2c559a1326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Etiquetas de imagen" ma:readOnly="false" ma:fieldId="{5cf76f15-5ced-4ddc-b409-7134ff3c332f}" ma:taxonomyMulti="true" ma:sspId="c57083f5-be9c-41b3-a388-000a2fa236d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57d1df-1db2-4b2c-9c92-ae72ac845d4f"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21e526fd-9f61-4eb8-b8b4-c41ef16a6750}" ma:internalName="TaxCatchAll" ma:showField="CatchAllData" ma:web="e457d1df-1db2-4b2c-9c92-ae72ac845d4f">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8c9426d-bf1a-405b-8f68-2c559a1326f7">
      <Terms xmlns="http://schemas.microsoft.com/office/infopath/2007/PartnerControls"/>
    </lcf76f155ced4ddcb4097134ff3c332f>
    <TaxCatchAll xmlns="e457d1df-1db2-4b2c-9c92-ae72ac845d4f" xsi:nil="true"/>
  </documentManagement>
</p:properties>
</file>

<file path=customXml/itemProps1.xml><?xml version="1.0" encoding="utf-8"?>
<ds:datastoreItem xmlns:ds="http://schemas.openxmlformats.org/officeDocument/2006/customXml" ds:itemID="{4E636C35-49E6-45FE-8596-567363E1A1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c9426d-bf1a-405b-8f68-2c559a1326f7"/>
    <ds:schemaRef ds:uri="e457d1df-1db2-4b2c-9c92-ae72ac845d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0D7A81-DDC2-4BE8-8575-0C3B438B4029}">
  <ds:schemaRefs>
    <ds:schemaRef ds:uri="http://schemas.microsoft.com/sharepoint/v3/contenttype/forms"/>
  </ds:schemaRefs>
</ds:datastoreItem>
</file>

<file path=customXml/itemProps3.xml><?xml version="1.0" encoding="utf-8"?>
<ds:datastoreItem xmlns:ds="http://schemas.openxmlformats.org/officeDocument/2006/customXml" ds:itemID="{984D707E-119B-40D8-899A-15935AA442EF}">
  <ds:schemaRefs>
    <ds:schemaRef ds:uri="http://purl.org/dc/elements/1.1/"/>
    <ds:schemaRef ds:uri="http://www.w3.org/XML/1998/namespace"/>
    <ds:schemaRef ds:uri="http://schemas.openxmlformats.org/package/2006/metadata/core-properties"/>
    <ds:schemaRef ds:uri="http://schemas.microsoft.com/office/infopath/2007/PartnerControls"/>
    <ds:schemaRef ds:uri="http://schemas.microsoft.com/office/2006/documentManagement/types"/>
    <ds:schemaRef ds:uri="http://schemas.microsoft.com/office/2006/metadata/properties"/>
    <ds:schemaRef ds:uri="c8c9426d-bf1a-405b-8f68-2c559a1326f7"/>
    <ds:schemaRef ds:uri="e457d1df-1db2-4b2c-9c92-ae72ac845d4f"/>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4745</TotalTime>
  <Words>5715</Words>
  <Application>Microsoft Office PowerPoint</Application>
  <PresentationFormat>Presentación en pantalla (16:9)</PresentationFormat>
  <Paragraphs>1222</Paragraphs>
  <Slides>53</Slides>
  <Notes>3</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53</vt:i4>
      </vt:variant>
    </vt:vector>
  </HeadingPairs>
  <TitlesOfParts>
    <vt:vector size="62" baseType="lpstr">
      <vt:lpstr>Arial</vt:lpstr>
      <vt:lpstr>Arial Black</vt:lpstr>
      <vt:lpstr>Arial MT</vt:lpstr>
      <vt:lpstr>Calibri</vt:lpstr>
      <vt:lpstr>Calibri Light</vt:lpstr>
      <vt:lpstr>Times New Roman</vt:lpstr>
      <vt:lpstr>Wingdings</vt:lpstr>
      <vt:lpstr>Tema de Office</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de Gestión del Deporte</dc:title>
  <dc:creator>Aracelly Arredondo Palacio</dc:creator>
  <cp:lastModifiedBy>Claudia Liliana Díaz Osorio</cp:lastModifiedBy>
  <cp:revision>421</cp:revision>
  <dcterms:created xsi:type="dcterms:W3CDTF">2024-01-03T20:23:48Z</dcterms:created>
  <dcterms:modified xsi:type="dcterms:W3CDTF">2025-09-01T19:28:56Z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0x010100E1CB13F33D978C4DB742CB7385623FD6</vt:lpwstr>
  </property>
  <property fmtid="{D5CDD505-2E9C-101B-9397-08002B2CF9AE}" pid="3" name="MediaServiceImageTags">
    <vt:lpwstr/>
  </property>
</Properties>
</file>