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323" r:id="rId5"/>
    <p:sldId id="286" r:id="rId6"/>
    <p:sldId id="472" r:id="rId7"/>
    <p:sldId id="479" r:id="rId8"/>
    <p:sldId id="496" r:id="rId9"/>
    <p:sldId id="497" r:id="rId10"/>
    <p:sldId id="475" r:id="rId11"/>
    <p:sldId id="476" r:id="rId12"/>
    <p:sldId id="477" r:id="rId13"/>
    <p:sldId id="490" r:id="rId14"/>
    <p:sldId id="482" r:id="rId15"/>
    <p:sldId id="491" r:id="rId16"/>
    <p:sldId id="484" r:id="rId17"/>
    <p:sldId id="493" r:id="rId18"/>
    <p:sldId id="494" r:id="rId19"/>
    <p:sldId id="495" r:id="rId20"/>
    <p:sldId id="410" r:id="rId21"/>
    <p:sldId id="487" r:id="rId22"/>
    <p:sldId id="498" r:id="rId23"/>
    <p:sldId id="489" r:id="rId24"/>
  </p:sldIdLst>
  <p:sldSz cx="9144000" cy="5143500" type="screen16x9"/>
  <p:notesSz cx="6858000" cy="9144000"/>
  <p:defaultTex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6467A4C-9876-422D-B1D0-198005096AB2}">
          <p14:sldIdLst>
            <p14:sldId id="323"/>
            <p14:sldId id="286"/>
            <p14:sldId id="472"/>
            <p14:sldId id="479"/>
            <p14:sldId id="496"/>
            <p14:sldId id="497"/>
            <p14:sldId id="475"/>
            <p14:sldId id="476"/>
            <p14:sldId id="477"/>
            <p14:sldId id="490"/>
            <p14:sldId id="482"/>
            <p14:sldId id="491"/>
            <p14:sldId id="484"/>
            <p14:sldId id="493"/>
            <p14:sldId id="494"/>
            <p14:sldId id="495"/>
          </p14:sldIdLst>
        </p14:section>
        <p14:section name="Sección sin título" id="{EBA637B3-CE34-4583-9D7D-C1DE527F1D00}">
          <p14:sldIdLst>
            <p14:sldId id="410"/>
            <p14:sldId id="487"/>
            <p14:sldId id="498"/>
            <p14:sldId id="4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C11F"/>
    <a:srgbClr val="129045"/>
    <a:srgbClr val="F4F9F1"/>
    <a:srgbClr val="009045"/>
    <a:srgbClr val="69C7BE"/>
    <a:srgbClr val="1BD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51B30-9322-BCBB-91DB-6A4362FF6471}" v="2" dt="2024-01-19T20:04:44.97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96" autoAdjust="0"/>
  </p:normalViewPr>
  <p:slideViewPr>
    <p:cSldViewPr snapToGrid="0">
      <p:cViewPr varScale="1">
        <p:scale>
          <a:sx n="135" d="100"/>
          <a:sy n="135" d="100"/>
        </p:scale>
        <p:origin x="92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47D99-6C7A-ED49-B831-98C32517A26D}" type="doc">
      <dgm:prSet loTypeId="urn:microsoft.com/office/officeart/2005/8/layout/process1" loCatId="" qsTypeId="urn:microsoft.com/office/officeart/2005/8/quickstyle/simple1" qsCatId="simple" csTypeId="urn:microsoft.com/office/officeart/2005/8/colors/accent1_2" csCatId="accent1" phldr="1"/>
      <dgm:spPr/>
    </dgm:pt>
    <dgm:pt modelId="{8AAC983E-9AC1-6B47-9174-1DC40E2E4577}">
      <dgm:prSet custT="1"/>
      <dgm:spPr>
        <a:solidFill>
          <a:schemeClr val="tx1"/>
        </a:solidFill>
      </dgm:spPr>
      <dgm:t>
        <a:bodyPr/>
        <a:lstStyle/>
        <a:p>
          <a:r>
            <a:rPr lang="es-ES_tradnl" sz="1600" b="1" dirty="0">
              <a:latin typeface="Century Gothic" panose="020B0502020202020204" pitchFamily="34" charset="0"/>
            </a:rPr>
            <a:t>Revisión de cumplimiento normativo y operativo</a:t>
          </a:r>
          <a:endParaRPr lang="es-MX" sz="1600" dirty="0"/>
        </a:p>
      </dgm:t>
    </dgm:pt>
    <dgm:pt modelId="{D19427F6-B029-CB40-B94A-0AE74D2FA60D}" type="parTrans" cxnId="{6ACF7F8B-0BE9-0C40-AF9B-A374CF359186}">
      <dgm:prSet/>
      <dgm:spPr/>
      <dgm:t>
        <a:bodyPr/>
        <a:lstStyle/>
        <a:p>
          <a:endParaRPr lang="es-MX"/>
        </a:p>
      </dgm:t>
    </dgm:pt>
    <dgm:pt modelId="{694077E7-8157-8F43-99FC-2EB4E8904224}" type="sibTrans" cxnId="{6ACF7F8B-0BE9-0C40-AF9B-A374CF359186}">
      <dgm:prSet/>
      <dgm:spPr>
        <a:solidFill>
          <a:srgbClr val="00B050"/>
        </a:solidFill>
      </dgm:spPr>
      <dgm:t>
        <a:bodyPr/>
        <a:lstStyle/>
        <a:p>
          <a:endParaRPr lang="es-MX"/>
        </a:p>
      </dgm:t>
    </dgm:pt>
    <dgm:pt modelId="{0889C241-D915-1E4D-9100-A33EBB7D2AB9}">
      <dgm:prSet custT="1"/>
      <dgm:spPr>
        <a:solidFill>
          <a:schemeClr val="tx1"/>
        </a:solidFill>
      </dgm:spPr>
      <dgm:t>
        <a:bodyPr/>
        <a:lstStyle/>
        <a:p>
          <a:r>
            <a:rPr lang="es-ES_tradnl" sz="1600" b="1" dirty="0">
              <a:latin typeface="Century Gothic" panose="020B0502020202020204" pitchFamily="34" charset="0"/>
            </a:rPr>
            <a:t>Análisis de gestión financiera y contractual.</a:t>
          </a:r>
          <a:endParaRPr lang="es-MX" sz="1600" dirty="0"/>
        </a:p>
      </dgm:t>
    </dgm:pt>
    <dgm:pt modelId="{B4094D85-126B-DB46-B009-33A1CE4AAB47}" type="parTrans" cxnId="{2A94AF70-2F9A-8941-9223-C83A6E29A943}">
      <dgm:prSet/>
      <dgm:spPr/>
      <dgm:t>
        <a:bodyPr/>
        <a:lstStyle/>
        <a:p>
          <a:endParaRPr lang="es-MX"/>
        </a:p>
      </dgm:t>
    </dgm:pt>
    <dgm:pt modelId="{D209CF91-B6ED-6541-A243-5ED3E945731B}" type="sibTrans" cxnId="{2A94AF70-2F9A-8941-9223-C83A6E29A943}">
      <dgm:prSet/>
      <dgm:spPr/>
      <dgm:t>
        <a:bodyPr/>
        <a:lstStyle/>
        <a:p>
          <a:endParaRPr lang="es-MX"/>
        </a:p>
      </dgm:t>
    </dgm:pt>
    <dgm:pt modelId="{FC277C9A-F003-8C41-8A79-C649989784D0}">
      <dgm:prSet phldrT="[Texto]" custT="1"/>
      <dgm:spPr>
        <a:solidFill>
          <a:schemeClr val="tx1"/>
        </a:solidFill>
      </dgm:spPr>
      <dgm:t>
        <a:bodyPr/>
        <a:lstStyle/>
        <a:p>
          <a:r>
            <a:rPr lang="es-ES_tradnl" sz="1600" b="1" noProof="0" dirty="0">
              <a:latin typeface="Century Gothic" panose="020B0502020202020204" pitchFamily="34" charset="0"/>
            </a:rPr>
            <a:t>Evaluación integral de procesos y procedimientos aplicados.</a:t>
          </a:r>
          <a:endParaRPr lang="es-MX" sz="1600" dirty="0"/>
        </a:p>
      </dgm:t>
    </dgm:pt>
    <dgm:pt modelId="{9E49FEB2-87D9-BA47-BBE8-E93D3316827F}" type="sibTrans" cxnId="{6E1324D1-EA87-AB4B-AB21-99C0C4D80778}">
      <dgm:prSet/>
      <dgm:spPr>
        <a:solidFill>
          <a:srgbClr val="00B050"/>
        </a:solidFill>
      </dgm:spPr>
      <dgm:t>
        <a:bodyPr/>
        <a:lstStyle/>
        <a:p>
          <a:endParaRPr lang="es-MX"/>
        </a:p>
      </dgm:t>
    </dgm:pt>
    <dgm:pt modelId="{B6C97E48-4B05-DE4F-9BC5-6E4DB802345D}" type="parTrans" cxnId="{6E1324D1-EA87-AB4B-AB21-99C0C4D80778}">
      <dgm:prSet/>
      <dgm:spPr/>
      <dgm:t>
        <a:bodyPr/>
        <a:lstStyle/>
        <a:p>
          <a:endParaRPr lang="es-MX"/>
        </a:p>
      </dgm:t>
    </dgm:pt>
    <dgm:pt modelId="{BB4DEC87-D323-3144-BC33-62D2480D85CE}" type="pres">
      <dgm:prSet presAssocID="{13B47D99-6C7A-ED49-B831-98C32517A26D}" presName="Name0" presStyleCnt="0">
        <dgm:presLayoutVars>
          <dgm:dir/>
          <dgm:resizeHandles val="exact"/>
        </dgm:presLayoutVars>
      </dgm:prSet>
      <dgm:spPr/>
    </dgm:pt>
    <dgm:pt modelId="{55835303-261E-944C-AB5C-6A9711772CF7}" type="pres">
      <dgm:prSet presAssocID="{FC277C9A-F003-8C41-8A79-C649989784D0}" presName="node" presStyleLbl="node1" presStyleIdx="0" presStyleCnt="3" custScaleX="159378" custScaleY="173237">
        <dgm:presLayoutVars>
          <dgm:bulletEnabled val="1"/>
        </dgm:presLayoutVars>
      </dgm:prSet>
      <dgm:spPr/>
      <dgm:t>
        <a:bodyPr/>
        <a:lstStyle/>
        <a:p>
          <a:endParaRPr lang="es-ES"/>
        </a:p>
      </dgm:t>
    </dgm:pt>
    <dgm:pt modelId="{06E76C9B-330D-1044-9027-6172BB5F51D8}" type="pres">
      <dgm:prSet presAssocID="{9E49FEB2-87D9-BA47-BBE8-E93D3316827F}" presName="sibTrans" presStyleLbl="sibTrans2D1" presStyleIdx="0" presStyleCnt="2"/>
      <dgm:spPr/>
      <dgm:t>
        <a:bodyPr/>
        <a:lstStyle/>
        <a:p>
          <a:endParaRPr lang="es-ES"/>
        </a:p>
      </dgm:t>
    </dgm:pt>
    <dgm:pt modelId="{24F340AF-334A-C448-BF12-95C59619465E}" type="pres">
      <dgm:prSet presAssocID="{9E49FEB2-87D9-BA47-BBE8-E93D3316827F}" presName="connectorText" presStyleLbl="sibTrans2D1" presStyleIdx="0" presStyleCnt="2"/>
      <dgm:spPr/>
      <dgm:t>
        <a:bodyPr/>
        <a:lstStyle/>
        <a:p>
          <a:endParaRPr lang="es-ES"/>
        </a:p>
      </dgm:t>
    </dgm:pt>
    <dgm:pt modelId="{DA007981-BD77-314D-8DA6-B15852AA9CF9}" type="pres">
      <dgm:prSet presAssocID="{8AAC983E-9AC1-6B47-9174-1DC40E2E4577}" presName="node" presStyleLbl="node1" presStyleIdx="1" presStyleCnt="3" custScaleX="103840" custScaleY="171803">
        <dgm:presLayoutVars>
          <dgm:bulletEnabled val="1"/>
        </dgm:presLayoutVars>
      </dgm:prSet>
      <dgm:spPr/>
      <dgm:t>
        <a:bodyPr/>
        <a:lstStyle/>
        <a:p>
          <a:endParaRPr lang="es-ES"/>
        </a:p>
      </dgm:t>
    </dgm:pt>
    <dgm:pt modelId="{E783D101-5C54-9C49-B7F3-26DDC36626A0}" type="pres">
      <dgm:prSet presAssocID="{694077E7-8157-8F43-99FC-2EB4E8904224}" presName="sibTrans" presStyleLbl="sibTrans2D1" presStyleIdx="1" presStyleCnt="2"/>
      <dgm:spPr/>
      <dgm:t>
        <a:bodyPr/>
        <a:lstStyle/>
        <a:p>
          <a:endParaRPr lang="es-ES"/>
        </a:p>
      </dgm:t>
    </dgm:pt>
    <dgm:pt modelId="{BD9073CB-873B-B94D-B282-AA22B6E48CC2}" type="pres">
      <dgm:prSet presAssocID="{694077E7-8157-8F43-99FC-2EB4E8904224}" presName="connectorText" presStyleLbl="sibTrans2D1" presStyleIdx="1" presStyleCnt="2"/>
      <dgm:spPr/>
      <dgm:t>
        <a:bodyPr/>
        <a:lstStyle/>
        <a:p>
          <a:endParaRPr lang="es-ES"/>
        </a:p>
      </dgm:t>
    </dgm:pt>
    <dgm:pt modelId="{BABD691F-01CB-994A-82D9-9B479D5A51CC}" type="pres">
      <dgm:prSet presAssocID="{0889C241-D915-1E4D-9100-A33EBB7D2AB9}" presName="node" presStyleLbl="node1" presStyleIdx="2" presStyleCnt="3" custScaleX="130323" custScaleY="156208">
        <dgm:presLayoutVars>
          <dgm:bulletEnabled val="1"/>
        </dgm:presLayoutVars>
      </dgm:prSet>
      <dgm:spPr/>
      <dgm:t>
        <a:bodyPr/>
        <a:lstStyle/>
        <a:p>
          <a:endParaRPr lang="es-ES"/>
        </a:p>
      </dgm:t>
    </dgm:pt>
  </dgm:ptLst>
  <dgm:cxnLst>
    <dgm:cxn modelId="{5C9ABCF7-7596-AA49-AF72-CE28AF2BFFF5}" type="presOf" srcId="{694077E7-8157-8F43-99FC-2EB4E8904224}" destId="{BD9073CB-873B-B94D-B282-AA22B6E48CC2}" srcOrd="1" destOrd="0" presId="urn:microsoft.com/office/officeart/2005/8/layout/process1"/>
    <dgm:cxn modelId="{92BDBB46-BA4A-4B45-8384-546DDAC01A3D}" type="presOf" srcId="{9E49FEB2-87D9-BA47-BBE8-E93D3316827F}" destId="{06E76C9B-330D-1044-9027-6172BB5F51D8}" srcOrd="0" destOrd="0" presId="urn:microsoft.com/office/officeart/2005/8/layout/process1"/>
    <dgm:cxn modelId="{2A94AF70-2F9A-8941-9223-C83A6E29A943}" srcId="{13B47D99-6C7A-ED49-B831-98C32517A26D}" destId="{0889C241-D915-1E4D-9100-A33EBB7D2AB9}" srcOrd="2" destOrd="0" parTransId="{B4094D85-126B-DB46-B009-33A1CE4AAB47}" sibTransId="{D209CF91-B6ED-6541-A243-5ED3E945731B}"/>
    <dgm:cxn modelId="{6A77425C-D43C-FF4B-9EA8-A0B8117989AC}" type="presOf" srcId="{8AAC983E-9AC1-6B47-9174-1DC40E2E4577}" destId="{DA007981-BD77-314D-8DA6-B15852AA9CF9}" srcOrd="0" destOrd="0" presId="urn:microsoft.com/office/officeart/2005/8/layout/process1"/>
    <dgm:cxn modelId="{6E1324D1-EA87-AB4B-AB21-99C0C4D80778}" srcId="{13B47D99-6C7A-ED49-B831-98C32517A26D}" destId="{FC277C9A-F003-8C41-8A79-C649989784D0}" srcOrd="0" destOrd="0" parTransId="{B6C97E48-4B05-DE4F-9BC5-6E4DB802345D}" sibTransId="{9E49FEB2-87D9-BA47-BBE8-E93D3316827F}"/>
    <dgm:cxn modelId="{A0B088E8-B37F-AA47-BD2C-EC878A5DF074}" type="presOf" srcId="{FC277C9A-F003-8C41-8A79-C649989784D0}" destId="{55835303-261E-944C-AB5C-6A9711772CF7}" srcOrd="0" destOrd="0" presId="urn:microsoft.com/office/officeart/2005/8/layout/process1"/>
    <dgm:cxn modelId="{A81C4316-F286-DC48-A3AC-3DAC6A3D380B}" type="presOf" srcId="{0889C241-D915-1E4D-9100-A33EBB7D2AB9}" destId="{BABD691F-01CB-994A-82D9-9B479D5A51CC}" srcOrd="0" destOrd="0" presId="urn:microsoft.com/office/officeart/2005/8/layout/process1"/>
    <dgm:cxn modelId="{5026937E-085E-8A43-98F2-888EABA8DFCD}" type="presOf" srcId="{9E49FEB2-87D9-BA47-BBE8-E93D3316827F}" destId="{24F340AF-334A-C448-BF12-95C59619465E}" srcOrd="1" destOrd="0" presId="urn:microsoft.com/office/officeart/2005/8/layout/process1"/>
    <dgm:cxn modelId="{6ACF7F8B-0BE9-0C40-AF9B-A374CF359186}" srcId="{13B47D99-6C7A-ED49-B831-98C32517A26D}" destId="{8AAC983E-9AC1-6B47-9174-1DC40E2E4577}" srcOrd="1" destOrd="0" parTransId="{D19427F6-B029-CB40-B94A-0AE74D2FA60D}" sibTransId="{694077E7-8157-8F43-99FC-2EB4E8904224}"/>
    <dgm:cxn modelId="{01FBAA48-4DA4-E44E-8B7F-48B4A1A28175}" type="presOf" srcId="{13B47D99-6C7A-ED49-B831-98C32517A26D}" destId="{BB4DEC87-D323-3144-BC33-62D2480D85CE}" srcOrd="0" destOrd="0" presId="urn:microsoft.com/office/officeart/2005/8/layout/process1"/>
    <dgm:cxn modelId="{C54409C9-23D6-F94C-BE77-F5CF5F643221}" type="presOf" srcId="{694077E7-8157-8F43-99FC-2EB4E8904224}" destId="{E783D101-5C54-9C49-B7F3-26DDC36626A0}" srcOrd="0" destOrd="0" presId="urn:microsoft.com/office/officeart/2005/8/layout/process1"/>
    <dgm:cxn modelId="{1DB75DF1-D976-8D4C-ACB3-9A9354D5C313}" type="presParOf" srcId="{BB4DEC87-D323-3144-BC33-62D2480D85CE}" destId="{55835303-261E-944C-AB5C-6A9711772CF7}" srcOrd="0" destOrd="0" presId="urn:microsoft.com/office/officeart/2005/8/layout/process1"/>
    <dgm:cxn modelId="{485B20C1-0BCA-B845-B7D1-0ED9144B0C06}" type="presParOf" srcId="{BB4DEC87-D323-3144-BC33-62D2480D85CE}" destId="{06E76C9B-330D-1044-9027-6172BB5F51D8}" srcOrd="1" destOrd="0" presId="urn:microsoft.com/office/officeart/2005/8/layout/process1"/>
    <dgm:cxn modelId="{9FE6765E-0172-7542-BF0B-A0BF32B5C56B}" type="presParOf" srcId="{06E76C9B-330D-1044-9027-6172BB5F51D8}" destId="{24F340AF-334A-C448-BF12-95C59619465E}" srcOrd="0" destOrd="0" presId="urn:microsoft.com/office/officeart/2005/8/layout/process1"/>
    <dgm:cxn modelId="{08A859AD-3859-E24F-B3FB-C9359B543DAD}" type="presParOf" srcId="{BB4DEC87-D323-3144-BC33-62D2480D85CE}" destId="{DA007981-BD77-314D-8DA6-B15852AA9CF9}" srcOrd="2" destOrd="0" presId="urn:microsoft.com/office/officeart/2005/8/layout/process1"/>
    <dgm:cxn modelId="{A3556ED9-4063-654C-AD9E-805B984E7CA3}" type="presParOf" srcId="{BB4DEC87-D323-3144-BC33-62D2480D85CE}" destId="{E783D101-5C54-9C49-B7F3-26DDC36626A0}" srcOrd="3" destOrd="0" presId="urn:microsoft.com/office/officeart/2005/8/layout/process1"/>
    <dgm:cxn modelId="{B51893F9-E7F0-C149-B4D5-507F1AF5A7BD}" type="presParOf" srcId="{E783D101-5C54-9C49-B7F3-26DDC36626A0}" destId="{BD9073CB-873B-B94D-B282-AA22B6E48CC2}" srcOrd="0" destOrd="0" presId="urn:microsoft.com/office/officeart/2005/8/layout/process1"/>
    <dgm:cxn modelId="{A26B4FC3-E88C-454B-888F-F23C9459DA77}" type="presParOf" srcId="{BB4DEC87-D323-3144-BC33-62D2480D85CE}" destId="{BABD691F-01CB-994A-82D9-9B479D5A51CC}" srcOrd="4" destOrd="0" presId="urn:microsoft.com/office/officeart/2005/8/layout/process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29972-1844-48FD-A105-F765A759502E}"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S"/>
        </a:p>
      </dgm:t>
    </dgm:pt>
    <dgm:pt modelId="{00921A9B-3609-49AC-B595-BD225482A059}">
      <dgm:prSet phldrT="[Texto]" custT="1">
        <dgm:style>
          <a:lnRef idx="1">
            <a:schemeClr val="accent6"/>
          </a:lnRef>
          <a:fillRef idx="2">
            <a:schemeClr val="accent6"/>
          </a:fillRef>
          <a:effectRef idx="1">
            <a:schemeClr val="accent6"/>
          </a:effectRef>
          <a:fontRef idx="minor">
            <a:schemeClr val="dk1"/>
          </a:fontRef>
        </dgm:style>
      </dgm:prSet>
      <dgm:spPr/>
      <dgm:t>
        <a:bodyPr/>
        <a:lstStyle/>
        <a:p>
          <a:pPr algn="just"/>
          <a:r>
            <a:rPr lang="es-CO" sz="1600" b="1" dirty="0" smtClean="0"/>
            <a:t>Riesgos: </a:t>
          </a:r>
          <a:r>
            <a:rPr lang="es-ES" sz="1600" dirty="0" smtClean="0"/>
            <a:t>situaciones que permitan eliminar la causa de una potencial observación u otra circunstancia latentemente no deseable. </a:t>
          </a:r>
          <a:endParaRPr lang="es-ES" sz="1600" dirty="0"/>
        </a:p>
      </dgm:t>
    </dgm:pt>
    <dgm:pt modelId="{65A14306-D97D-466C-AC4A-C4D33831DBC9}" type="parTrans" cxnId="{29B57488-3EB0-49BF-AA9D-66CDDD090965}">
      <dgm:prSet/>
      <dgm:spPr/>
      <dgm:t>
        <a:bodyPr/>
        <a:lstStyle/>
        <a:p>
          <a:endParaRPr lang="es-ES"/>
        </a:p>
      </dgm:t>
    </dgm:pt>
    <dgm:pt modelId="{A5D4C97E-88C9-4DA9-B6C5-3BD840E58B5B}" type="sibTrans" cxnId="{29B57488-3EB0-49BF-AA9D-66CDDD090965}">
      <dgm:prSet/>
      <dgm:spPr/>
      <dgm:t>
        <a:bodyPr/>
        <a:lstStyle/>
        <a:p>
          <a:endParaRPr lang="es-ES"/>
        </a:p>
      </dgm:t>
    </dgm:pt>
    <dgm:pt modelId="{914B1CD5-2CAD-498D-A39B-2BA6CB925D5A}">
      <dgm:prSet phldrT="[Texto]" custT="1"/>
      <dgm:spPr/>
      <dgm:t>
        <a:bodyPr/>
        <a:lstStyle/>
        <a:p>
          <a:pPr algn="just"/>
          <a:r>
            <a:rPr lang="es-ES" sz="1100" b="1" dirty="0" smtClean="0">
              <a:latin typeface="Arial" panose="020B0604020202020204" pitchFamily="34" charset="0"/>
              <a:cs typeface="Arial" panose="020B0604020202020204" pitchFamily="34" charset="0"/>
            </a:rPr>
            <a:t>Los contratistas de prestación de servicios deben registrar y mantener actualizada su hoja de vida en la plataforma SIGEP II, siendo responsabilidad de la Entidad verificar y aprobar dicha información como requisito previo a la ejecución contractual.  </a:t>
          </a:r>
          <a:r>
            <a:rPr lang="es-ES" sz="1100" dirty="0" smtClean="0">
              <a:latin typeface="Arial" panose="020B0604020202020204" pitchFamily="34" charset="0"/>
              <a:cs typeface="Arial" panose="020B0604020202020204" pitchFamily="34" charset="0"/>
            </a:rPr>
            <a:t>No obstante, con base en el Excel actualizado con corte al 31 de agosto de 2025 sobre la actualización de hojas de vida en SIGEP II, se identificó que más de 100 contratistas no cuentan con este requisito diligenciado ni aprobado.</a:t>
          </a:r>
          <a:endParaRPr lang="es-ES" sz="1100" dirty="0">
            <a:latin typeface="Arial" panose="020B0604020202020204" pitchFamily="34" charset="0"/>
            <a:cs typeface="Arial" panose="020B0604020202020204" pitchFamily="34" charset="0"/>
          </a:endParaRPr>
        </a:p>
      </dgm:t>
    </dgm:pt>
    <dgm:pt modelId="{B51D6A22-08D3-4E33-8897-FD6D7A9CC70A}" type="parTrans" cxnId="{68A53BC8-A04D-4ED8-ACF1-A3B27859C89A}">
      <dgm:prSet/>
      <dgm:spPr/>
      <dgm:t>
        <a:bodyPr/>
        <a:lstStyle/>
        <a:p>
          <a:endParaRPr lang="es-ES"/>
        </a:p>
      </dgm:t>
    </dgm:pt>
    <dgm:pt modelId="{ED60A94A-16CB-4E60-9700-CE9DA0A18F78}" type="sibTrans" cxnId="{68A53BC8-A04D-4ED8-ACF1-A3B27859C89A}">
      <dgm:prSet/>
      <dgm:spPr/>
      <dgm:t>
        <a:bodyPr/>
        <a:lstStyle/>
        <a:p>
          <a:endParaRPr lang="es-ES"/>
        </a:p>
      </dgm:t>
    </dgm:pt>
    <dgm:pt modelId="{7CF50B81-5561-46CE-BFC8-6A4E364D6275}">
      <dgm:prSet phldrT="[Texto]" custT="1"/>
      <dgm:spPr/>
      <dgm:t>
        <a:bodyPr/>
        <a:lstStyle/>
        <a:p>
          <a:r>
            <a:rPr lang="es-CO" sz="1400" b="1" dirty="0" smtClean="0">
              <a:latin typeface="Arial" panose="020B0604020202020204" pitchFamily="34" charset="0"/>
              <a:cs typeface="Arial" panose="020B0604020202020204" pitchFamily="34" charset="0"/>
            </a:rPr>
            <a:t>Observaciones: </a:t>
          </a:r>
          <a:r>
            <a:rPr lang="es-ES" sz="1400" dirty="0" smtClean="0">
              <a:latin typeface="Arial" panose="020B0604020202020204" pitchFamily="34" charset="0"/>
              <a:cs typeface="Arial" panose="020B0604020202020204" pitchFamily="34" charset="0"/>
            </a:rPr>
            <a:t>Corresponden a incumplimientos de la normativa aplicable, procesos, procedimientos, políticas, manuales, entre otros</a:t>
          </a:r>
          <a:endParaRPr lang="es-ES" sz="1400" dirty="0">
            <a:latin typeface="Arial" panose="020B0604020202020204" pitchFamily="34" charset="0"/>
            <a:cs typeface="Arial" panose="020B0604020202020204" pitchFamily="34" charset="0"/>
          </a:endParaRPr>
        </a:p>
      </dgm:t>
    </dgm:pt>
    <dgm:pt modelId="{EFC873FD-289E-4C91-9A5E-E1BCC6CF2073}" type="parTrans" cxnId="{5FFFD069-373F-4A79-820F-32AFED7F059A}">
      <dgm:prSet/>
      <dgm:spPr/>
      <dgm:t>
        <a:bodyPr/>
        <a:lstStyle/>
        <a:p>
          <a:endParaRPr lang="es-ES"/>
        </a:p>
      </dgm:t>
    </dgm:pt>
    <dgm:pt modelId="{F8AFAA91-10B0-45DD-88CE-96DB288FE69B}" type="sibTrans" cxnId="{5FFFD069-373F-4A79-820F-32AFED7F059A}">
      <dgm:prSet/>
      <dgm:spPr/>
      <dgm:t>
        <a:bodyPr/>
        <a:lstStyle/>
        <a:p>
          <a:endParaRPr lang="es-ES"/>
        </a:p>
      </dgm:t>
    </dgm:pt>
    <dgm:pt modelId="{4C9F7762-D622-4B1F-B0F8-285F1FC068D3}">
      <dgm:prSet phldrT="[Texto]" custT="1"/>
      <dgm:spPr/>
      <dgm:t>
        <a:bodyPr/>
        <a:lstStyle/>
        <a:p>
          <a:pPr algn="just"/>
          <a:r>
            <a:rPr lang="es-ES" sz="1200" dirty="0" smtClean="0">
              <a:latin typeface="Arial" panose="020B0604020202020204" pitchFamily="34" charset="0"/>
              <a:cs typeface="Arial" panose="020B0604020202020204" pitchFamily="34" charset="0"/>
            </a:rPr>
            <a:t>Se constata que algunos servidores públicos del nivel directivo no figuran reportados en el SIGEP como Personas Expuestas Políticamente (PEP). </a:t>
          </a:r>
          <a:r>
            <a:rPr lang="es-CO" sz="1200" dirty="0" smtClean="0">
              <a:latin typeface="Arial" panose="020B0604020202020204" pitchFamily="34" charset="0"/>
              <a:cs typeface="Arial" panose="020B0604020202020204" pitchFamily="34" charset="0"/>
            </a:rPr>
            <a:t> Dicha omisión, no representa un suceso puntual, sino que obedece a una tendencia recurrente que ya había sido identificada en previas labores de seguimiento.</a:t>
          </a:r>
          <a:r>
            <a:rPr lang="es-ES" sz="1200" dirty="0" smtClean="0">
              <a:latin typeface="Arial" panose="020B0604020202020204" pitchFamily="34" charset="0"/>
              <a:cs typeface="Arial" panose="020B0604020202020204" pitchFamily="34" charset="0"/>
            </a:rPr>
            <a:t>      </a:t>
          </a:r>
          <a:endParaRPr lang="es-ES" sz="1200" dirty="0">
            <a:latin typeface="Arial" panose="020B0604020202020204" pitchFamily="34" charset="0"/>
            <a:cs typeface="Arial" panose="020B0604020202020204" pitchFamily="34" charset="0"/>
          </a:endParaRPr>
        </a:p>
      </dgm:t>
    </dgm:pt>
    <dgm:pt modelId="{DFFB41A9-10FE-49A1-B6A1-90165D15DC67}" type="parTrans" cxnId="{D7A59555-CC92-4BDB-90DC-B890ED867B5F}">
      <dgm:prSet/>
      <dgm:spPr/>
      <dgm:t>
        <a:bodyPr/>
        <a:lstStyle/>
        <a:p>
          <a:endParaRPr lang="es-ES"/>
        </a:p>
      </dgm:t>
    </dgm:pt>
    <dgm:pt modelId="{BC0E754D-EE7B-40E7-803F-F386EB7169BE}" type="sibTrans" cxnId="{D7A59555-CC92-4BDB-90DC-B890ED867B5F}">
      <dgm:prSet/>
      <dgm:spPr/>
      <dgm:t>
        <a:bodyPr/>
        <a:lstStyle/>
        <a:p>
          <a:endParaRPr lang="es-ES"/>
        </a:p>
      </dgm:t>
    </dgm:pt>
    <dgm:pt modelId="{4E5D9578-9116-4D9C-A2F8-5DAA6A9A8DBD}">
      <dgm:prSet phldrT="[Texto]" custT="1"/>
      <dgm:spPr/>
      <dgm:t>
        <a:bodyPr/>
        <a:lstStyle/>
        <a:p>
          <a:pPr algn="l"/>
          <a:endParaRPr lang="es-ES" sz="1000" dirty="0">
            <a:latin typeface="Arial" panose="020B0604020202020204" pitchFamily="34" charset="0"/>
            <a:cs typeface="Arial" panose="020B0604020202020204" pitchFamily="34" charset="0"/>
          </a:endParaRPr>
        </a:p>
      </dgm:t>
    </dgm:pt>
    <dgm:pt modelId="{EDDF68D5-819B-4199-95E0-66E29D8BA97F}" type="parTrans" cxnId="{CF9A0D42-147D-4B8C-A2F0-1F9129AD494D}">
      <dgm:prSet/>
      <dgm:spPr/>
      <dgm:t>
        <a:bodyPr/>
        <a:lstStyle/>
        <a:p>
          <a:endParaRPr lang="es-ES"/>
        </a:p>
      </dgm:t>
    </dgm:pt>
    <dgm:pt modelId="{EA5B1173-086D-41A9-BF38-E19059A88739}" type="sibTrans" cxnId="{CF9A0D42-147D-4B8C-A2F0-1F9129AD494D}">
      <dgm:prSet/>
      <dgm:spPr/>
      <dgm:t>
        <a:bodyPr/>
        <a:lstStyle/>
        <a:p>
          <a:endParaRPr lang="es-ES"/>
        </a:p>
      </dgm:t>
    </dgm:pt>
    <dgm:pt modelId="{00ABAA19-B4FF-4C7F-86CF-B8521D70DE92}">
      <dgm:prSet phldrT="[Texto]" custT="1"/>
      <dgm:spPr/>
      <dgm:t>
        <a:bodyPr/>
        <a:lstStyle/>
        <a:p>
          <a:pPr algn="just"/>
          <a:endParaRPr lang="es-ES" sz="1000" dirty="0">
            <a:latin typeface="Arial" panose="020B0604020202020204" pitchFamily="34" charset="0"/>
            <a:cs typeface="Arial" panose="020B0604020202020204" pitchFamily="34" charset="0"/>
          </a:endParaRPr>
        </a:p>
      </dgm:t>
    </dgm:pt>
    <dgm:pt modelId="{4669E8AC-2126-4D09-AE9B-7523802CD3A6}" type="parTrans" cxnId="{260B737D-B97A-46AF-A007-4BE39678A037}">
      <dgm:prSet/>
      <dgm:spPr/>
      <dgm:t>
        <a:bodyPr/>
        <a:lstStyle/>
        <a:p>
          <a:endParaRPr lang="es-ES"/>
        </a:p>
      </dgm:t>
    </dgm:pt>
    <dgm:pt modelId="{A47F0205-9CBA-4747-B56C-49FA13C15CE7}" type="sibTrans" cxnId="{260B737D-B97A-46AF-A007-4BE39678A037}">
      <dgm:prSet/>
      <dgm:spPr/>
      <dgm:t>
        <a:bodyPr/>
        <a:lstStyle/>
        <a:p>
          <a:endParaRPr lang="es-ES"/>
        </a:p>
      </dgm:t>
    </dgm:pt>
    <dgm:pt modelId="{8053BFE3-F336-4297-A6FE-FEB7789AADEC}">
      <dgm:prSet phldrT="[Texto]" custT="1"/>
      <dgm:spPr/>
      <dgm:t>
        <a:bodyPr/>
        <a:lstStyle/>
        <a:p>
          <a:pPr algn="just"/>
          <a:endParaRPr lang="es-ES" sz="1000" dirty="0">
            <a:latin typeface="Arial" panose="020B0604020202020204" pitchFamily="34" charset="0"/>
            <a:cs typeface="Arial" panose="020B0604020202020204" pitchFamily="34" charset="0"/>
          </a:endParaRPr>
        </a:p>
      </dgm:t>
    </dgm:pt>
    <dgm:pt modelId="{54ACB0F4-A936-44C9-A4A4-F36CB881478F}" type="parTrans" cxnId="{3F263EC1-CB16-4519-B2E6-394B60527685}">
      <dgm:prSet/>
      <dgm:spPr/>
      <dgm:t>
        <a:bodyPr/>
        <a:lstStyle/>
        <a:p>
          <a:endParaRPr lang="es-ES"/>
        </a:p>
      </dgm:t>
    </dgm:pt>
    <dgm:pt modelId="{9D184036-EAD0-46DC-B7D2-07A6B93909CB}" type="sibTrans" cxnId="{3F263EC1-CB16-4519-B2E6-394B60527685}">
      <dgm:prSet/>
      <dgm:spPr/>
      <dgm:t>
        <a:bodyPr/>
        <a:lstStyle/>
        <a:p>
          <a:endParaRPr lang="es-ES"/>
        </a:p>
      </dgm:t>
    </dgm:pt>
    <dgm:pt modelId="{610E10AD-CFF7-42C7-A981-E046EC87C008}">
      <dgm:prSet phldrT="[Texto]" custT="1"/>
      <dgm:spPr/>
      <dgm:t>
        <a:bodyPr/>
        <a:lstStyle/>
        <a:p>
          <a:pPr algn="just"/>
          <a:endParaRPr lang="es-ES" sz="1100" dirty="0">
            <a:latin typeface="Arial" panose="020B0604020202020204" pitchFamily="34" charset="0"/>
            <a:cs typeface="Arial" panose="020B0604020202020204" pitchFamily="34" charset="0"/>
          </a:endParaRPr>
        </a:p>
      </dgm:t>
    </dgm:pt>
    <dgm:pt modelId="{1092E580-83B7-4273-A702-9D7D46A6A759}" type="parTrans" cxnId="{86F472CA-A05B-4D56-A279-4B1EDF687800}">
      <dgm:prSet/>
      <dgm:spPr/>
      <dgm:t>
        <a:bodyPr/>
        <a:lstStyle/>
        <a:p>
          <a:endParaRPr lang="es-ES"/>
        </a:p>
      </dgm:t>
    </dgm:pt>
    <dgm:pt modelId="{8E97576A-B129-4005-B4E1-77F462DB2B0B}" type="sibTrans" cxnId="{86F472CA-A05B-4D56-A279-4B1EDF687800}">
      <dgm:prSet/>
      <dgm:spPr/>
      <dgm:t>
        <a:bodyPr/>
        <a:lstStyle/>
        <a:p>
          <a:endParaRPr lang="es-ES"/>
        </a:p>
      </dgm:t>
    </dgm:pt>
    <dgm:pt modelId="{EC2E163B-2E79-4846-8E8F-05BB934119F8}" type="pres">
      <dgm:prSet presAssocID="{B2D29972-1844-48FD-A105-F765A759502E}" presName="linear" presStyleCnt="0">
        <dgm:presLayoutVars>
          <dgm:animLvl val="lvl"/>
          <dgm:resizeHandles val="exact"/>
        </dgm:presLayoutVars>
      </dgm:prSet>
      <dgm:spPr/>
      <dgm:t>
        <a:bodyPr/>
        <a:lstStyle/>
        <a:p>
          <a:endParaRPr lang="es-ES"/>
        </a:p>
      </dgm:t>
    </dgm:pt>
    <dgm:pt modelId="{BD40EECB-25A6-424A-9D17-2F9E624D548D}" type="pres">
      <dgm:prSet presAssocID="{00921A9B-3609-49AC-B595-BD225482A059}" presName="parentText" presStyleLbl="node1" presStyleIdx="0" presStyleCnt="2" custScaleY="68346">
        <dgm:presLayoutVars>
          <dgm:chMax val="0"/>
          <dgm:bulletEnabled val="1"/>
        </dgm:presLayoutVars>
      </dgm:prSet>
      <dgm:spPr/>
      <dgm:t>
        <a:bodyPr/>
        <a:lstStyle/>
        <a:p>
          <a:endParaRPr lang="es-ES"/>
        </a:p>
      </dgm:t>
    </dgm:pt>
    <dgm:pt modelId="{BA189BA8-B4AC-466E-9EC4-B6420FDF4103}" type="pres">
      <dgm:prSet presAssocID="{00921A9B-3609-49AC-B595-BD225482A059}" presName="childText" presStyleLbl="revTx" presStyleIdx="0" presStyleCnt="2">
        <dgm:presLayoutVars>
          <dgm:bulletEnabled val="1"/>
        </dgm:presLayoutVars>
      </dgm:prSet>
      <dgm:spPr/>
      <dgm:t>
        <a:bodyPr/>
        <a:lstStyle/>
        <a:p>
          <a:endParaRPr lang="es-ES"/>
        </a:p>
      </dgm:t>
    </dgm:pt>
    <dgm:pt modelId="{DA61FD1C-16E6-4C59-876E-2CCBC68158D0}" type="pres">
      <dgm:prSet presAssocID="{7CF50B81-5561-46CE-BFC8-6A4E364D6275}" presName="parentText" presStyleLbl="node1" presStyleIdx="1" presStyleCnt="2" custScaleY="54733">
        <dgm:presLayoutVars>
          <dgm:chMax val="0"/>
          <dgm:bulletEnabled val="1"/>
        </dgm:presLayoutVars>
      </dgm:prSet>
      <dgm:spPr/>
      <dgm:t>
        <a:bodyPr/>
        <a:lstStyle/>
        <a:p>
          <a:endParaRPr lang="es-ES"/>
        </a:p>
      </dgm:t>
    </dgm:pt>
    <dgm:pt modelId="{A41EB34F-36DE-4652-8CAC-55B6FA521947}" type="pres">
      <dgm:prSet presAssocID="{7CF50B81-5561-46CE-BFC8-6A4E364D6275}" presName="childText" presStyleLbl="revTx" presStyleIdx="1" presStyleCnt="2">
        <dgm:presLayoutVars>
          <dgm:bulletEnabled val="1"/>
        </dgm:presLayoutVars>
      </dgm:prSet>
      <dgm:spPr/>
      <dgm:t>
        <a:bodyPr/>
        <a:lstStyle/>
        <a:p>
          <a:endParaRPr lang="es-ES"/>
        </a:p>
      </dgm:t>
    </dgm:pt>
  </dgm:ptLst>
  <dgm:cxnLst>
    <dgm:cxn modelId="{29B57488-3EB0-49BF-AA9D-66CDDD090965}" srcId="{B2D29972-1844-48FD-A105-F765A759502E}" destId="{00921A9B-3609-49AC-B595-BD225482A059}" srcOrd="0" destOrd="0" parTransId="{65A14306-D97D-466C-AC4A-C4D33831DBC9}" sibTransId="{A5D4C97E-88C9-4DA9-B6C5-3BD840E58B5B}"/>
    <dgm:cxn modelId="{86F472CA-A05B-4D56-A279-4B1EDF687800}" srcId="{00921A9B-3609-49AC-B595-BD225482A059}" destId="{610E10AD-CFF7-42C7-A981-E046EC87C008}" srcOrd="2" destOrd="0" parTransId="{1092E580-83B7-4273-A702-9D7D46A6A759}" sibTransId="{8E97576A-B129-4005-B4E1-77F462DB2B0B}"/>
    <dgm:cxn modelId="{5FFFD069-373F-4A79-820F-32AFED7F059A}" srcId="{B2D29972-1844-48FD-A105-F765A759502E}" destId="{7CF50B81-5561-46CE-BFC8-6A4E364D6275}" srcOrd="1" destOrd="0" parTransId="{EFC873FD-289E-4C91-9A5E-E1BCC6CF2073}" sibTransId="{F8AFAA91-10B0-45DD-88CE-96DB288FE69B}"/>
    <dgm:cxn modelId="{260B737D-B97A-46AF-A007-4BE39678A037}" srcId="{7CF50B81-5561-46CE-BFC8-6A4E364D6275}" destId="{00ABAA19-B4FF-4C7F-86CF-B8521D70DE92}" srcOrd="0" destOrd="0" parTransId="{4669E8AC-2126-4D09-AE9B-7523802CD3A6}" sibTransId="{A47F0205-9CBA-4747-B56C-49FA13C15CE7}"/>
    <dgm:cxn modelId="{3F263EC1-CB16-4519-B2E6-394B60527685}" srcId="{7CF50B81-5561-46CE-BFC8-6A4E364D6275}" destId="{8053BFE3-F336-4297-A6FE-FEB7789AADEC}" srcOrd="1" destOrd="0" parTransId="{54ACB0F4-A936-44C9-A4A4-F36CB881478F}" sibTransId="{9D184036-EAD0-46DC-B7D2-07A6B93909CB}"/>
    <dgm:cxn modelId="{5CE006DF-1BA6-42ED-924F-9181A176A48B}" type="presOf" srcId="{914B1CD5-2CAD-498D-A39B-2BA6CB925D5A}" destId="{BA189BA8-B4AC-466E-9EC4-B6420FDF4103}" srcOrd="0" destOrd="1" presId="urn:microsoft.com/office/officeart/2005/8/layout/vList2"/>
    <dgm:cxn modelId="{A422B05C-D460-4DB6-8402-9B78F4AC68D4}" type="presOf" srcId="{4C9F7762-D622-4B1F-B0F8-285F1FC068D3}" destId="{A41EB34F-36DE-4652-8CAC-55B6FA521947}" srcOrd="0" destOrd="2" presId="urn:microsoft.com/office/officeart/2005/8/layout/vList2"/>
    <dgm:cxn modelId="{D36CAD83-A56B-475A-9AD6-39FFA7E9F185}" type="presOf" srcId="{8053BFE3-F336-4297-A6FE-FEB7789AADEC}" destId="{A41EB34F-36DE-4652-8CAC-55B6FA521947}" srcOrd="0" destOrd="1" presId="urn:microsoft.com/office/officeart/2005/8/layout/vList2"/>
    <dgm:cxn modelId="{591E6E77-F79A-4893-9D19-5CDAAF761CA2}" type="presOf" srcId="{610E10AD-CFF7-42C7-A981-E046EC87C008}" destId="{BA189BA8-B4AC-466E-9EC4-B6420FDF4103}" srcOrd="0" destOrd="2" presId="urn:microsoft.com/office/officeart/2005/8/layout/vList2"/>
    <dgm:cxn modelId="{03E594BE-724B-4830-BBA4-46D0ABDE7835}" type="presOf" srcId="{B2D29972-1844-48FD-A105-F765A759502E}" destId="{EC2E163B-2E79-4846-8E8F-05BB934119F8}" srcOrd="0" destOrd="0" presId="urn:microsoft.com/office/officeart/2005/8/layout/vList2"/>
    <dgm:cxn modelId="{CF9A0D42-147D-4B8C-A2F0-1F9129AD494D}" srcId="{00921A9B-3609-49AC-B595-BD225482A059}" destId="{4E5D9578-9116-4D9C-A2F8-5DAA6A9A8DBD}" srcOrd="0" destOrd="0" parTransId="{EDDF68D5-819B-4199-95E0-66E29D8BA97F}" sibTransId="{EA5B1173-086D-41A9-BF38-E19059A88739}"/>
    <dgm:cxn modelId="{983E0B22-2903-479C-82E8-27482746F5EC}" type="presOf" srcId="{7CF50B81-5561-46CE-BFC8-6A4E364D6275}" destId="{DA61FD1C-16E6-4C59-876E-2CCBC68158D0}" srcOrd="0" destOrd="0" presId="urn:microsoft.com/office/officeart/2005/8/layout/vList2"/>
    <dgm:cxn modelId="{68A53BC8-A04D-4ED8-ACF1-A3B27859C89A}" srcId="{00921A9B-3609-49AC-B595-BD225482A059}" destId="{914B1CD5-2CAD-498D-A39B-2BA6CB925D5A}" srcOrd="1" destOrd="0" parTransId="{B51D6A22-08D3-4E33-8897-FD6D7A9CC70A}" sibTransId="{ED60A94A-16CB-4E60-9700-CE9DA0A18F78}"/>
    <dgm:cxn modelId="{D7A59555-CC92-4BDB-90DC-B890ED867B5F}" srcId="{7CF50B81-5561-46CE-BFC8-6A4E364D6275}" destId="{4C9F7762-D622-4B1F-B0F8-285F1FC068D3}" srcOrd="2" destOrd="0" parTransId="{DFFB41A9-10FE-49A1-B6A1-90165D15DC67}" sibTransId="{BC0E754D-EE7B-40E7-803F-F386EB7169BE}"/>
    <dgm:cxn modelId="{160D03AF-E9CC-4B1A-9486-0628D1541325}" type="presOf" srcId="{4E5D9578-9116-4D9C-A2F8-5DAA6A9A8DBD}" destId="{BA189BA8-B4AC-466E-9EC4-B6420FDF4103}" srcOrd="0" destOrd="0" presId="urn:microsoft.com/office/officeart/2005/8/layout/vList2"/>
    <dgm:cxn modelId="{77232559-7ABC-48AA-947B-6126893D7F48}" type="presOf" srcId="{00921A9B-3609-49AC-B595-BD225482A059}" destId="{BD40EECB-25A6-424A-9D17-2F9E624D548D}" srcOrd="0" destOrd="0" presId="urn:microsoft.com/office/officeart/2005/8/layout/vList2"/>
    <dgm:cxn modelId="{41C9F48F-BCA0-4C82-8526-E868D5F56134}" type="presOf" srcId="{00ABAA19-B4FF-4C7F-86CF-B8521D70DE92}" destId="{A41EB34F-36DE-4652-8CAC-55B6FA521947}" srcOrd="0" destOrd="0" presId="urn:microsoft.com/office/officeart/2005/8/layout/vList2"/>
    <dgm:cxn modelId="{01C4C38A-0CB1-40D6-A59A-ED783EA7651F}" type="presParOf" srcId="{EC2E163B-2E79-4846-8E8F-05BB934119F8}" destId="{BD40EECB-25A6-424A-9D17-2F9E624D548D}" srcOrd="0" destOrd="0" presId="urn:microsoft.com/office/officeart/2005/8/layout/vList2"/>
    <dgm:cxn modelId="{18376F7F-5EDF-4EA5-9149-398E1108AAA0}" type="presParOf" srcId="{EC2E163B-2E79-4846-8E8F-05BB934119F8}" destId="{BA189BA8-B4AC-466E-9EC4-B6420FDF4103}" srcOrd="1" destOrd="0" presId="urn:microsoft.com/office/officeart/2005/8/layout/vList2"/>
    <dgm:cxn modelId="{2D6F8D93-A7E2-406D-9E5F-51FBFA2A806C}" type="presParOf" srcId="{EC2E163B-2E79-4846-8E8F-05BB934119F8}" destId="{DA61FD1C-16E6-4C59-876E-2CCBC68158D0}" srcOrd="2" destOrd="0" presId="urn:microsoft.com/office/officeart/2005/8/layout/vList2"/>
    <dgm:cxn modelId="{C41FC311-834D-446F-9AA5-DF921330FA00}" type="presParOf" srcId="{EC2E163B-2E79-4846-8E8F-05BB934119F8}" destId="{A41EB34F-36DE-4652-8CAC-55B6FA52194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A98052-23A6-4D6B-838D-DD8A55A5479E}" type="doc">
      <dgm:prSet loTypeId="urn:microsoft.com/office/officeart/2005/8/layout/vList2" loCatId="list" qsTypeId="urn:microsoft.com/office/officeart/2005/8/quickstyle/simple1" qsCatId="simple" csTypeId="urn:microsoft.com/office/officeart/2005/8/colors/accent6_5" csCatId="accent6" phldr="1"/>
      <dgm:spPr/>
      <dgm:t>
        <a:bodyPr/>
        <a:lstStyle/>
        <a:p>
          <a:endParaRPr lang="es-ES"/>
        </a:p>
      </dgm:t>
    </dgm:pt>
    <dgm:pt modelId="{9E22A98B-938B-4074-9F8E-C08911D6D1F2}">
      <dgm:prSet phldrT="[Texto]" custT="1"/>
      <dgm:spPr/>
      <dgm:t>
        <a:bodyPr/>
        <a:lstStyle/>
        <a:p>
          <a:r>
            <a:rPr lang="es-CO" sz="2400" dirty="0" smtClean="0">
              <a:latin typeface="Arial" panose="020B0604020202020204" pitchFamily="34" charset="0"/>
              <a:cs typeface="Arial" panose="020B0604020202020204" pitchFamily="34" charset="0"/>
            </a:rPr>
            <a:t>Noviembre </a:t>
          </a:r>
          <a:endParaRPr lang="es-ES" sz="2400" dirty="0">
            <a:latin typeface="Arial" panose="020B0604020202020204" pitchFamily="34" charset="0"/>
            <a:cs typeface="Arial" panose="020B0604020202020204" pitchFamily="34" charset="0"/>
          </a:endParaRPr>
        </a:p>
      </dgm:t>
    </dgm:pt>
    <dgm:pt modelId="{4B8AA409-2651-427C-B7A8-44E619D05373}" type="parTrans" cxnId="{8566913C-C0FB-42C4-BE6A-71B5F15D85FB}">
      <dgm:prSet/>
      <dgm:spPr/>
      <dgm:t>
        <a:bodyPr/>
        <a:lstStyle/>
        <a:p>
          <a:endParaRPr lang="es-ES"/>
        </a:p>
      </dgm:t>
    </dgm:pt>
    <dgm:pt modelId="{57C626E1-04CD-4FBE-BF63-0D6D00B4B54A}" type="sibTrans" cxnId="{8566913C-C0FB-42C4-BE6A-71B5F15D85FB}">
      <dgm:prSet/>
      <dgm:spPr/>
      <dgm:t>
        <a:bodyPr/>
        <a:lstStyle/>
        <a:p>
          <a:endParaRPr lang="es-ES"/>
        </a:p>
      </dgm:t>
    </dgm:pt>
    <dgm:pt modelId="{10DE2164-D98D-49B5-B5AA-5CE8EF6C0282}">
      <dgm:prSet phldrT="[Texto]" custT="1"/>
      <dgm:spPr/>
      <dgm:t>
        <a:bodyPr/>
        <a:lstStyle/>
        <a:p>
          <a:r>
            <a:rPr lang="es-CO" sz="2400" dirty="0" smtClean="0">
              <a:latin typeface="Arial" panose="020B0604020202020204" pitchFamily="34" charset="0"/>
              <a:cs typeface="Arial" panose="020B0604020202020204" pitchFamily="34" charset="0"/>
            </a:rPr>
            <a:t>Seguimiento semestral chip </a:t>
          </a:r>
          <a:endParaRPr lang="es-ES" sz="2400" dirty="0">
            <a:latin typeface="Arial" panose="020B0604020202020204" pitchFamily="34" charset="0"/>
            <a:cs typeface="Arial" panose="020B0604020202020204" pitchFamily="34" charset="0"/>
          </a:endParaRPr>
        </a:p>
      </dgm:t>
    </dgm:pt>
    <dgm:pt modelId="{A41B6E45-F50D-4870-828E-1700A451C36F}" type="parTrans" cxnId="{E947AF02-32B3-4521-B764-C451CA171431}">
      <dgm:prSet/>
      <dgm:spPr/>
      <dgm:t>
        <a:bodyPr/>
        <a:lstStyle/>
        <a:p>
          <a:endParaRPr lang="es-ES"/>
        </a:p>
      </dgm:t>
    </dgm:pt>
    <dgm:pt modelId="{658ACD6E-D24E-471D-9336-F9D648DB38C8}" type="sibTrans" cxnId="{E947AF02-32B3-4521-B764-C451CA171431}">
      <dgm:prSet/>
      <dgm:spPr/>
      <dgm:t>
        <a:bodyPr/>
        <a:lstStyle/>
        <a:p>
          <a:endParaRPr lang="es-ES"/>
        </a:p>
      </dgm:t>
    </dgm:pt>
    <dgm:pt modelId="{C2248B0C-2753-467B-AAEE-51D7AB19995C}">
      <dgm:prSet phldrT="[Texto]" custT="1"/>
      <dgm:spPr/>
      <dgm:t>
        <a:bodyPr/>
        <a:lstStyle/>
        <a:p>
          <a:r>
            <a:rPr lang="es-CO" sz="2400" dirty="0" smtClean="0">
              <a:latin typeface="Arial" panose="020B0604020202020204" pitchFamily="34" charset="0"/>
              <a:cs typeface="Arial" panose="020B0604020202020204" pitchFamily="34" charset="0"/>
            </a:rPr>
            <a:t>Planes de mejoramiento</a:t>
          </a:r>
          <a:endParaRPr lang="es-ES" sz="2400" dirty="0">
            <a:latin typeface="Arial" panose="020B0604020202020204" pitchFamily="34" charset="0"/>
            <a:cs typeface="Arial" panose="020B0604020202020204" pitchFamily="34" charset="0"/>
          </a:endParaRPr>
        </a:p>
      </dgm:t>
    </dgm:pt>
    <dgm:pt modelId="{8DA779FB-9B3D-4632-A92E-9F44936399DB}" type="parTrans" cxnId="{6FBBAC7F-773F-4EE4-AE73-8F3FED1150B6}">
      <dgm:prSet/>
      <dgm:spPr/>
      <dgm:t>
        <a:bodyPr/>
        <a:lstStyle/>
        <a:p>
          <a:endParaRPr lang="es-ES"/>
        </a:p>
      </dgm:t>
    </dgm:pt>
    <dgm:pt modelId="{6382AE47-09C9-4001-A25C-400ECB892EE0}" type="sibTrans" cxnId="{6FBBAC7F-773F-4EE4-AE73-8F3FED1150B6}">
      <dgm:prSet/>
      <dgm:spPr/>
      <dgm:t>
        <a:bodyPr/>
        <a:lstStyle/>
        <a:p>
          <a:endParaRPr lang="es-ES"/>
        </a:p>
      </dgm:t>
    </dgm:pt>
    <dgm:pt modelId="{47625D78-F5F6-467B-8CBF-F81A697DA622}">
      <dgm:prSet phldrT="[Texto]" custT="1"/>
      <dgm:spPr/>
      <dgm:t>
        <a:bodyPr/>
        <a:lstStyle/>
        <a:p>
          <a:r>
            <a:rPr lang="es-ES" sz="2400" dirty="0" smtClean="0">
              <a:latin typeface="Arial" panose="020B0604020202020204" pitchFamily="34" charset="0"/>
              <a:cs typeface="Arial" panose="020B0604020202020204" pitchFamily="34" charset="0"/>
            </a:rPr>
            <a:t>Diciembre</a:t>
          </a:r>
          <a:endParaRPr lang="es-ES" sz="2400" dirty="0">
            <a:latin typeface="Arial" panose="020B0604020202020204" pitchFamily="34" charset="0"/>
            <a:cs typeface="Arial" panose="020B0604020202020204" pitchFamily="34" charset="0"/>
          </a:endParaRPr>
        </a:p>
      </dgm:t>
    </dgm:pt>
    <dgm:pt modelId="{8930571B-191C-426E-A2B7-2A434BB34588}" type="sibTrans" cxnId="{FDC8A7A0-99C9-4B38-83F9-80AC7EBDA97C}">
      <dgm:prSet/>
      <dgm:spPr/>
      <dgm:t>
        <a:bodyPr/>
        <a:lstStyle/>
        <a:p>
          <a:endParaRPr lang="es-ES"/>
        </a:p>
      </dgm:t>
    </dgm:pt>
    <dgm:pt modelId="{8B64693D-D940-4CD1-BE34-1779A7CEBF0B}" type="parTrans" cxnId="{FDC8A7A0-99C9-4B38-83F9-80AC7EBDA97C}">
      <dgm:prSet/>
      <dgm:spPr/>
      <dgm:t>
        <a:bodyPr/>
        <a:lstStyle/>
        <a:p>
          <a:endParaRPr lang="es-ES"/>
        </a:p>
      </dgm:t>
    </dgm:pt>
    <dgm:pt modelId="{8A57BE8C-7229-4B5F-8D6F-D629E0DA65EE}" type="pres">
      <dgm:prSet presAssocID="{7BA98052-23A6-4D6B-838D-DD8A55A5479E}" presName="linear" presStyleCnt="0">
        <dgm:presLayoutVars>
          <dgm:animLvl val="lvl"/>
          <dgm:resizeHandles val="exact"/>
        </dgm:presLayoutVars>
      </dgm:prSet>
      <dgm:spPr/>
      <dgm:t>
        <a:bodyPr/>
        <a:lstStyle/>
        <a:p>
          <a:endParaRPr lang="es-ES"/>
        </a:p>
      </dgm:t>
    </dgm:pt>
    <dgm:pt modelId="{C646BC00-670C-4CE7-997B-2AE7226EC29C}" type="pres">
      <dgm:prSet presAssocID="{9E22A98B-938B-4074-9F8E-C08911D6D1F2}" presName="parentText" presStyleLbl="node1" presStyleIdx="0" presStyleCnt="2" custLinFactNeighborX="-1505" custLinFactNeighborY="-1286">
        <dgm:presLayoutVars>
          <dgm:chMax val="0"/>
          <dgm:bulletEnabled val="1"/>
        </dgm:presLayoutVars>
      </dgm:prSet>
      <dgm:spPr/>
      <dgm:t>
        <a:bodyPr/>
        <a:lstStyle/>
        <a:p>
          <a:endParaRPr lang="es-ES"/>
        </a:p>
      </dgm:t>
    </dgm:pt>
    <dgm:pt modelId="{2428C0CD-7476-48D0-987C-AAFEB60A72D0}" type="pres">
      <dgm:prSet presAssocID="{9E22A98B-938B-4074-9F8E-C08911D6D1F2}" presName="childText" presStyleLbl="revTx" presStyleIdx="0" presStyleCnt="2">
        <dgm:presLayoutVars>
          <dgm:bulletEnabled val="1"/>
        </dgm:presLayoutVars>
      </dgm:prSet>
      <dgm:spPr/>
      <dgm:t>
        <a:bodyPr/>
        <a:lstStyle/>
        <a:p>
          <a:endParaRPr lang="es-ES"/>
        </a:p>
      </dgm:t>
    </dgm:pt>
    <dgm:pt modelId="{E2CD04A5-C88A-4FB6-85BB-AEA3192C2A4D}" type="pres">
      <dgm:prSet presAssocID="{47625D78-F5F6-467B-8CBF-F81A697DA622}" presName="parentText" presStyleLbl="node1" presStyleIdx="1" presStyleCnt="2">
        <dgm:presLayoutVars>
          <dgm:chMax val="0"/>
          <dgm:bulletEnabled val="1"/>
        </dgm:presLayoutVars>
      </dgm:prSet>
      <dgm:spPr/>
      <dgm:t>
        <a:bodyPr/>
        <a:lstStyle/>
        <a:p>
          <a:endParaRPr lang="es-ES"/>
        </a:p>
      </dgm:t>
    </dgm:pt>
    <dgm:pt modelId="{EC360F96-7158-43B4-80E9-401BC8A838AA}" type="pres">
      <dgm:prSet presAssocID="{47625D78-F5F6-467B-8CBF-F81A697DA622}" presName="childText" presStyleLbl="revTx" presStyleIdx="1" presStyleCnt="2">
        <dgm:presLayoutVars>
          <dgm:bulletEnabled val="1"/>
        </dgm:presLayoutVars>
      </dgm:prSet>
      <dgm:spPr/>
      <dgm:t>
        <a:bodyPr/>
        <a:lstStyle/>
        <a:p>
          <a:endParaRPr lang="es-ES"/>
        </a:p>
      </dgm:t>
    </dgm:pt>
  </dgm:ptLst>
  <dgm:cxnLst>
    <dgm:cxn modelId="{F7F577F4-EE28-44FA-B079-C870685F637F}" type="presOf" srcId="{10DE2164-D98D-49B5-B5AA-5CE8EF6C0282}" destId="{2428C0CD-7476-48D0-987C-AAFEB60A72D0}" srcOrd="0" destOrd="0" presId="urn:microsoft.com/office/officeart/2005/8/layout/vList2"/>
    <dgm:cxn modelId="{6FBBAC7F-773F-4EE4-AE73-8F3FED1150B6}" srcId="{47625D78-F5F6-467B-8CBF-F81A697DA622}" destId="{C2248B0C-2753-467B-AAEE-51D7AB19995C}" srcOrd="0" destOrd="0" parTransId="{8DA779FB-9B3D-4632-A92E-9F44936399DB}" sibTransId="{6382AE47-09C9-4001-A25C-400ECB892EE0}"/>
    <dgm:cxn modelId="{1F7FFD28-D821-45D2-BC57-F05010A03D18}" type="presOf" srcId="{C2248B0C-2753-467B-AAEE-51D7AB19995C}" destId="{EC360F96-7158-43B4-80E9-401BC8A838AA}" srcOrd="0" destOrd="0" presId="urn:microsoft.com/office/officeart/2005/8/layout/vList2"/>
    <dgm:cxn modelId="{FDC8A7A0-99C9-4B38-83F9-80AC7EBDA97C}" srcId="{7BA98052-23A6-4D6B-838D-DD8A55A5479E}" destId="{47625D78-F5F6-467B-8CBF-F81A697DA622}" srcOrd="1" destOrd="0" parTransId="{8B64693D-D940-4CD1-BE34-1779A7CEBF0B}" sibTransId="{8930571B-191C-426E-A2B7-2A434BB34588}"/>
    <dgm:cxn modelId="{FC026FF2-76B3-4DBF-AA9E-EAF6B76B0E58}" type="presOf" srcId="{9E22A98B-938B-4074-9F8E-C08911D6D1F2}" destId="{C646BC00-670C-4CE7-997B-2AE7226EC29C}" srcOrd="0" destOrd="0" presId="urn:microsoft.com/office/officeart/2005/8/layout/vList2"/>
    <dgm:cxn modelId="{8566913C-C0FB-42C4-BE6A-71B5F15D85FB}" srcId="{7BA98052-23A6-4D6B-838D-DD8A55A5479E}" destId="{9E22A98B-938B-4074-9F8E-C08911D6D1F2}" srcOrd="0" destOrd="0" parTransId="{4B8AA409-2651-427C-B7A8-44E619D05373}" sibTransId="{57C626E1-04CD-4FBE-BF63-0D6D00B4B54A}"/>
    <dgm:cxn modelId="{E947AF02-32B3-4521-B764-C451CA171431}" srcId="{9E22A98B-938B-4074-9F8E-C08911D6D1F2}" destId="{10DE2164-D98D-49B5-B5AA-5CE8EF6C0282}" srcOrd="0" destOrd="0" parTransId="{A41B6E45-F50D-4870-828E-1700A451C36F}" sibTransId="{658ACD6E-D24E-471D-9336-F9D648DB38C8}"/>
    <dgm:cxn modelId="{BDA1F331-645A-4126-B9A0-D69F740EAC84}" type="presOf" srcId="{47625D78-F5F6-467B-8CBF-F81A697DA622}" destId="{E2CD04A5-C88A-4FB6-85BB-AEA3192C2A4D}" srcOrd="0" destOrd="0" presId="urn:microsoft.com/office/officeart/2005/8/layout/vList2"/>
    <dgm:cxn modelId="{AC397B0C-D2BF-403B-8D9A-C02482FFE37E}" type="presOf" srcId="{7BA98052-23A6-4D6B-838D-DD8A55A5479E}" destId="{8A57BE8C-7229-4B5F-8D6F-D629E0DA65EE}" srcOrd="0" destOrd="0" presId="urn:microsoft.com/office/officeart/2005/8/layout/vList2"/>
    <dgm:cxn modelId="{0D04AC49-6EDE-4075-A729-8A037443851B}" type="presParOf" srcId="{8A57BE8C-7229-4B5F-8D6F-D629E0DA65EE}" destId="{C646BC00-670C-4CE7-997B-2AE7226EC29C}" srcOrd="0" destOrd="0" presId="urn:microsoft.com/office/officeart/2005/8/layout/vList2"/>
    <dgm:cxn modelId="{58C1D9B6-0B9A-4B34-92BE-CA3F6D2B5A97}" type="presParOf" srcId="{8A57BE8C-7229-4B5F-8D6F-D629E0DA65EE}" destId="{2428C0CD-7476-48D0-987C-AAFEB60A72D0}" srcOrd="1" destOrd="0" presId="urn:microsoft.com/office/officeart/2005/8/layout/vList2"/>
    <dgm:cxn modelId="{4B8FCE12-66AF-4148-93C6-6ADA14237C9C}" type="presParOf" srcId="{8A57BE8C-7229-4B5F-8D6F-D629E0DA65EE}" destId="{E2CD04A5-C88A-4FB6-85BB-AEA3192C2A4D}" srcOrd="2" destOrd="0" presId="urn:microsoft.com/office/officeart/2005/8/layout/vList2"/>
    <dgm:cxn modelId="{04F230F9-2E19-4938-9855-CA1AD865DA26}" type="presParOf" srcId="{8A57BE8C-7229-4B5F-8D6F-D629E0DA65EE}" destId="{EC360F96-7158-43B4-80E9-401BC8A838A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35303-261E-944C-AB5C-6A9711772CF7}">
      <dsp:nvSpPr>
        <dsp:cNvPr id="0" name=""/>
        <dsp:cNvSpPr/>
      </dsp:nvSpPr>
      <dsp:spPr>
        <a:xfrm>
          <a:off x="8718" y="0"/>
          <a:ext cx="2788956" cy="1236075"/>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1" kern="1200" noProof="0" dirty="0">
              <a:latin typeface="Century Gothic" panose="020B0502020202020204" pitchFamily="34" charset="0"/>
            </a:rPr>
            <a:t>Evaluación integral de procesos y procedimientos aplicados.</a:t>
          </a:r>
          <a:endParaRPr lang="es-MX" sz="1600" kern="1200" dirty="0"/>
        </a:p>
      </dsp:txBody>
      <dsp:txXfrm>
        <a:off x="44921" y="36203"/>
        <a:ext cx="2716550" cy="1163669"/>
      </dsp:txXfrm>
    </dsp:sp>
    <dsp:sp modelId="{06E76C9B-330D-1044-9027-6172BB5F51D8}">
      <dsp:nvSpPr>
        <dsp:cNvPr id="0" name=""/>
        <dsp:cNvSpPr/>
      </dsp:nvSpPr>
      <dsp:spPr>
        <a:xfrm>
          <a:off x="2972664" y="401049"/>
          <a:ext cx="370978" cy="433975"/>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2972664" y="487844"/>
        <a:ext cx="259685" cy="260385"/>
      </dsp:txXfrm>
    </dsp:sp>
    <dsp:sp modelId="{DA007981-BD77-314D-8DA6-B15852AA9CF9}">
      <dsp:nvSpPr>
        <dsp:cNvPr id="0" name=""/>
        <dsp:cNvSpPr/>
      </dsp:nvSpPr>
      <dsp:spPr>
        <a:xfrm>
          <a:off x="3497635" y="5115"/>
          <a:ext cx="1817096" cy="1225843"/>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1" kern="1200" dirty="0">
              <a:latin typeface="Century Gothic" panose="020B0502020202020204" pitchFamily="34" charset="0"/>
            </a:rPr>
            <a:t>Revisión de cumplimiento normativo y operativo</a:t>
          </a:r>
          <a:endParaRPr lang="es-MX" sz="1600" kern="1200" dirty="0"/>
        </a:p>
      </dsp:txBody>
      <dsp:txXfrm>
        <a:off x="3533539" y="41019"/>
        <a:ext cx="1745288" cy="1154035"/>
      </dsp:txXfrm>
    </dsp:sp>
    <dsp:sp modelId="{E783D101-5C54-9C49-B7F3-26DDC36626A0}">
      <dsp:nvSpPr>
        <dsp:cNvPr id="0" name=""/>
        <dsp:cNvSpPr/>
      </dsp:nvSpPr>
      <dsp:spPr>
        <a:xfrm>
          <a:off x="5489721" y="401049"/>
          <a:ext cx="370978" cy="433975"/>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MX" sz="1800" kern="1200"/>
        </a:p>
      </dsp:txBody>
      <dsp:txXfrm>
        <a:off x="5489721" y="487844"/>
        <a:ext cx="259685" cy="260385"/>
      </dsp:txXfrm>
    </dsp:sp>
    <dsp:sp modelId="{BABD691F-01CB-994A-82D9-9B479D5A51CC}">
      <dsp:nvSpPr>
        <dsp:cNvPr id="0" name=""/>
        <dsp:cNvSpPr/>
      </dsp:nvSpPr>
      <dsp:spPr>
        <a:xfrm>
          <a:off x="6014691" y="60752"/>
          <a:ext cx="2280522" cy="1114570"/>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b="1" kern="1200" dirty="0">
              <a:latin typeface="Century Gothic" panose="020B0502020202020204" pitchFamily="34" charset="0"/>
            </a:rPr>
            <a:t>Análisis de gestión financiera y contractual.</a:t>
          </a:r>
          <a:endParaRPr lang="es-MX" sz="1600" kern="1200" dirty="0"/>
        </a:p>
      </dsp:txBody>
      <dsp:txXfrm>
        <a:off x="6047336" y="93397"/>
        <a:ext cx="2215232" cy="1049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0EECB-25A6-424A-9D17-2F9E624D548D}">
      <dsp:nvSpPr>
        <dsp:cNvPr id="0" name=""/>
        <dsp:cNvSpPr/>
      </dsp:nvSpPr>
      <dsp:spPr>
        <a:xfrm>
          <a:off x="0" y="10834"/>
          <a:ext cx="5752800" cy="806045"/>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CO" sz="1600" b="1" kern="1200" dirty="0" smtClean="0"/>
            <a:t>Riesgos: </a:t>
          </a:r>
          <a:r>
            <a:rPr lang="es-ES" sz="1600" kern="1200" dirty="0" smtClean="0"/>
            <a:t>situaciones que permitan eliminar la causa de una potencial observación u otra circunstancia latentemente no deseable. </a:t>
          </a:r>
          <a:endParaRPr lang="es-ES" sz="1600" kern="1200" dirty="0"/>
        </a:p>
      </dsp:txBody>
      <dsp:txXfrm>
        <a:off x="39348" y="50182"/>
        <a:ext cx="5674104" cy="727349"/>
      </dsp:txXfrm>
    </dsp:sp>
    <dsp:sp modelId="{BA189BA8-B4AC-466E-9EC4-B6420FDF4103}">
      <dsp:nvSpPr>
        <dsp:cNvPr id="0" name=""/>
        <dsp:cNvSpPr/>
      </dsp:nvSpPr>
      <dsp:spPr>
        <a:xfrm>
          <a:off x="0" y="816879"/>
          <a:ext cx="5752800"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51" tIns="12700" rIns="71120" bIns="12700" numCol="1" spcCol="1270" anchor="t" anchorCtr="0">
          <a:noAutofit/>
        </a:bodyPr>
        <a:lstStyle/>
        <a:p>
          <a:pPr marL="57150" lvl="1" indent="-57150" algn="l" defTabSz="444500">
            <a:lnSpc>
              <a:spcPct val="90000"/>
            </a:lnSpc>
            <a:spcBef>
              <a:spcPct val="0"/>
            </a:spcBef>
            <a:spcAft>
              <a:spcPct val="20000"/>
            </a:spcAft>
            <a:buChar char="••"/>
          </a:pPr>
          <a:endParaRPr lang="es-ES" sz="1000"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20000"/>
            </a:spcAft>
            <a:buChar char="••"/>
          </a:pPr>
          <a:r>
            <a:rPr lang="es-ES" sz="1100" b="1" kern="1200" dirty="0" smtClean="0">
              <a:latin typeface="Arial" panose="020B0604020202020204" pitchFamily="34" charset="0"/>
              <a:cs typeface="Arial" panose="020B0604020202020204" pitchFamily="34" charset="0"/>
            </a:rPr>
            <a:t>Los contratistas de prestación de servicios deben registrar y mantener actualizada su hoja de vida en la plataforma SIGEP II, siendo responsabilidad de la Entidad verificar y aprobar dicha información como requisito previo a la ejecución contractual.  </a:t>
          </a:r>
          <a:r>
            <a:rPr lang="es-ES" sz="1100" kern="1200" dirty="0" smtClean="0">
              <a:latin typeface="Arial" panose="020B0604020202020204" pitchFamily="34" charset="0"/>
              <a:cs typeface="Arial" panose="020B0604020202020204" pitchFamily="34" charset="0"/>
            </a:rPr>
            <a:t>No obstante, con base en el Excel actualizado con corte al 31 de agosto de 2025 sobre la actualización de hojas de vida en SIGEP II, se identificó que más de 100 contratistas no cuentan con este requisito diligenciado ni aprobado.</a:t>
          </a:r>
          <a:endParaRPr lang="es-ES" sz="1100" kern="1200" dirty="0">
            <a:latin typeface="Arial" panose="020B0604020202020204" pitchFamily="34" charset="0"/>
            <a:cs typeface="Arial" panose="020B0604020202020204" pitchFamily="34" charset="0"/>
          </a:endParaRPr>
        </a:p>
        <a:p>
          <a:pPr marL="57150" lvl="1" indent="-57150" algn="just" defTabSz="488950">
            <a:lnSpc>
              <a:spcPct val="90000"/>
            </a:lnSpc>
            <a:spcBef>
              <a:spcPct val="0"/>
            </a:spcBef>
            <a:spcAft>
              <a:spcPct val="20000"/>
            </a:spcAft>
            <a:buChar char="••"/>
          </a:pPr>
          <a:endParaRPr lang="es-ES" sz="1100" kern="1200" dirty="0">
            <a:latin typeface="Arial" panose="020B0604020202020204" pitchFamily="34" charset="0"/>
            <a:cs typeface="Arial" panose="020B0604020202020204" pitchFamily="34" charset="0"/>
          </a:endParaRPr>
        </a:p>
      </dsp:txBody>
      <dsp:txXfrm>
        <a:off x="0" y="816879"/>
        <a:ext cx="5752800" cy="1238895"/>
      </dsp:txXfrm>
    </dsp:sp>
    <dsp:sp modelId="{DA61FD1C-16E6-4C59-876E-2CCBC68158D0}">
      <dsp:nvSpPr>
        <dsp:cNvPr id="0" name=""/>
        <dsp:cNvSpPr/>
      </dsp:nvSpPr>
      <dsp:spPr>
        <a:xfrm>
          <a:off x="0" y="2055774"/>
          <a:ext cx="5752800" cy="645499"/>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O" sz="1400" b="1" kern="1200" dirty="0" smtClean="0">
              <a:latin typeface="Arial" panose="020B0604020202020204" pitchFamily="34" charset="0"/>
              <a:cs typeface="Arial" panose="020B0604020202020204" pitchFamily="34" charset="0"/>
            </a:rPr>
            <a:t>Observaciones: </a:t>
          </a:r>
          <a:r>
            <a:rPr lang="es-ES" sz="1400" kern="1200" dirty="0" smtClean="0">
              <a:latin typeface="Arial" panose="020B0604020202020204" pitchFamily="34" charset="0"/>
              <a:cs typeface="Arial" panose="020B0604020202020204" pitchFamily="34" charset="0"/>
            </a:rPr>
            <a:t>Corresponden a incumplimientos de la normativa aplicable, procesos, procedimientos, políticas, manuales, entre otros</a:t>
          </a:r>
          <a:endParaRPr lang="es-ES" sz="1400" kern="1200" dirty="0">
            <a:latin typeface="Arial" panose="020B0604020202020204" pitchFamily="34" charset="0"/>
            <a:cs typeface="Arial" panose="020B0604020202020204" pitchFamily="34" charset="0"/>
          </a:endParaRPr>
        </a:p>
      </dsp:txBody>
      <dsp:txXfrm>
        <a:off x="31511" y="2087285"/>
        <a:ext cx="5689778" cy="582477"/>
      </dsp:txXfrm>
    </dsp:sp>
    <dsp:sp modelId="{A41EB34F-36DE-4652-8CAC-55B6FA521947}">
      <dsp:nvSpPr>
        <dsp:cNvPr id="0" name=""/>
        <dsp:cNvSpPr/>
      </dsp:nvSpPr>
      <dsp:spPr>
        <a:xfrm>
          <a:off x="0" y="2701273"/>
          <a:ext cx="5752800" cy="1141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51" tIns="12700" rIns="71120" bIns="12700" numCol="1" spcCol="1270" anchor="t" anchorCtr="0">
          <a:noAutofit/>
        </a:bodyPr>
        <a:lstStyle/>
        <a:p>
          <a:pPr marL="57150" lvl="1" indent="-57150" algn="just" defTabSz="444500">
            <a:lnSpc>
              <a:spcPct val="90000"/>
            </a:lnSpc>
            <a:spcBef>
              <a:spcPct val="0"/>
            </a:spcBef>
            <a:spcAft>
              <a:spcPct val="20000"/>
            </a:spcAft>
            <a:buChar char="••"/>
          </a:pPr>
          <a:endParaRPr lang="es-ES" sz="1000" kern="1200" dirty="0">
            <a:latin typeface="Arial" panose="020B0604020202020204" pitchFamily="34" charset="0"/>
            <a:cs typeface="Arial" panose="020B0604020202020204" pitchFamily="34" charset="0"/>
          </a:endParaRPr>
        </a:p>
        <a:p>
          <a:pPr marL="57150" lvl="1" indent="-57150" algn="just" defTabSz="444500">
            <a:lnSpc>
              <a:spcPct val="90000"/>
            </a:lnSpc>
            <a:spcBef>
              <a:spcPct val="0"/>
            </a:spcBef>
            <a:spcAft>
              <a:spcPct val="20000"/>
            </a:spcAft>
            <a:buChar char="••"/>
          </a:pPr>
          <a:endParaRPr lang="es-ES" sz="1000" kern="1200" dirty="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20000"/>
            </a:spcAft>
            <a:buChar char="••"/>
          </a:pPr>
          <a:r>
            <a:rPr lang="es-ES" sz="1200" kern="1200" dirty="0" smtClean="0">
              <a:latin typeface="Arial" panose="020B0604020202020204" pitchFamily="34" charset="0"/>
              <a:cs typeface="Arial" panose="020B0604020202020204" pitchFamily="34" charset="0"/>
            </a:rPr>
            <a:t>Se constata que algunos servidores públicos del nivel directivo no figuran reportados en el SIGEP como Personas Expuestas Políticamente (PEP). </a:t>
          </a:r>
          <a:r>
            <a:rPr lang="es-CO" sz="1200" kern="1200" dirty="0" smtClean="0">
              <a:latin typeface="Arial" panose="020B0604020202020204" pitchFamily="34" charset="0"/>
              <a:cs typeface="Arial" panose="020B0604020202020204" pitchFamily="34" charset="0"/>
            </a:rPr>
            <a:t> Dicha omisión, no representa un suceso puntual, sino que obedece a una tendencia recurrente que ya había sido identificada en previas labores de seguimiento.</a:t>
          </a:r>
          <a:r>
            <a:rPr lang="es-ES" sz="1200" kern="1200" dirty="0" smtClean="0">
              <a:latin typeface="Arial" panose="020B0604020202020204" pitchFamily="34" charset="0"/>
              <a:cs typeface="Arial" panose="020B0604020202020204" pitchFamily="34" charset="0"/>
            </a:rPr>
            <a:t>      </a:t>
          </a:r>
          <a:endParaRPr lang="es-ES" sz="1200" kern="1200" dirty="0">
            <a:latin typeface="Arial" panose="020B0604020202020204" pitchFamily="34" charset="0"/>
            <a:cs typeface="Arial" panose="020B0604020202020204" pitchFamily="34" charset="0"/>
          </a:endParaRPr>
        </a:p>
      </dsp:txBody>
      <dsp:txXfrm>
        <a:off x="0" y="2701273"/>
        <a:ext cx="5752800" cy="114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6BC00-670C-4CE7-997B-2AE7226EC29C}">
      <dsp:nvSpPr>
        <dsp:cNvPr id="0" name=""/>
        <dsp:cNvSpPr/>
      </dsp:nvSpPr>
      <dsp:spPr>
        <a:xfrm>
          <a:off x="0" y="0"/>
          <a:ext cx="5194294" cy="804960"/>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O" sz="2400" kern="1200" dirty="0" smtClean="0">
              <a:latin typeface="Arial" panose="020B0604020202020204" pitchFamily="34" charset="0"/>
              <a:cs typeface="Arial" panose="020B0604020202020204" pitchFamily="34" charset="0"/>
            </a:rPr>
            <a:t>Noviembre </a:t>
          </a:r>
          <a:endParaRPr lang="es-ES" sz="2400" kern="1200" dirty="0">
            <a:latin typeface="Arial" panose="020B0604020202020204" pitchFamily="34" charset="0"/>
            <a:cs typeface="Arial" panose="020B0604020202020204" pitchFamily="34" charset="0"/>
          </a:endParaRPr>
        </a:p>
      </dsp:txBody>
      <dsp:txXfrm>
        <a:off x="39295" y="39295"/>
        <a:ext cx="5115704" cy="726370"/>
      </dsp:txXfrm>
    </dsp:sp>
    <dsp:sp modelId="{2428C0CD-7476-48D0-987C-AAFEB60A72D0}">
      <dsp:nvSpPr>
        <dsp:cNvPr id="0" name=""/>
        <dsp:cNvSpPr/>
      </dsp:nvSpPr>
      <dsp:spPr>
        <a:xfrm>
          <a:off x="0" y="813548"/>
          <a:ext cx="5194294"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1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CO" sz="2400" kern="1200" dirty="0" smtClean="0">
              <a:latin typeface="Arial" panose="020B0604020202020204" pitchFamily="34" charset="0"/>
              <a:cs typeface="Arial" panose="020B0604020202020204" pitchFamily="34" charset="0"/>
            </a:rPr>
            <a:t>Seguimiento semestral chip </a:t>
          </a:r>
          <a:endParaRPr lang="es-ES" sz="2400" kern="1200" dirty="0">
            <a:latin typeface="Arial" panose="020B0604020202020204" pitchFamily="34" charset="0"/>
            <a:cs typeface="Arial" panose="020B0604020202020204" pitchFamily="34" charset="0"/>
          </a:endParaRPr>
        </a:p>
      </dsp:txBody>
      <dsp:txXfrm>
        <a:off x="0" y="813548"/>
        <a:ext cx="5194294" cy="712080"/>
      </dsp:txXfrm>
    </dsp:sp>
    <dsp:sp modelId="{E2CD04A5-C88A-4FB6-85BB-AEA3192C2A4D}">
      <dsp:nvSpPr>
        <dsp:cNvPr id="0" name=""/>
        <dsp:cNvSpPr/>
      </dsp:nvSpPr>
      <dsp:spPr>
        <a:xfrm>
          <a:off x="0" y="1525628"/>
          <a:ext cx="5194294" cy="804960"/>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latin typeface="Arial" panose="020B0604020202020204" pitchFamily="34" charset="0"/>
              <a:cs typeface="Arial" panose="020B0604020202020204" pitchFamily="34" charset="0"/>
            </a:rPr>
            <a:t>Diciembre</a:t>
          </a:r>
          <a:endParaRPr lang="es-ES" sz="2400" kern="1200" dirty="0">
            <a:latin typeface="Arial" panose="020B0604020202020204" pitchFamily="34" charset="0"/>
            <a:cs typeface="Arial" panose="020B0604020202020204" pitchFamily="34" charset="0"/>
          </a:endParaRPr>
        </a:p>
      </dsp:txBody>
      <dsp:txXfrm>
        <a:off x="39295" y="1564923"/>
        <a:ext cx="5115704" cy="726370"/>
      </dsp:txXfrm>
    </dsp:sp>
    <dsp:sp modelId="{EC360F96-7158-43B4-80E9-401BC8A838AA}">
      <dsp:nvSpPr>
        <dsp:cNvPr id="0" name=""/>
        <dsp:cNvSpPr/>
      </dsp:nvSpPr>
      <dsp:spPr>
        <a:xfrm>
          <a:off x="0" y="2330588"/>
          <a:ext cx="5194294"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1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CO" sz="2400" kern="1200" dirty="0" smtClean="0">
              <a:latin typeface="Arial" panose="020B0604020202020204" pitchFamily="34" charset="0"/>
              <a:cs typeface="Arial" panose="020B0604020202020204" pitchFamily="34" charset="0"/>
            </a:rPr>
            <a:t>Planes de mejoramiento</a:t>
          </a:r>
          <a:endParaRPr lang="es-ES" sz="2400" kern="1200" dirty="0">
            <a:latin typeface="Arial" panose="020B0604020202020204" pitchFamily="34" charset="0"/>
            <a:cs typeface="Arial" panose="020B0604020202020204" pitchFamily="34" charset="0"/>
          </a:endParaRPr>
        </a:p>
      </dsp:txBody>
      <dsp:txXfrm>
        <a:off x="0" y="2330588"/>
        <a:ext cx="5194294" cy="7120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848DA-0DFE-403E-93DA-CA69EFD86AB4}" type="datetimeFigureOut">
              <a:rPr lang="es-CO" smtClean="0"/>
              <a:t>30/10/2025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8E496-AF5F-48DE-AD7C-5E1B8E8584FE}" type="slidenum">
              <a:rPr lang="es-CO" smtClean="0"/>
              <a:t>‹Nº›</a:t>
            </a:fld>
            <a:endParaRPr lang="es-CO"/>
          </a:p>
        </p:txBody>
      </p:sp>
    </p:spTree>
    <p:extLst>
      <p:ext uri="{BB962C8B-B14F-4D97-AF65-F5344CB8AC3E}">
        <p14:creationId xmlns:p14="http://schemas.microsoft.com/office/powerpoint/2010/main" val="365147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17</a:t>
            </a:fld>
            <a:endParaRPr lang="es-CO"/>
          </a:p>
        </p:txBody>
      </p:sp>
    </p:spTree>
    <p:extLst>
      <p:ext uri="{BB962C8B-B14F-4D97-AF65-F5344CB8AC3E}">
        <p14:creationId xmlns:p14="http://schemas.microsoft.com/office/powerpoint/2010/main" val="380366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18</a:t>
            </a:fld>
            <a:endParaRPr lang="es-CO"/>
          </a:p>
        </p:txBody>
      </p:sp>
    </p:spTree>
    <p:extLst>
      <p:ext uri="{BB962C8B-B14F-4D97-AF65-F5344CB8AC3E}">
        <p14:creationId xmlns:p14="http://schemas.microsoft.com/office/powerpoint/2010/main" val="56265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19</a:t>
            </a:fld>
            <a:endParaRPr lang="es-CO"/>
          </a:p>
        </p:txBody>
      </p:sp>
    </p:spTree>
    <p:extLst>
      <p:ext uri="{BB962C8B-B14F-4D97-AF65-F5344CB8AC3E}">
        <p14:creationId xmlns:p14="http://schemas.microsoft.com/office/powerpoint/2010/main" val="386498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30/10/2025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39519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786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93229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30/10/2025</a:t>
            </a:fld>
            <a:endParaRPr lang="es-CO"/>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s-CO"/>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79721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30/10/2025</a:t>
            </a:fld>
            <a:endParaRPr lang="es-C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343515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30/10/2025</a:t>
            </a:fld>
            <a:endParaRPr lang="es-C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299049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30/10/2025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983786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30/10/2025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418808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2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Redondear rectángulo de esquina diagonal 6"/>
          <p:cNvSpPr/>
          <p:nvPr userDrawn="1"/>
        </p:nvSpPr>
        <p:spPr>
          <a:xfrm>
            <a:off x="0" y="0"/>
            <a:ext cx="9135784" cy="5297714"/>
          </a:xfrm>
          <a:prstGeom prst="round2DiagRect">
            <a:avLst>
              <a:gd name="adj1" fmla="val 977"/>
              <a:gd name="adj2" fmla="val 0"/>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r="76384"/>
          <a:stretch/>
        </p:blipFill>
        <p:spPr>
          <a:xfrm rot="5400000">
            <a:off x="793440" y="-793441"/>
            <a:ext cx="1146629" cy="2733511"/>
          </a:xfrm>
          <a:prstGeom prst="rect">
            <a:avLst/>
          </a:prstGeom>
        </p:spPr>
      </p:pic>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2007"/>
            <a:ext cx="9637434" cy="5421057"/>
          </a:xfrm>
          <a:prstGeom prst="rect">
            <a:avLst/>
          </a:prstGeom>
        </p:spPr>
      </p:pic>
    </p:spTree>
    <p:extLst>
      <p:ext uri="{BB962C8B-B14F-4D97-AF65-F5344CB8AC3E}">
        <p14:creationId xmlns:p14="http://schemas.microsoft.com/office/powerpoint/2010/main" val="35530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t="-1" r="822" b="639"/>
          <a:stretch/>
        </p:blipFill>
        <p:spPr>
          <a:xfrm>
            <a:off x="0" y="-2365"/>
            <a:ext cx="9144000" cy="5145865"/>
          </a:xfrm>
          <a:prstGeom prst="rect">
            <a:avLst/>
          </a:prstGeom>
        </p:spPr>
      </p:pic>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3074" y="4501164"/>
            <a:ext cx="1582104" cy="483873"/>
          </a:xfrm>
          <a:prstGeom prst="rect">
            <a:avLst/>
          </a:prstGeom>
        </p:spPr>
      </p:pic>
    </p:spTree>
    <p:extLst>
      <p:ext uri="{BB962C8B-B14F-4D97-AF65-F5344CB8AC3E}">
        <p14:creationId xmlns:p14="http://schemas.microsoft.com/office/powerpoint/2010/main" val="103041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t="-1" r="822" b="639"/>
          <a:stretch/>
        </p:blipFill>
        <p:spPr>
          <a:xfrm>
            <a:off x="0" y="-2365"/>
            <a:ext cx="9144000" cy="5145865"/>
          </a:xfrm>
          <a:prstGeom prst="rect">
            <a:avLst/>
          </a:prstGeom>
        </p:spPr>
      </p:pic>
      <p:sp>
        <p:nvSpPr>
          <p:cNvPr id="4" name="Paralelogramo 3"/>
          <p:cNvSpPr/>
          <p:nvPr userDrawn="1"/>
        </p:nvSpPr>
        <p:spPr>
          <a:xfrm>
            <a:off x="441436" y="161716"/>
            <a:ext cx="7181849" cy="500007"/>
          </a:xfrm>
          <a:prstGeom prst="parallelogram">
            <a:avLst>
              <a:gd name="adj" fmla="val 695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Tree>
    <p:extLst>
      <p:ext uri="{BB962C8B-B14F-4D97-AF65-F5344CB8AC3E}">
        <p14:creationId xmlns:p14="http://schemas.microsoft.com/office/powerpoint/2010/main" val="208601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68632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1100" y="3571875"/>
            <a:ext cx="342900" cy="1571625"/>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0321" y="4379053"/>
            <a:ext cx="2102229" cy="764447"/>
          </a:xfrm>
          <a:prstGeom prst="rect">
            <a:avLst/>
          </a:prstGeom>
        </p:spPr>
      </p:pic>
      <p:pic>
        <p:nvPicPr>
          <p:cNvPr id="10" name="Marcador de contenido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2157166" y="2157166"/>
            <a:ext cx="4949797" cy="635465"/>
          </a:xfrm>
          <a:prstGeom prst="rect">
            <a:avLst/>
          </a:prstGeom>
        </p:spPr>
      </p:pic>
      <p:pic>
        <p:nvPicPr>
          <p:cNvPr id="6" name="Imagen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33074" y="4501164"/>
            <a:ext cx="1582104" cy="483873"/>
          </a:xfrm>
          <a:prstGeom prst="rect">
            <a:avLst/>
          </a:prstGeom>
        </p:spPr>
      </p:pic>
    </p:spTree>
    <p:extLst>
      <p:ext uri="{BB962C8B-B14F-4D97-AF65-F5344CB8AC3E}">
        <p14:creationId xmlns:p14="http://schemas.microsoft.com/office/powerpoint/2010/main" val="381287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Marcador de contenido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08035"/>
            <a:ext cx="4949797" cy="635465"/>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662" y="1"/>
            <a:ext cx="851338" cy="542980"/>
          </a:xfrm>
          <a:prstGeom prst="rect">
            <a:avLst/>
          </a:prstGeom>
        </p:spPr>
      </p:pic>
    </p:spTree>
    <p:extLst>
      <p:ext uri="{BB962C8B-B14F-4D97-AF65-F5344CB8AC3E}">
        <p14:creationId xmlns:p14="http://schemas.microsoft.com/office/powerpoint/2010/main" val="118156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421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9"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08614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6" r:id="rId5"/>
    <p:sldLayoutId id="2147483675" r:id="rId6"/>
    <p:sldLayoutId id="2147483663" r:id="rId7"/>
    <p:sldLayoutId id="214748367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33.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39.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9902" y="739044"/>
            <a:ext cx="7067129" cy="1560427"/>
          </a:xfrm>
          <a:prstGeom prst="rect">
            <a:avLst/>
          </a:prstGeom>
          <a:noFill/>
        </p:spPr>
        <p:txBody>
          <a:bodyPr wrap="square" rtlCol="0">
            <a:spAutoFit/>
          </a:bodyPr>
          <a:lstStyle/>
          <a:p>
            <a:pPr algn="ctr">
              <a:lnSpc>
                <a:spcPct val="90000"/>
              </a:lnSpc>
              <a:spcBef>
                <a:spcPct val="0"/>
              </a:spcBef>
            </a:pPr>
            <a:r>
              <a:rPr lang="es-MX" sz="2400" b="1" dirty="0">
                <a:solidFill>
                  <a:schemeClr val="bg1"/>
                </a:solidFill>
                <a:latin typeface="Arial Black" panose="020B0A04020102020204" pitchFamily="34" charset="0"/>
                <a:ea typeface="+mj-ea"/>
                <a:cs typeface="+mj-cs"/>
              </a:rPr>
              <a:t>Comité Institucional de Coordinación </a:t>
            </a:r>
            <a:r>
              <a:rPr lang="es-MX" sz="2400" b="1" dirty="0" smtClean="0">
                <a:solidFill>
                  <a:schemeClr val="bg1"/>
                </a:solidFill>
                <a:latin typeface="Arial Black" panose="020B0A04020102020204" pitchFamily="34" charset="0"/>
                <a:ea typeface="+mj-ea"/>
                <a:cs typeface="+mj-cs"/>
              </a:rPr>
              <a:t>de Control Interno </a:t>
            </a:r>
          </a:p>
          <a:p>
            <a:pPr algn="ctr">
              <a:lnSpc>
                <a:spcPct val="90000"/>
              </a:lnSpc>
              <a:spcBef>
                <a:spcPct val="0"/>
              </a:spcBef>
            </a:pPr>
            <a:endParaRPr lang="es-MX" sz="1400" b="1" dirty="0" smtClean="0">
              <a:solidFill>
                <a:schemeClr val="bg1"/>
              </a:solidFill>
              <a:latin typeface="Arial Black" panose="020B0A04020102020204" pitchFamily="34" charset="0"/>
              <a:ea typeface="+mj-ea"/>
              <a:cs typeface="+mj-cs"/>
            </a:endParaRPr>
          </a:p>
          <a:p>
            <a:pPr algn="ctr">
              <a:lnSpc>
                <a:spcPct val="90000"/>
              </a:lnSpc>
              <a:spcBef>
                <a:spcPct val="0"/>
              </a:spcBef>
            </a:pPr>
            <a:endParaRPr lang="es-MX" sz="2000" b="1" dirty="0" smtClean="0">
              <a:solidFill>
                <a:schemeClr val="bg1"/>
              </a:solidFill>
              <a:latin typeface="Arial Black" panose="020B0A04020102020204" pitchFamily="34" charset="0"/>
              <a:ea typeface="+mj-ea"/>
              <a:cs typeface="+mj-cs"/>
            </a:endParaRPr>
          </a:p>
          <a:p>
            <a:pPr algn="ctr">
              <a:lnSpc>
                <a:spcPct val="90000"/>
              </a:lnSpc>
              <a:spcBef>
                <a:spcPct val="0"/>
              </a:spcBef>
            </a:pPr>
            <a:r>
              <a:rPr lang="es-MX" sz="2400" b="1" dirty="0" smtClean="0">
                <a:solidFill>
                  <a:schemeClr val="bg1"/>
                </a:solidFill>
                <a:latin typeface="Arial Black" panose="020B0A04020102020204" pitchFamily="34" charset="0"/>
                <a:ea typeface="+mj-ea"/>
                <a:cs typeface="+mj-cs"/>
              </a:rPr>
              <a:t>CICCI No.5 </a:t>
            </a:r>
            <a:endParaRPr lang="es-CO" sz="2400" b="1" dirty="0">
              <a:solidFill>
                <a:schemeClr val="bg1"/>
              </a:solidFill>
              <a:latin typeface="Arial Black" panose="020B0A04020102020204" pitchFamily="34" charset="0"/>
              <a:ea typeface="+mj-ea"/>
              <a:cs typeface="+mj-cs"/>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1775" y="3303696"/>
            <a:ext cx="2600043" cy="838813"/>
          </a:xfrm>
          <a:prstGeom prst="rect">
            <a:avLst/>
          </a:prstGeom>
        </p:spPr>
      </p:pic>
      <p:sp>
        <p:nvSpPr>
          <p:cNvPr id="4" name="CuadroTexto 3"/>
          <p:cNvSpPr txBox="1"/>
          <p:nvPr/>
        </p:nvSpPr>
        <p:spPr>
          <a:xfrm>
            <a:off x="885377" y="2687587"/>
            <a:ext cx="6756177" cy="424732"/>
          </a:xfrm>
          <a:prstGeom prst="rect">
            <a:avLst/>
          </a:prstGeom>
          <a:noFill/>
        </p:spPr>
        <p:txBody>
          <a:bodyPr wrap="square" rtlCol="0">
            <a:spAutoFit/>
          </a:bodyPr>
          <a:lstStyle/>
          <a:p>
            <a:pPr algn="ctr">
              <a:lnSpc>
                <a:spcPct val="90000"/>
              </a:lnSpc>
              <a:spcBef>
                <a:spcPct val="0"/>
              </a:spcBef>
            </a:pPr>
            <a:r>
              <a:rPr lang="es-MX" sz="2400" b="1" dirty="0">
                <a:solidFill>
                  <a:schemeClr val="bg1"/>
                </a:solidFill>
                <a:latin typeface="Arial Black" panose="020B0A04020102020204" pitchFamily="34" charset="0"/>
                <a:ea typeface="+mj-ea"/>
                <a:cs typeface="+mj-cs"/>
              </a:rPr>
              <a:t>Octubre </a:t>
            </a:r>
            <a:r>
              <a:rPr lang="es-MX" sz="2400" b="1" dirty="0" smtClean="0">
                <a:solidFill>
                  <a:schemeClr val="bg1"/>
                </a:solidFill>
                <a:latin typeface="Arial Black" panose="020B0A04020102020204" pitchFamily="34" charset="0"/>
                <a:ea typeface="+mj-ea"/>
                <a:cs typeface="+mj-cs"/>
              </a:rPr>
              <a:t>30 </a:t>
            </a:r>
            <a:r>
              <a:rPr lang="es-MX" sz="2400" b="1" dirty="0">
                <a:solidFill>
                  <a:schemeClr val="bg1"/>
                </a:solidFill>
                <a:latin typeface="Arial Black" panose="020B0A04020102020204" pitchFamily="34" charset="0"/>
                <a:ea typeface="+mj-ea"/>
                <a:cs typeface="+mj-cs"/>
              </a:rPr>
              <a:t>del 2025</a:t>
            </a:r>
            <a:endParaRPr lang="es-CO" sz="2400" b="1" dirty="0">
              <a:solidFill>
                <a:schemeClr val="bg1"/>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173132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762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25411" y="135143"/>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814193" y="79021"/>
            <a:ext cx="3149698" cy="473206"/>
          </a:xfrm>
          <a:prstGeom prst="rect">
            <a:avLst/>
          </a:prstGeom>
        </p:spPr>
        <p:txBody>
          <a:bodyPr wrap="square">
            <a:spAutoFit/>
          </a:bodyPr>
          <a:lstStyle/>
          <a:p>
            <a:pPr marL="0" lvl="1" algn="ctr">
              <a:lnSpc>
                <a:spcPct val="90000"/>
              </a:lnSpc>
              <a:spcBef>
                <a:spcPct val="0"/>
              </a:spcBef>
            </a:pPr>
            <a:r>
              <a:rPr lang="es-MX" b="1" dirty="0" smtClean="0"/>
              <a:t>Seguimiento </a:t>
            </a:r>
            <a:r>
              <a:rPr lang="es-MX" b="1" dirty="0"/>
              <a:t>al mapa de riesgos de corrupción</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125411" y="811417"/>
            <a:ext cx="8512898" cy="1754326"/>
          </a:xfrm>
          <a:prstGeom prst="rect">
            <a:avLst/>
          </a:prstGeom>
        </p:spPr>
        <p:txBody>
          <a:bodyPr wrap="square">
            <a:spAutoFit/>
          </a:bodyPr>
          <a:lstStyle/>
          <a:p>
            <a:pPr algn="just"/>
            <a:r>
              <a:rPr lang="es-CO" sz="1200" dirty="0" smtClean="0">
                <a:latin typeface="Arial" panose="020B0604020202020204" pitchFamily="34" charset="0"/>
                <a:cs typeface="Arial" panose="020B0604020202020204" pitchFamily="34" charset="0"/>
              </a:rPr>
              <a:t>.</a:t>
            </a:r>
          </a:p>
          <a:p>
            <a:pPr algn="just"/>
            <a:endParaRPr lang="es-CO" sz="1400" dirty="0">
              <a:latin typeface="Arial" panose="020B0604020202020204" pitchFamily="34" charset="0"/>
              <a:cs typeface="Arial" panose="020B0604020202020204" pitchFamily="34" charset="0"/>
            </a:endParaRPr>
          </a:p>
          <a:p>
            <a:pPr algn="just"/>
            <a:endParaRPr lang="es-CO" sz="1400" dirty="0" smtClean="0">
              <a:latin typeface="Arial" panose="020B0604020202020204" pitchFamily="34" charset="0"/>
              <a:cs typeface="Arial" panose="020B0604020202020204" pitchFamily="34" charset="0"/>
            </a:endParaRPr>
          </a:p>
          <a:p>
            <a:pPr algn="just"/>
            <a:endParaRPr lang="es-CO" sz="1400" dirty="0" smtClean="0">
              <a:latin typeface="Arial" panose="020B0604020202020204" pitchFamily="34" charset="0"/>
              <a:cs typeface="Arial" panose="020B0604020202020204" pitchFamily="34" charset="0"/>
            </a:endParaRPr>
          </a:p>
          <a:p>
            <a:pPr algn="just"/>
            <a:endParaRPr lang="es-CO" dirty="0"/>
          </a:p>
          <a:p>
            <a:pPr algn="just"/>
            <a:endParaRPr lang="es-CO" dirty="0" smtClean="0"/>
          </a:p>
          <a:p>
            <a:pPr algn="just"/>
            <a:endParaRPr lang="es-CO" dirty="0"/>
          </a:p>
          <a:p>
            <a:pPr algn="just"/>
            <a:endParaRPr lang="es-CO" dirty="0"/>
          </a:p>
        </p:txBody>
      </p:sp>
      <p:sp>
        <p:nvSpPr>
          <p:cNvPr id="5" name="Rectángulo redondeado 4"/>
          <p:cNvSpPr/>
          <p:nvPr/>
        </p:nvSpPr>
        <p:spPr>
          <a:xfrm>
            <a:off x="125411" y="755295"/>
            <a:ext cx="8838479" cy="11443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dirty="0" smtClean="0">
                <a:solidFill>
                  <a:schemeClr val="tx1"/>
                </a:solidFill>
              </a:rPr>
              <a:t>Fortaleza: </a:t>
            </a:r>
            <a:r>
              <a:rPr lang="es-ES" dirty="0" smtClean="0">
                <a:solidFill>
                  <a:schemeClr val="bg1"/>
                </a:solidFill>
              </a:rPr>
              <a:t>La </a:t>
            </a:r>
            <a:r>
              <a:rPr lang="es-ES" dirty="0">
                <a:solidFill>
                  <a:schemeClr val="bg1"/>
                </a:solidFill>
              </a:rPr>
              <a:t>entidad ha demostrado avances significativos en la gestión de los riesgos de corrupción, evidenciando mejoras en los procesos de identificación y seguimiento. Esta evolución refleja un fortalecimiento del compromiso institucional con la transparencia, el control interno y la mejora continua, lo cual contribuye positivamente a la consolidación de una cultura de integridad dentro de la organización</a:t>
            </a:r>
            <a:endParaRPr lang="es-CO" dirty="0">
              <a:solidFill>
                <a:schemeClr val="bg1"/>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2102549155"/>
              </p:ext>
            </p:extLst>
          </p:nvPr>
        </p:nvGraphicFramePr>
        <p:xfrm>
          <a:off x="340241" y="1978705"/>
          <a:ext cx="8298067" cy="3082564"/>
        </p:xfrm>
        <a:graphic>
          <a:graphicData uri="http://schemas.openxmlformats.org/drawingml/2006/table">
            <a:tbl>
              <a:tblPr firstRow="1" bandRow="1">
                <a:tableStyleId>{93296810-A885-4BE3-A3E7-6D5BEEA58F35}</a:tableStyleId>
              </a:tblPr>
              <a:tblGrid>
                <a:gridCol w="8298067">
                  <a:extLst>
                    <a:ext uri="{9D8B030D-6E8A-4147-A177-3AD203B41FA5}">
                      <a16:colId xmlns:a16="http://schemas.microsoft.com/office/drawing/2014/main" val="1210243320"/>
                    </a:ext>
                  </a:extLst>
                </a:gridCol>
              </a:tblGrid>
              <a:tr h="988079">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ES" sz="1350" b="1" i="1" kern="1200" dirty="0" smtClean="0">
                          <a:solidFill>
                            <a:schemeClr val="lt1"/>
                          </a:solidFill>
                          <a:effectLst/>
                          <a:latin typeface="+mn-lt"/>
                          <a:ea typeface="+mn-ea"/>
                          <a:cs typeface="+mn-cs"/>
                        </a:rPr>
                        <a:t>RIESGOS: </a:t>
                      </a:r>
                      <a:r>
                        <a:rPr lang="es-ES" sz="1350" b="1" kern="1200" dirty="0" smtClean="0">
                          <a:solidFill>
                            <a:schemeClr val="tx1"/>
                          </a:solidFill>
                          <a:effectLst/>
                          <a:latin typeface="+mn-lt"/>
                          <a:ea typeface="+mn-ea"/>
                          <a:cs typeface="+mn-cs"/>
                        </a:rPr>
                        <a:t>Los riesgos corresponden a situaciones potenciales que, de materializarse, pueden afectar el cumplimiento de los objetivos institucionales, normativos o de buenas prácticas. Su identificación permite anticipar eventos no deseados y establecer acciones preventivas que reduzcan la probabilidad de ocurrencia o mitiguen su impacto.</a:t>
                      </a:r>
                      <a:endParaRPr lang="es-CO" dirty="0"/>
                    </a:p>
                  </a:txBody>
                  <a:tcPr/>
                </a:tc>
                <a:extLst>
                  <a:ext uri="{0D108BD9-81ED-4DB2-BD59-A6C34878D82A}">
                    <a16:rowId xmlns:a16="http://schemas.microsoft.com/office/drawing/2014/main" val="3273717151"/>
                  </a:ext>
                </a:extLst>
              </a:tr>
              <a:tr h="5372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CO" sz="1000" dirty="0" smtClean="0"/>
                        <a:t>1. </a:t>
                      </a:r>
                      <a:r>
                        <a:rPr lang="es-CO" sz="1000" kern="1200" dirty="0" smtClean="0">
                          <a:solidFill>
                            <a:schemeClr val="dk1"/>
                          </a:solidFill>
                          <a:effectLst/>
                          <a:latin typeface="+mn-lt"/>
                          <a:ea typeface="+mn-ea"/>
                          <a:cs typeface="+mn-cs"/>
                        </a:rPr>
                        <a:t>Se identifica un riesgo de afectación institucional por la inconsistencia entre las instrucciones operativas dadas por la OAP y los lineamientos formales vigentes, lo cual puede generar confusión operativa y desviaciones en la gestión del riesgo de corrupción.</a:t>
                      </a:r>
                      <a:endParaRPr lang="es-CO" sz="1000" dirty="0"/>
                    </a:p>
                  </a:txBody>
                  <a:tcPr/>
                </a:tc>
                <a:extLst>
                  <a:ext uri="{0D108BD9-81ED-4DB2-BD59-A6C34878D82A}">
                    <a16:rowId xmlns:a16="http://schemas.microsoft.com/office/drawing/2014/main" val="1929615373"/>
                  </a:ext>
                </a:extLst>
              </a:tr>
              <a:tr h="396069">
                <a:tc>
                  <a:txBody>
                    <a:bodyPr/>
                    <a:lstStyle/>
                    <a:p>
                      <a:r>
                        <a:rPr lang="es-ES" sz="1000" kern="1200" dirty="0" smtClean="0">
                          <a:solidFill>
                            <a:schemeClr val="dk1"/>
                          </a:solidFill>
                          <a:effectLst/>
                          <a:latin typeface="+mn-lt"/>
                          <a:ea typeface="+mn-ea"/>
                          <a:cs typeface="+mn-cs"/>
                        </a:rPr>
                        <a:t>2. La falta de oportunidad en el tratamiento de las acciones de mejora continua del Sistema de Gestión de la Calidad representa un riesgo para la eficacia del sistema</a:t>
                      </a:r>
                      <a:endParaRPr lang="es-CO" sz="1000" dirty="0"/>
                    </a:p>
                  </a:txBody>
                  <a:tcPr/>
                </a:tc>
                <a:extLst>
                  <a:ext uri="{0D108BD9-81ED-4DB2-BD59-A6C34878D82A}">
                    <a16:rowId xmlns:a16="http://schemas.microsoft.com/office/drawing/2014/main" val="3656212995"/>
                  </a:ext>
                </a:extLst>
              </a:tr>
              <a:tr h="1161045">
                <a:tc>
                  <a:txBody>
                    <a:bodyPr/>
                    <a:lstStyle/>
                    <a:p>
                      <a:r>
                        <a:rPr lang="es-CO" sz="1000" dirty="0" smtClean="0"/>
                        <a:t>3. </a:t>
                      </a:r>
                      <a:r>
                        <a:rPr lang="es-ES" sz="1000" kern="1200" dirty="0" smtClean="0">
                          <a:solidFill>
                            <a:schemeClr val="dk1"/>
                          </a:solidFill>
                          <a:effectLst/>
                          <a:latin typeface="+mn-lt"/>
                          <a:ea typeface="+mn-ea"/>
                          <a:cs typeface="+mn-cs"/>
                        </a:rPr>
                        <a:t>De acuerdo con el </a:t>
                      </a:r>
                      <a:r>
                        <a:rPr lang="es-ES" sz="1000" i="1" kern="1200" dirty="0" smtClean="0">
                          <a:solidFill>
                            <a:schemeClr val="dk1"/>
                          </a:solidFill>
                          <a:effectLst/>
                          <a:latin typeface="+mn-lt"/>
                          <a:ea typeface="+mn-ea"/>
                          <a:cs typeface="+mn-cs"/>
                        </a:rPr>
                        <a:t>Manual de Planeación Organizacional</a:t>
                      </a:r>
                      <a:r>
                        <a:rPr lang="es-ES" sz="1000" kern="1200" dirty="0" smtClean="0">
                          <a:solidFill>
                            <a:schemeClr val="dk1"/>
                          </a:solidFill>
                          <a:effectLst/>
                          <a:latin typeface="+mn-lt"/>
                          <a:ea typeface="+mn-ea"/>
                          <a:cs typeface="+mn-cs"/>
                        </a:rPr>
                        <a:t> (código M-PO-03, versión 02 del 1/11/2024), actividad 13 y Políticas de Operación literal a, se establece: “El seguimiento de todos los planes operativos e institucionales se debe realizar mensualmente. Los avances de estos, así como el seguimiento al mapa de riesgos institucional se consolidarán y publicarán en la página web cada tres meses, con excepción del plan anticorrupción que se realiza conforme a la normatividad vigente cada cuatro meses”.</a:t>
                      </a:r>
                      <a:endParaRPr lang="es-CO" sz="1000" kern="1200" dirty="0" smtClean="0">
                        <a:solidFill>
                          <a:schemeClr val="dk1"/>
                        </a:solidFill>
                        <a:effectLst/>
                        <a:latin typeface="+mn-lt"/>
                        <a:ea typeface="+mn-ea"/>
                        <a:cs typeface="+mn-cs"/>
                      </a:endParaRPr>
                    </a:p>
                    <a:p>
                      <a:r>
                        <a:rPr lang="es-ES" sz="1000" kern="1200" dirty="0" smtClean="0">
                          <a:solidFill>
                            <a:schemeClr val="dk1"/>
                          </a:solidFill>
                          <a:effectLst/>
                          <a:latin typeface="+mn-lt"/>
                          <a:ea typeface="+mn-ea"/>
                          <a:cs typeface="+mn-cs"/>
                        </a:rPr>
                        <a:t>No obstante, tras consultar a la Oficina Asesora de Planeación, no se obtuvo evidencia del cumplimiento de este lineamiento.</a:t>
                      </a:r>
                      <a:endParaRPr lang="es-CO" sz="1000" dirty="0"/>
                    </a:p>
                  </a:txBody>
                  <a:tcPr/>
                </a:tc>
                <a:extLst>
                  <a:ext uri="{0D108BD9-81ED-4DB2-BD59-A6C34878D82A}">
                    <a16:rowId xmlns:a16="http://schemas.microsoft.com/office/drawing/2014/main" val="3166352605"/>
                  </a:ext>
                </a:extLst>
              </a:tr>
            </a:tbl>
          </a:graphicData>
        </a:graphic>
      </p:graphicFrame>
    </p:spTree>
    <p:extLst>
      <p:ext uri="{BB962C8B-B14F-4D97-AF65-F5344CB8AC3E}">
        <p14:creationId xmlns:p14="http://schemas.microsoft.com/office/powerpoint/2010/main" val="3272162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762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25411" y="135143"/>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814193" y="79021"/>
            <a:ext cx="3149698" cy="507831"/>
          </a:xfrm>
          <a:prstGeom prst="rect">
            <a:avLst/>
          </a:prstGeom>
        </p:spPr>
        <p:txBody>
          <a:bodyPr wrap="square">
            <a:spAutoFit/>
          </a:bodyPr>
          <a:lstStyle/>
          <a:p>
            <a:pPr lvl="1" fontAlgn="base"/>
            <a:r>
              <a:rPr lang="es-CO" b="1" dirty="0"/>
              <a:t>Seguimiento al sistema de gestión del empleo público – SIGEP</a:t>
            </a:r>
            <a:endParaRPr lang="es-CO" dirty="0"/>
          </a:p>
        </p:txBody>
      </p:sp>
      <p:sp>
        <p:nvSpPr>
          <p:cNvPr id="3" name="Rectángulo 2"/>
          <p:cNvSpPr/>
          <p:nvPr/>
        </p:nvSpPr>
        <p:spPr>
          <a:xfrm>
            <a:off x="125411" y="811417"/>
            <a:ext cx="8512898" cy="1754326"/>
          </a:xfrm>
          <a:prstGeom prst="rect">
            <a:avLst/>
          </a:prstGeom>
        </p:spPr>
        <p:txBody>
          <a:bodyPr wrap="square">
            <a:spAutoFit/>
          </a:bodyPr>
          <a:lstStyle/>
          <a:p>
            <a:pPr algn="just"/>
            <a:endParaRPr lang="es-CO" sz="1200" dirty="0" smtClean="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smtClean="0">
              <a:latin typeface="Arial" panose="020B0604020202020204" pitchFamily="34" charset="0"/>
              <a:cs typeface="Arial" panose="020B0604020202020204" pitchFamily="34" charset="0"/>
            </a:endParaRPr>
          </a:p>
          <a:p>
            <a:pPr algn="just"/>
            <a:endParaRPr lang="es-CO" sz="1400" dirty="0" smtClean="0">
              <a:latin typeface="Arial" panose="020B0604020202020204" pitchFamily="34" charset="0"/>
              <a:cs typeface="Arial" panose="020B0604020202020204" pitchFamily="34" charset="0"/>
            </a:endParaRPr>
          </a:p>
          <a:p>
            <a:pPr algn="just"/>
            <a:endParaRPr lang="es-CO" dirty="0"/>
          </a:p>
          <a:p>
            <a:pPr algn="just"/>
            <a:endParaRPr lang="es-CO" dirty="0" smtClean="0"/>
          </a:p>
          <a:p>
            <a:pPr algn="just"/>
            <a:endParaRPr lang="es-CO" dirty="0"/>
          </a:p>
          <a:p>
            <a:pPr algn="just"/>
            <a:endParaRPr lang="es-CO" dirty="0"/>
          </a:p>
        </p:txBody>
      </p:sp>
      <p:graphicFrame>
        <p:nvGraphicFramePr>
          <p:cNvPr id="4" name="Tabla 3"/>
          <p:cNvGraphicFramePr>
            <a:graphicFrameLocks noGrp="1"/>
          </p:cNvGraphicFramePr>
          <p:nvPr>
            <p:extLst>
              <p:ext uri="{D42A27DB-BD31-4B8C-83A1-F6EECF244321}">
                <p14:modId xmlns:p14="http://schemas.microsoft.com/office/powerpoint/2010/main" val="1457902314"/>
              </p:ext>
            </p:extLst>
          </p:nvPr>
        </p:nvGraphicFramePr>
        <p:xfrm>
          <a:off x="524538" y="811417"/>
          <a:ext cx="8113770" cy="3794760"/>
        </p:xfrm>
        <a:graphic>
          <a:graphicData uri="http://schemas.openxmlformats.org/drawingml/2006/table">
            <a:tbl>
              <a:tblPr firstRow="1" bandRow="1">
                <a:tableStyleId>{93296810-A885-4BE3-A3E7-6D5BEEA58F35}</a:tableStyleId>
              </a:tblPr>
              <a:tblGrid>
                <a:gridCol w="4056885">
                  <a:extLst>
                    <a:ext uri="{9D8B030D-6E8A-4147-A177-3AD203B41FA5}">
                      <a16:colId xmlns:a16="http://schemas.microsoft.com/office/drawing/2014/main" val="4162471395"/>
                    </a:ext>
                  </a:extLst>
                </a:gridCol>
                <a:gridCol w="4056885">
                  <a:extLst>
                    <a:ext uri="{9D8B030D-6E8A-4147-A177-3AD203B41FA5}">
                      <a16:colId xmlns:a16="http://schemas.microsoft.com/office/drawing/2014/main" val="1923657997"/>
                    </a:ext>
                  </a:extLst>
                </a:gridCol>
              </a:tblGrid>
              <a:tr h="3597549">
                <a:tc>
                  <a:txBody>
                    <a:bodyPr/>
                    <a:lstStyle/>
                    <a:p>
                      <a:pPr algn="just"/>
                      <a:r>
                        <a:rPr lang="es-ES" sz="1400" b="1" kern="1200" dirty="0" smtClean="0">
                          <a:solidFill>
                            <a:schemeClr val="tx1"/>
                          </a:solidFill>
                          <a:effectLst/>
                          <a:latin typeface="+mn-lt"/>
                          <a:ea typeface="+mn-ea"/>
                          <a:cs typeface="+mn-cs"/>
                        </a:rPr>
                        <a:t>Fortalezas</a:t>
                      </a:r>
                      <a:r>
                        <a:rPr lang="es-ES" sz="1350" b="1" kern="1200" dirty="0" smtClean="0">
                          <a:solidFill>
                            <a:schemeClr val="lt1"/>
                          </a:solidFill>
                          <a:effectLst/>
                          <a:latin typeface="+mn-lt"/>
                          <a:ea typeface="+mn-ea"/>
                          <a:cs typeface="+mn-cs"/>
                        </a:rPr>
                        <a:t> </a:t>
                      </a:r>
                      <a:br>
                        <a:rPr lang="es-ES" sz="1350" b="1" kern="1200" dirty="0" smtClean="0">
                          <a:solidFill>
                            <a:schemeClr val="lt1"/>
                          </a:solidFill>
                          <a:effectLst/>
                          <a:latin typeface="+mn-lt"/>
                          <a:ea typeface="+mn-ea"/>
                          <a:cs typeface="+mn-cs"/>
                        </a:rPr>
                      </a:br>
                      <a:r>
                        <a:rPr lang="es-ES" sz="1000" b="1" kern="1200" dirty="0" smtClean="0">
                          <a:solidFill>
                            <a:schemeClr val="lt1"/>
                          </a:solidFill>
                          <a:effectLst/>
                          <a:latin typeface="Arial" panose="020B0604020202020204" pitchFamily="34" charset="0"/>
                          <a:ea typeface="+mn-ea"/>
                          <a:cs typeface="Arial" panose="020B0604020202020204" pitchFamily="34" charset="0"/>
                        </a:rPr>
                        <a:t>1. Cumplimiento en la entrega de información: La entidad remitió la información requerida de manera completa y dentro de los plazos establecidos, lo que permitió adelantar el seguimiento sin contratiempos y refleja compromiso institucional con el cumplimiento normativo y la transparencia.</a:t>
                      </a:r>
                    </a:p>
                    <a:p>
                      <a:pPr algn="just"/>
                      <a:r>
                        <a:rPr lang="es-ES" sz="1000" b="1" kern="1200" dirty="0" smtClean="0">
                          <a:solidFill>
                            <a:schemeClr val="lt1"/>
                          </a:solidFill>
                          <a:effectLst/>
                          <a:latin typeface="Arial" panose="020B0604020202020204" pitchFamily="34" charset="0"/>
                          <a:ea typeface="+mn-ea"/>
                          <a:cs typeface="Arial" panose="020B0604020202020204" pitchFamily="34" charset="0"/>
                        </a:rPr>
                        <a:t/>
                      </a:r>
                      <a:br>
                        <a:rPr lang="es-ES" sz="1000" b="1" kern="1200" dirty="0" smtClean="0">
                          <a:solidFill>
                            <a:schemeClr val="lt1"/>
                          </a:solidFill>
                          <a:effectLst/>
                          <a:latin typeface="Arial" panose="020B0604020202020204" pitchFamily="34" charset="0"/>
                          <a:ea typeface="+mn-ea"/>
                          <a:cs typeface="Arial" panose="020B0604020202020204" pitchFamily="34" charset="0"/>
                        </a:rPr>
                      </a:br>
                      <a:r>
                        <a:rPr lang="es-ES" sz="1000" b="1" kern="1200" dirty="0" smtClean="0">
                          <a:solidFill>
                            <a:schemeClr val="lt1"/>
                          </a:solidFill>
                          <a:effectLst/>
                          <a:latin typeface="Arial" panose="020B0604020202020204" pitchFamily="34" charset="0"/>
                          <a:ea typeface="+mn-ea"/>
                          <a:cs typeface="Arial" panose="020B0604020202020204" pitchFamily="34" charset="0"/>
                        </a:rPr>
                        <a:t>2. Gestión de la Oficina de Talento Humano: Se constató que todos los servidores realizaron oportunamente la Declaración de Bienes y Rentas con corte al 31 de julio de 2025, respaldada con evidencias descargadas directamente de la plataforma SIGEP, lo que garantiza confiabilidad y trazabilidad en la información reportada.</a:t>
                      </a:r>
                    </a:p>
                    <a:p>
                      <a:pPr algn="just"/>
                      <a:endParaRPr lang="es-ES" sz="1000" b="1" kern="1200" dirty="0" smtClean="0">
                        <a:solidFill>
                          <a:schemeClr val="lt1"/>
                        </a:solidFill>
                        <a:effectLst/>
                        <a:latin typeface="Arial" panose="020B0604020202020204" pitchFamily="34" charset="0"/>
                        <a:ea typeface="+mn-ea"/>
                        <a:cs typeface="Arial" panose="020B0604020202020204" pitchFamily="34" charset="0"/>
                      </a:endParaRPr>
                    </a:p>
                    <a:p>
                      <a:pPr algn="just"/>
                      <a:r>
                        <a:rPr lang="es-ES" sz="1000" b="1" kern="1200" dirty="0" smtClean="0">
                          <a:solidFill>
                            <a:schemeClr val="lt1"/>
                          </a:solidFill>
                          <a:effectLst/>
                          <a:latin typeface="Arial" panose="020B0604020202020204" pitchFamily="34" charset="0"/>
                          <a:ea typeface="+mn-ea"/>
                          <a:cs typeface="Arial" panose="020B0604020202020204" pitchFamily="34" charset="0"/>
                        </a:rPr>
                        <a:t>3. Disposición para la validación y seguimiento: Las dependencias responsables atendieron de manera diligente los requerimientos de la auditoría, evidenciando apertura al control y disposición para implementar mejoras en la gestión de la información</a:t>
                      </a:r>
                      <a:endParaRPr lang="es-CO" sz="1000" dirty="0">
                        <a:latin typeface="Arial" panose="020B0604020202020204" pitchFamily="34" charset="0"/>
                        <a:cs typeface="Arial" panose="020B060402020202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s-CO" sz="1350" b="1" kern="1200" dirty="0" smtClean="0">
                          <a:solidFill>
                            <a:schemeClr val="tx1"/>
                          </a:solidFill>
                          <a:effectLst/>
                          <a:latin typeface="+mn-lt"/>
                          <a:ea typeface="+mn-ea"/>
                          <a:cs typeface="+mn-cs"/>
                        </a:rPr>
                        <a:t>                 </a:t>
                      </a:r>
                    </a:p>
                    <a:p>
                      <a:pPr marL="0" marR="0" indent="0" algn="ctr" defTabSz="685800" rtl="0" eaLnBrk="1" fontAlgn="auto" latinLnBrk="0" hangingPunct="1">
                        <a:lnSpc>
                          <a:spcPct val="100000"/>
                        </a:lnSpc>
                        <a:spcBef>
                          <a:spcPts val="0"/>
                        </a:spcBef>
                        <a:spcAft>
                          <a:spcPts val="0"/>
                        </a:spcAft>
                        <a:buClrTx/>
                        <a:buSzTx/>
                        <a:buFontTx/>
                        <a:buNone/>
                        <a:tabLst/>
                        <a:defRPr/>
                      </a:pPr>
                      <a:r>
                        <a:rPr lang="es-CO" sz="1350" b="1" kern="1200" dirty="0" smtClean="0">
                          <a:solidFill>
                            <a:schemeClr val="tx1"/>
                          </a:solidFill>
                          <a:effectLst/>
                          <a:latin typeface="+mn-lt"/>
                          <a:ea typeface="+mn-ea"/>
                          <a:cs typeface="+mn-cs"/>
                        </a:rPr>
                        <a:t> Oportunidad</a:t>
                      </a:r>
                      <a:r>
                        <a:rPr lang="es-CO" sz="1350" b="1" kern="1200" baseline="0" dirty="0" smtClean="0">
                          <a:solidFill>
                            <a:schemeClr val="tx1"/>
                          </a:solidFill>
                          <a:effectLst/>
                          <a:latin typeface="+mn-lt"/>
                          <a:ea typeface="+mn-ea"/>
                          <a:cs typeface="+mn-cs"/>
                        </a:rPr>
                        <a:t> de Mejora</a:t>
                      </a:r>
                    </a:p>
                    <a:p>
                      <a:pPr marL="0" marR="0" indent="0" algn="ctr" defTabSz="685800" rtl="0" eaLnBrk="1" fontAlgn="auto" latinLnBrk="0" hangingPunct="1">
                        <a:lnSpc>
                          <a:spcPct val="100000"/>
                        </a:lnSpc>
                        <a:spcBef>
                          <a:spcPts val="0"/>
                        </a:spcBef>
                        <a:spcAft>
                          <a:spcPts val="0"/>
                        </a:spcAft>
                        <a:buClrTx/>
                        <a:buSzTx/>
                        <a:buFontTx/>
                        <a:buNone/>
                        <a:tabLst/>
                        <a:defRPr/>
                      </a:pPr>
                      <a:endParaRPr lang="es-CO" sz="1350" b="1" kern="1200" baseline="0" dirty="0" smtClean="0">
                        <a:solidFill>
                          <a:schemeClr val="tx1"/>
                        </a:solidFill>
                        <a:effectLst/>
                        <a:latin typeface="+mn-lt"/>
                        <a:ea typeface="+mn-ea"/>
                        <a:cs typeface="+mn-cs"/>
                      </a:endParaRPr>
                    </a:p>
                    <a:p>
                      <a:pPr marL="0" marR="0" indent="0" algn="ctr" defTabSz="685800" rtl="0" eaLnBrk="1" fontAlgn="auto" latinLnBrk="0" hangingPunct="1">
                        <a:lnSpc>
                          <a:spcPct val="100000"/>
                        </a:lnSpc>
                        <a:spcBef>
                          <a:spcPts val="0"/>
                        </a:spcBef>
                        <a:spcAft>
                          <a:spcPts val="0"/>
                        </a:spcAft>
                        <a:buClrTx/>
                        <a:buSzTx/>
                        <a:buFontTx/>
                        <a:buNone/>
                        <a:tabLst/>
                        <a:defRPr/>
                      </a:pPr>
                      <a:r>
                        <a:rPr lang="es-CO" sz="1350" b="1" kern="1200" baseline="0" dirty="0" smtClean="0">
                          <a:solidFill>
                            <a:schemeClr val="tx1"/>
                          </a:solidFill>
                          <a:effectLst/>
                          <a:latin typeface="+mn-lt"/>
                          <a:ea typeface="+mn-ea"/>
                          <a:cs typeface="+mn-cs"/>
                        </a:rPr>
                        <a:t/>
                      </a:r>
                      <a:br>
                        <a:rPr lang="es-CO" sz="1350" b="1" kern="1200" baseline="0" dirty="0" smtClean="0">
                          <a:solidFill>
                            <a:schemeClr val="tx1"/>
                          </a:solidFill>
                          <a:effectLst/>
                          <a:latin typeface="+mn-lt"/>
                          <a:ea typeface="+mn-ea"/>
                          <a:cs typeface="+mn-cs"/>
                        </a:rPr>
                      </a:br>
                      <a:r>
                        <a:rPr lang="es-CO" sz="1350" b="1" kern="1200" dirty="0" smtClean="0">
                          <a:solidFill>
                            <a:schemeClr val="lt1"/>
                          </a:solidFill>
                          <a:effectLst/>
                          <a:latin typeface="+mn-lt"/>
                          <a:ea typeface="+mn-ea"/>
                          <a:cs typeface="+mn-cs"/>
                        </a:rPr>
                        <a:t>Se identificó que la información publicada de la Entidad en el SIGEP presenta inconsistencias, ya que algunos datos de contacto institucional (correo electrónico, teléfono y representante legal) no corresponden a la realidad actual. Teniendo en cuenta que esta situación ya había sido señalada en el informe de “Seguimiento al cumplimiento de la Ley en el Sistema de Información y Gestión del Empleo Público – SIGEP”, elaborado por la Oficina de Control Interno con corte al 31/08/2024 (Radicado 202401014116 del 30/09/2024), se recomienda establecer mecanismos que garanticen la actualización periódica y veraz de la información en el sistema.</a:t>
                      </a:r>
                    </a:p>
                    <a:p>
                      <a:endParaRPr lang="es-CO" dirty="0"/>
                    </a:p>
                  </a:txBody>
                  <a:tcPr/>
                </a:tc>
                <a:extLst>
                  <a:ext uri="{0D108BD9-81ED-4DB2-BD59-A6C34878D82A}">
                    <a16:rowId xmlns:a16="http://schemas.microsoft.com/office/drawing/2014/main" val="3720695292"/>
                  </a:ext>
                </a:extLst>
              </a:tr>
            </a:tbl>
          </a:graphicData>
        </a:graphic>
      </p:graphicFrame>
    </p:spTree>
    <p:extLst>
      <p:ext uri="{BB962C8B-B14F-4D97-AF65-F5344CB8AC3E}">
        <p14:creationId xmlns:p14="http://schemas.microsoft.com/office/powerpoint/2010/main" val="334880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762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25411" y="135143"/>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814193" y="79021"/>
            <a:ext cx="3149698" cy="507831"/>
          </a:xfrm>
          <a:prstGeom prst="rect">
            <a:avLst/>
          </a:prstGeom>
        </p:spPr>
        <p:txBody>
          <a:bodyPr wrap="square">
            <a:spAutoFit/>
          </a:bodyPr>
          <a:lstStyle/>
          <a:p>
            <a:pPr lvl="1" fontAlgn="base"/>
            <a:r>
              <a:rPr lang="es-CO" b="1" dirty="0"/>
              <a:t>Seguimiento al sistema de gestión del empleo público – SIGEP</a:t>
            </a:r>
            <a:endParaRPr lang="es-CO" dirty="0"/>
          </a:p>
        </p:txBody>
      </p:sp>
      <p:sp>
        <p:nvSpPr>
          <p:cNvPr id="3" name="Rectángulo 2"/>
          <p:cNvSpPr/>
          <p:nvPr/>
        </p:nvSpPr>
        <p:spPr>
          <a:xfrm>
            <a:off x="125411" y="811417"/>
            <a:ext cx="8512898" cy="1754326"/>
          </a:xfrm>
          <a:prstGeom prst="rect">
            <a:avLst/>
          </a:prstGeom>
        </p:spPr>
        <p:txBody>
          <a:bodyPr wrap="square">
            <a:spAutoFit/>
          </a:bodyPr>
          <a:lstStyle/>
          <a:p>
            <a:pPr algn="just"/>
            <a:endParaRPr lang="es-CO" sz="1200" dirty="0" smtClean="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smtClean="0">
              <a:latin typeface="Arial" panose="020B0604020202020204" pitchFamily="34" charset="0"/>
              <a:cs typeface="Arial" panose="020B0604020202020204" pitchFamily="34" charset="0"/>
            </a:endParaRPr>
          </a:p>
          <a:p>
            <a:pPr algn="just"/>
            <a:endParaRPr lang="es-CO" sz="1400" dirty="0" smtClean="0">
              <a:latin typeface="Arial" panose="020B0604020202020204" pitchFamily="34" charset="0"/>
              <a:cs typeface="Arial" panose="020B0604020202020204" pitchFamily="34" charset="0"/>
            </a:endParaRPr>
          </a:p>
          <a:p>
            <a:pPr algn="just"/>
            <a:endParaRPr lang="es-CO" dirty="0"/>
          </a:p>
          <a:p>
            <a:pPr algn="just"/>
            <a:endParaRPr lang="es-CO" dirty="0" smtClean="0"/>
          </a:p>
          <a:p>
            <a:pPr algn="just"/>
            <a:endParaRPr lang="es-CO" dirty="0"/>
          </a:p>
          <a:p>
            <a:pPr algn="just"/>
            <a:endParaRPr lang="es-CO" dirty="0"/>
          </a:p>
        </p:txBody>
      </p:sp>
      <p:graphicFrame>
        <p:nvGraphicFramePr>
          <p:cNvPr id="4" name="Diagrama 3"/>
          <p:cNvGraphicFramePr/>
          <p:nvPr>
            <p:extLst>
              <p:ext uri="{D42A27DB-BD31-4B8C-83A1-F6EECF244321}">
                <p14:modId xmlns:p14="http://schemas.microsoft.com/office/powerpoint/2010/main" val="2460385340"/>
              </p:ext>
            </p:extLst>
          </p:nvPr>
        </p:nvGraphicFramePr>
        <p:xfrm>
          <a:off x="1484428" y="676275"/>
          <a:ext cx="5752800" cy="3853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268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762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25411" y="135143"/>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814193" y="79021"/>
            <a:ext cx="3149698" cy="300082"/>
          </a:xfrm>
          <a:prstGeom prst="rect">
            <a:avLst/>
          </a:prstGeom>
        </p:spPr>
        <p:txBody>
          <a:bodyPr wrap="square">
            <a:spAutoFit/>
          </a:bodyPr>
          <a:lstStyle/>
          <a:p>
            <a:pPr lvl="1" fontAlgn="base"/>
            <a:r>
              <a:rPr lang="es-CO" b="1" dirty="0"/>
              <a:t>Reporte información Ley de Cuotas. </a:t>
            </a:r>
            <a:endParaRPr lang="es-CO" dirty="0"/>
          </a:p>
        </p:txBody>
      </p:sp>
      <p:sp>
        <p:nvSpPr>
          <p:cNvPr id="3" name="Rectángulo 2"/>
          <p:cNvSpPr/>
          <p:nvPr/>
        </p:nvSpPr>
        <p:spPr>
          <a:xfrm>
            <a:off x="125411" y="811417"/>
            <a:ext cx="8512898" cy="1754326"/>
          </a:xfrm>
          <a:prstGeom prst="rect">
            <a:avLst/>
          </a:prstGeom>
        </p:spPr>
        <p:txBody>
          <a:bodyPr wrap="square">
            <a:spAutoFit/>
          </a:bodyPr>
          <a:lstStyle/>
          <a:p>
            <a:pPr algn="just"/>
            <a:endParaRPr lang="es-CO" sz="1200" dirty="0" smtClean="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smtClean="0">
              <a:latin typeface="Arial" panose="020B0604020202020204" pitchFamily="34" charset="0"/>
              <a:cs typeface="Arial" panose="020B0604020202020204" pitchFamily="34" charset="0"/>
            </a:endParaRPr>
          </a:p>
          <a:p>
            <a:pPr algn="just"/>
            <a:endParaRPr lang="es-CO" sz="1400" dirty="0" smtClean="0">
              <a:latin typeface="Arial" panose="020B0604020202020204" pitchFamily="34" charset="0"/>
              <a:cs typeface="Arial" panose="020B0604020202020204" pitchFamily="34" charset="0"/>
            </a:endParaRPr>
          </a:p>
          <a:p>
            <a:pPr algn="just"/>
            <a:endParaRPr lang="es-CO" dirty="0"/>
          </a:p>
          <a:p>
            <a:pPr algn="just"/>
            <a:endParaRPr lang="es-CO" dirty="0" smtClean="0"/>
          </a:p>
          <a:p>
            <a:pPr algn="just"/>
            <a:endParaRPr lang="es-CO" dirty="0"/>
          </a:p>
          <a:p>
            <a:pPr algn="just"/>
            <a:endParaRPr lang="es-CO" dirty="0"/>
          </a:p>
        </p:txBody>
      </p:sp>
      <p:sp>
        <p:nvSpPr>
          <p:cNvPr id="5" name="Título 4"/>
          <p:cNvSpPr>
            <a:spLocks noGrp="1"/>
          </p:cNvSpPr>
          <p:nvPr>
            <p:ph type="title"/>
          </p:nvPr>
        </p:nvSpPr>
        <p:spPr>
          <a:xfrm>
            <a:off x="375685" y="811416"/>
            <a:ext cx="2941674" cy="1152063"/>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just"/>
            <a:r>
              <a:rPr lang="es-ES" sz="1100" dirty="0" smtClean="0">
                <a:latin typeface="Arial" panose="020B0604020202020204" pitchFamily="34" charset="0"/>
                <a:ea typeface="Arial MT"/>
                <a:cs typeface="Arial" panose="020B0604020202020204" pitchFamily="34" charset="0"/>
              </a:rPr>
              <a:t/>
            </a:r>
            <a:br>
              <a:rPr lang="es-ES" sz="1100" dirty="0" smtClean="0">
                <a:latin typeface="Arial" panose="020B0604020202020204" pitchFamily="34" charset="0"/>
                <a:ea typeface="Arial MT"/>
                <a:cs typeface="Arial" panose="020B0604020202020204" pitchFamily="34" charset="0"/>
              </a:rPr>
            </a:br>
            <a:r>
              <a:rPr lang="es-ES" sz="1100" dirty="0">
                <a:latin typeface="Arial" panose="020B0604020202020204" pitchFamily="34" charset="0"/>
                <a:ea typeface="Arial MT"/>
                <a:cs typeface="Arial" panose="020B0604020202020204" pitchFamily="34" charset="0"/>
              </a:rPr>
              <a:t/>
            </a:r>
            <a:br>
              <a:rPr lang="es-ES" sz="1100" dirty="0">
                <a:latin typeface="Arial" panose="020B0604020202020204" pitchFamily="34" charset="0"/>
                <a:ea typeface="Arial MT"/>
                <a:cs typeface="Arial" panose="020B0604020202020204" pitchFamily="34" charset="0"/>
              </a:rPr>
            </a:br>
            <a:r>
              <a:rPr lang="es-ES" sz="1100" dirty="0" smtClean="0">
                <a:latin typeface="Arial" panose="020B0604020202020204" pitchFamily="34" charset="0"/>
                <a:ea typeface="Arial MT"/>
                <a:cs typeface="Arial" panose="020B0604020202020204" pitchFamily="34" charset="0"/>
              </a:rPr>
              <a:t/>
            </a:r>
            <a:br>
              <a:rPr lang="es-ES" sz="1100" dirty="0" smtClean="0">
                <a:latin typeface="Arial" panose="020B0604020202020204" pitchFamily="34" charset="0"/>
                <a:ea typeface="Arial MT"/>
                <a:cs typeface="Arial" panose="020B0604020202020204" pitchFamily="34" charset="0"/>
              </a:rPr>
            </a:br>
            <a:r>
              <a:rPr lang="es-ES" sz="1100" dirty="0">
                <a:latin typeface="Arial" panose="020B0604020202020204" pitchFamily="34" charset="0"/>
                <a:ea typeface="Arial MT"/>
                <a:cs typeface="Arial" panose="020B0604020202020204" pitchFamily="34" charset="0"/>
              </a:rPr>
              <a:t/>
            </a:r>
            <a:br>
              <a:rPr lang="es-ES" sz="1100" dirty="0">
                <a:latin typeface="Arial" panose="020B0604020202020204" pitchFamily="34" charset="0"/>
                <a:ea typeface="Arial MT"/>
                <a:cs typeface="Arial" panose="020B0604020202020204" pitchFamily="34" charset="0"/>
              </a:rPr>
            </a:br>
            <a:r>
              <a:rPr lang="es-ES" sz="1100" dirty="0" smtClean="0">
                <a:latin typeface="Arial" panose="020B0604020202020204" pitchFamily="34" charset="0"/>
                <a:ea typeface="Arial MT"/>
                <a:cs typeface="Arial" panose="020B0604020202020204" pitchFamily="34" charset="0"/>
              </a:rPr>
              <a:t/>
            </a:r>
            <a:br>
              <a:rPr lang="es-ES" sz="1100" dirty="0" smtClean="0">
                <a:latin typeface="Arial" panose="020B0604020202020204" pitchFamily="34" charset="0"/>
                <a:ea typeface="Arial MT"/>
                <a:cs typeface="Arial" panose="020B0604020202020204" pitchFamily="34" charset="0"/>
              </a:rPr>
            </a:br>
            <a:r>
              <a:rPr lang="es-ES" sz="1100" dirty="0">
                <a:latin typeface="Arial" panose="020B0604020202020204" pitchFamily="34" charset="0"/>
                <a:ea typeface="Arial MT"/>
                <a:cs typeface="Arial" panose="020B0604020202020204" pitchFamily="34" charset="0"/>
              </a:rPr>
              <a:t/>
            </a:r>
            <a:br>
              <a:rPr lang="es-ES" sz="1100" dirty="0">
                <a:latin typeface="Arial" panose="020B0604020202020204" pitchFamily="34" charset="0"/>
                <a:ea typeface="Arial MT"/>
                <a:cs typeface="Arial" panose="020B0604020202020204" pitchFamily="34" charset="0"/>
              </a:rPr>
            </a:br>
            <a:r>
              <a:rPr lang="es-ES" sz="1100" dirty="0" smtClean="0">
                <a:latin typeface="Arial" panose="020B0604020202020204" pitchFamily="34" charset="0"/>
                <a:ea typeface="Arial MT"/>
                <a:cs typeface="Arial" panose="020B0604020202020204" pitchFamily="34" charset="0"/>
              </a:rPr>
              <a:t/>
            </a:r>
            <a:br>
              <a:rPr lang="es-ES" sz="1100" dirty="0" smtClean="0">
                <a:latin typeface="Arial" panose="020B0604020202020204" pitchFamily="34" charset="0"/>
                <a:ea typeface="Arial MT"/>
                <a:cs typeface="Arial" panose="020B0604020202020204" pitchFamily="34" charset="0"/>
              </a:rPr>
            </a:br>
            <a:r>
              <a:rPr lang="es-ES" sz="1100" dirty="0">
                <a:latin typeface="Arial" panose="020B0604020202020204" pitchFamily="34" charset="0"/>
                <a:ea typeface="Arial MT"/>
                <a:cs typeface="Arial" panose="020B0604020202020204" pitchFamily="34" charset="0"/>
              </a:rPr>
              <a:t/>
            </a:r>
            <a:br>
              <a:rPr lang="es-ES" sz="1100" dirty="0">
                <a:latin typeface="Arial" panose="020B0604020202020204" pitchFamily="34" charset="0"/>
                <a:ea typeface="Arial MT"/>
                <a:cs typeface="Arial" panose="020B0604020202020204" pitchFamily="34" charset="0"/>
              </a:rPr>
            </a:br>
            <a:r>
              <a:rPr lang="es-ES" sz="1100" dirty="0" smtClean="0">
                <a:latin typeface="Arial" panose="020B0604020202020204" pitchFamily="34" charset="0"/>
                <a:ea typeface="Arial MT"/>
                <a:cs typeface="Arial" panose="020B0604020202020204" pitchFamily="34" charset="0"/>
              </a:rPr>
              <a:t>PARTICIPACION </a:t>
            </a:r>
            <a:r>
              <a:rPr lang="es-ES" sz="1100" dirty="0">
                <a:latin typeface="Arial" panose="020B0604020202020204" pitchFamily="34" charset="0"/>
                <a:ea typeface="Arial MT"/>
                <a:cs typeface="Arial" panose="020B0604020202020204" pitchFamily="34" charset="0"/>
              </a:rPr>
              <a:t>DE LA MUJER EN CARGOS DE NIVEL DIRECTIVO EN INDEPORTES</a:t>
            </a:r>
            <a:br>
              <a:rPr lang="es-ES" sz="1100" dirty="0">
                <a:latin typeface="Arial" panose="020B0604020202020204" pitchFamily="34" charset="0"/>
                <a:ea typeface="Arial MT"/>
                <a:cs typeface="Arial" panose="020B0604020202020204" pitchFamily="34" charset="0"/>
              </a:rPr>
            </a:br>
            <a:r>
              <a:rPr lang="es-ES" sz="1100" dirty="0">
                <a:latin typeface="Arial" panose="020B0604020202020204" pitchFamily="34" charset="0"/>
                <a:cs typeface="Arial" panose="020B0604020202020204" pitchFamily="34" charset="0"/>
              </a:rPr>
              <a:t>CUMPLIMIENTO DE LAS LEYES  581 DE 2000, 2424 DE  2024, DECRETO 859 DE 2025 Y </a:t>
            </a:r>
            <a:br>
              <a:rPr lang="es-ES" sz="1100" dirty="0">
                <a:latin typeface="Arial" panose="020B0604020202020204" pitchFamily="34" charset="0"/>
                <a:cs typeface="Arial" panose="020B0604020202020204" pitchFamily="34" charset="0"/>
              </a:rPr>
            </a:br>
            <a:r>
              <a:rPr lang="es-ES" sz="1100" dirty="0">
                <a:latin typeface="Arial" panose="020B0604020202020204" pitchFamily="34" charset="0"/>
                <a:cs typeface="Arial" panose="020B0604020202020204" pitchFamily="34" charset="0"/>
              </a:rPr>
              <a:t>CIRCULAR NO.100-006 DEL 12 DE SEPTIEMBRE DE </a:t>
            </a:r>
            <a:r>
              <a:rPr lang="es-ES" sz="1100" dirty="0" smtClean="0">
                <a:latin typeface="Arial" panose="020B0604020202020204" pitchFamily="34" charset="0"/>
                <a:cs typeface="Arial" panose="020B0604020202020204" pitchFamily="34" charset="0"/>
              </a:rPr>
              <a:t>2025</a:t>
            </a:r>
            <a:endParaRPr lang="es-CO" dirty="0"/>
          </a:p>
        </p:txBody>
      </p:sp>
      <p:sp>
        <p:nvSpPr>
          <p:cNvPr id="6" name="Marcador de contenido 5"/>
          <p:cNvSpPr>
            <a:spLocks noGrp="1"/>
          </p:cNvSpPr>
          <p:nvPr>
            <p:ph idx="1"/>
          </p:nvPr>
        </p:nvSpPr>
        <p:spPr/>
        <p:txBody>
          <a:bodyPr>
            <a:normAutofit fontScale="62500" lnSpcReduction="20000"/>
          </a:bodyPr>
          <a:lstStyle/>
          <a:p>
            <a:pPr marL="0" marR="84455" indent="0" algn="just">
              <a:spcAft>
                <a:spcPts val="0"/>
              </a:spcAft>
              <a:buNone/>
            </a:pPr>
            <a:r>
              <a:rPr lang="es-ES" sz="2600" dirty="0" smtClean="0">
                <a:latin typeface="Arial" panose="020B0604020202020204" pitchFamily="34" charset="0"/>
                <a:ea typeface="Arial MT"/>
                <a:cs typeface="Arial" panose="020B0604020202020204" pitchFamily="34" charset="0"/>
              </a:rPr>
              <a:t>La </a:t>
            </a:r>
            <a:r>
              <a:rPr lang="es-ES" sz="2600" dirty="0">
                <a:latin typeface="Arial" panose="020B0604020202020204" pitchFamily="34" charset="0"/>
                <a:ea typeface="Arial MT"/>
                <a:cs typeface="Arial" panose="020B0604020202020204" pitchFamily="34" charset="0"/>
              </a:rPr>
              <a:t>entidad cuenta con ocho (8) cargos de </a:t>
            </a:r>
            <a:r>
              <a:rPr lang="es-ES" sz="2600" dirty="0" smtClean="0">
                <a:latin typeface="Arial" panose="020B0604020202020204" pitchFamily="34" charset="0"/>
                <a:ea typeface="Arial MT"/>
                <a:cs typeface="Arial" panose="020B0604020202020204" pitchFamily="34" charset="0"/>
              </a:rPr>
              <a:t>  nivel Directivo.</a:t>
            </a:r>
          </a:p>
          <a:p>
            <a:pPr marL="0" marR="84455" indent="0" algn="just">
              <a:spcAft>
                <a:spcPts val="0"/>
              </a:spcAft>
              <a:buNone/>
            </a:pPr>
            <a:endParaRPr lang="es-ES" sz="2600" dirty="0">
              <a:latin typeface="Arial" panose="020B0604020202020204" pitchFamily="34" charset="0"/>
              <a:ea typeface="Arial MT"/>
              <a:cs typeface="Arial" panose="020B0604020202020204" pitchFamily="34" charset="0"/>
            </a:endParaRPr>
          </a:p>
          <a:p>
            <a:pPr marL="374650" marR="84455" indent="-285750" algn="just"/>
            <a:r>
              <a:rPr lang="es-ES" sz="2600" dirty="0">
                <a:latin typeface="Arial" panose="020B0604020202020204" pitchFamily="34" charset="0"/>
                <a:ea typeface="Arial MT"/>
                <a:cs typeface="Arial" panose="020B0604020202020204" pitchFamily="34" charset="0"/>
              </a:rPr>
              <a:t>Uno (1) es del máximo nivel decisorio </a:t>
            </a:r>
          </a:p>
          <a:p>
            <a:pPr marL="374650" marR="84455" indent="-285750" algn="just"/>
            <a:r>
              <a:rPr lang="es-ES" sz="2600" dirty="0">
                <a:latin typeface="Arial" panose="020B0604020202020204" pitchFamily="34" charset="0"/>
                <a:ea typeface="Arial MT"/>
                <a:cs typeface="Arial" panose="020B0604020202020204" pitchFamily="34" charset="0"/>
              </a:rPr>
              <a:t>Siete (7) de otros niveles decisorios, de los cuales cuatro (4) de ellos están a cargo de las mujeres que representan un porcentaje del 57%,</a:t>
            </a:r>
          </a:p>
          <a:p>
            <a:pPr marL="374650" marR="84455" indent="-285750" algn="just"/>
            <a:r>
              <a:rPr lang="es-ES" sz="2600" dirty="0">
                <a:latin typeface="Arial" panose="020B0604020202020204" pitchFamily="34" charset="0"/>
                <a:ea typeface="Arial MT"/>
                <a:cs typeface="Arial" panose="020B0604020202020204" pitchFamily="34" charset="0"/>
              </a:rPr>
              <a:t>Cumpliendo</a:t>
            </a:r>
            <a:r>
              <a:rPr lang="es-ES" sz="2600" spc="-10" dirty="0">
                <a:latin typeface="Arial" panose="020B0604020202020204" pitchFamily="34" charset="0"/>
                <a:ea typeface="Arial MT"/>
                <a:cs typeface="Arial" panose="020B0604020202020204" pitchFamily="34" charset="0"/>
              </a:rPr>
              <a:t> </a:t>
            </a:r>
            <a:r>
              <a:rPr lang="es-ES" sz="2600" dirty="0">
                <a:latin typeface="Arial" panose="020B0604020202020204" pitchFamily="34" charset="0"/>
                <a:ea typeface="Arial MT"/>
                <a:cs typeface="Arial" panose="020B0604020202020204" pitchFamily="34" charset="0"/>
              </a:rPr>
              <a:t>de esta manera  lo estipulado en</a:t>
            </a:r>
            <a:r>
              <a:rPr lang="es-ES" sz="2600" spc="-5" dirty="0">
                <a:latin typeface="Arial" panose="020B0604020202020204" pitchFamily="34" charset="0"/>
                <a:ea typeface="Arial MT"/>
                <a:cs typeface="Arial" panose="020B0604020202020204" pitchFamily="34" charset="0"/>
              </a:rPr>
              <a:t> </a:t>
            </a:r>
            <a:r>
              <a:rPr lang="es-ES" sz="2600" dirty="0">
                <a:latin typeface="Arial" panose="020B0604020202020204" pitchFamily="34" charset="0"/>
                <a:ea typeface="Arial MT"/>
                <a:cs typeface="Arial" panose="020B0604020202020204" pitchFamily="34" charset="0"/>
              </a:rPr>
              <a:t>la ley 581 de</a:t>
            </a:r>
            <a:r>
              <a:rPr lang="es-ES" sz="2600" spc="-5" dirty="0">
                <a:latin typeface="Arial" panose="020B0604020202020204" pitchFamily="34" charset="0"/>
                <a:ea typeface="Arial MT"/>
                <a:cs typeface="Arial" panose="020B0604020202020204" pitchFamily="34" charset="0"/>
              </a:rPr>
              <a:t> </a:t>
            </a:r>
            <a:r>
              <a:rPr lang="es-ES" sz="2600" dirty="0">
                <a:latin typeface="Arial" panose="020B0604020202020204" pitchFamily="34" charset="0"/>
                <a:ea typeface="Arial MT"/>
                <a:cs typeface="Arial" panose="020B0604020202020204" pitchFamily="34" charset="0"/>
              </a:rPr>
              <a:t>2000 y demás normas que regulan la participación de la mujer en los cargos de nivel directivo en el Instituto de Deportes de Antioquia, de conformidad con la </a:t>
            </a:r>
            <a:r>
              <a:rPr lang="es-ES" sz="2600" dirty="0">
                <a:latin typeface="Arial" panose="020B0604020202020204" pitchFamily="34" charset="0"/>
                <a:cs typeface="Arial" panose="020B0604020202020204" pitchFamily="34" charset="0"/>
              </a:rPr>
              <a:t>circular No.100-006 del 12 de septiembre de 2025</a:t>
            </a:r>
            <a:r>
              <a:rPr lang="es-ES" sz="2600" dirty="0">
                <a:latin typeface="Arial" panose="020B0604020202020204" pitchFamily="34" charset="0"/>
                <a:ea typeface="Arial MT"/>
                <a:cs typeface="Arial" panose="020B0604020202020204" pitchFamily="34" charset="0"/>
              </a:rPr>
              <a:t> que contempla la participación de la mujer en el nivel directivo en un porcentaje del 50%.</a:t>
            </a:r>
            <a:endParaRPr lang="es-CO" sz="2600" dirty="0">
              <a:latin typeface="Arial" panose="020B0604020202020204" pitchFamily="34" charset="0"/>
              <a:ea typeface="Arial MT"/>
              <a:cs typeface="Arial" panose="020B0604020202020204" pitchFamily="34" charset="0"/>
            </a:endParaRPr>
          </a:p>
          <a:p>
            <a:endParaRPr lang="es-CO" dirty="0"/>
          </a:p>
        </p:txBody>
      </p:sp>
      <p:sp>
        <p:nvSpPr>
          <p:cNvPr id="7" name="Marcador de texto 6"/>
          <p:cNvSpPr>
            <a:spLocks noGrp="1"/>
          </p:cNvSpPr>
          <p:nvPr>
            <p:ph type="body" sz="half" idx="2"/>
          </p:nvPr>
        </p:nvSpPr>
        <p:spPr>
          <a:xfrm>
            <a:off x="184298" y="2282456"/>
            <a:ext cx="3394721" cy="2119285"/>
          </a:xfr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normAutofit/>
          </a:bodyPr>
          <a:lstStyle/>
          <a:p>
            <a:pPr algn="just"/>
            <a:r>
              <a:rPr lang="es-ES" sz="1400" dirty="0" smtClean="0">
                <a:latin typeface="Arial" panose="020B0604020202020204" pitchFamily="34" charset="0"/>
                <a:ea typeface="Calibri" panose="020F0502020204030204" pitchFamily="34" charset="0"/>
                <a:cs typeface="Arial" panose="020B0604020202020204" pitchFamily="34" charset="0"/>
              </a:rPr>
              <a:t>De </a:t>
            </a:r>
            <a:r>
              <a:rPr lang="es-ES" sz="1400" dirty="0">
                <a:latin typeface="Arial" panose="020B0604020202020204" pitchFamily="34" charset="0"/>
                <a:ea typeface="Calibri" panose="020F0502020204030204" pitchFamily="34" charset="0"/>
                <a:cs typeface="Arial" panose="020B0604020202020204" pitchFamily="34" charset="0"/>
              </a:rPr>
              <a:t>acuerdo a </a:t>
            </a:r>
            <a:r>
              <a:rPr lang="es-ES" sz="1400" dirty="0" smtClean="0">
                <a:latin typeface="Arial" panose="020B0604020202020204" pitchFamily="34" charset="0"/>
                <a:ea typeface="Calibri" panose="020F0502020204030204" pitchFamily="34" charset="0"/>
                <a:cs typeface="Arial" panose="020B0604020202020204" pitchFamily="34" charset="0"/>
              </a:rPr>
              <a:t>información reportada por  </a:t>
            </a:r>
            <a:r>
              <a:rPr lang="es-ES" sz="1400" dirty="0">
                <a:latin typeface="Arial" panose="020B0604020202020204" pitchFamily="34" charset="0"/>
                <a:ea typeface="Calibri" panose="020F0502020204030204" pitchFamily="34" charset="0"/>
                <a:cs typeface="Arial" panose="020B0604020202020204" pitchFamily="34" charset="0"/>
              </a:rPr>
              <a:t>la Oficina de Talento Humano de Indeportes Antioquia en el aplicativo del Departamento  Administrativo de la Función Pública,  donde comunica la participación de la mujer en los cargos de nivel directivo con fecha de corte</a:t>
            </a:r>
            <a:r>
              <a:rPr lang="es-ES" sz="1400" spc="5" dirty="0">
                <a:latin typeface="Arial" panose="020B0604020202020204" pitchFamily="34" charset="0"/>
                <a:ea typeface="Calibri" panose="020F0502020204030204" pitchFamily="34" charset="0"/>
                <a:cs typeface="Arial" panose="020B0604020202020204" pitchFamily="34" charset="0"/>
              </a:rPr>
              <a:t> </a:t>
            </a:r>
            <a:r>
              <a:rPr lang="es-ES" sz="1400" dirty="0">
                <a:latin typeface="Arial" panose="020B0604020202020204" pitchFamily="34" charset="0"/>
                <a:ea typeface="Calibri" panose="020F0502020204030204" pitchFamily="34" charset="0"/>
                <a:cs typeface="Arial" panose="020B0604020202020204" pitchFamily="34" charset="0"/>
              </a:rPr>
              <a:t>al</a:t>
            </a:r>
            <a:r>
              <a:rPr lang="es-ES" sz="1400" spc="-10" dirty="0">
                <a:latin typeface="Arial" panose="020B0604020202020204" pitchFamily="34" charset="0"/>
                <a:ea typeface="Calibri" panose="020F0502020204030204" pitchFamily="34" charset="0"/>
                <a:cs typeface="Arial" panose="020B0604020202020204" pitchFamily="34" charset="0"/>
              </a:rPr>
              <a:t> </a:t>
            </a:r>
            <a:r>
              <a:rPr lang="es-ES" sz="1400" dirty="0">
                <a:latin typeface="Arial" panose="020B0604020202020204" pitchFamily="34" charset="0"/>
                <a:ea typeface="Calibri" panose="020F0502020204030204" pitchFamily="34" charset="0"/>
                <a:cs typeface="Arial" panose="020B0604020202020204" pitchFamily="34" charset="0"/>
              </a:rPr>
              <a:t>30/09/2025</a:t>
            </a:r>
            <a:r>
              <a:rPr lang="es-ES" sz="1400" dirty="0" smtClean="0">
                <a:latin typeface="Arial" panose="020B0604020202020204" pitchFamily="34" charset="0"/>
                <a:ea typeface="Calibri" panose="020F0502020204030204" pitchFamily="34" charset="0"/>
                <a:cs typeface="Arial" panose="020B0604020202020204" pitchFamily="34" charset="0"/>
              </a:rPr>
              <a:t>.</a:t>
            </a:r>
            <a:endParaRPr lang="es-CO" sz="1400" dirty="0"/>
          </a:p>
        </p:txBody>
      </p:sp>
    </p:spTree>
    <p:extLst>
      <p:ext uri="{BB962C8B-B14F-4D97-AF65-F5344CB8AC3E}">
        <p14:creationId xmlns:p14="http://schemas.microsoft.com/office/powerpoint/2010/main" val="2240096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2</a:t>
            </a:r>
            <a:r>
              <a:rPr lang="es-MX" sz="2000" b="1" dirty="0" smtClean="0">
                <a:solidFill>
                  <a:schemeClr val="bg1"/>
                </a:solidFill>
                <a:latin typeface="Arial Black" panose="020B0A04020102020204" pitchFamily="34" charset="0"/>
              </a:rPr>
              <a:t>. Informes en ejecución. </a:t>
            </a:r>
            <a:endParaRPr lang="es-MX" sz="2000" b="1" dirty="0">
              <a:solidFill>
                <a:schemeClr val="bg1"/>
              </a:solidFill>
              <a:latin typeface="Arial Black" panose="020B0A04020102020204" pitchFamily="34" charset="0"/>
            </a:endParaRPr>
          </a:p>
        </p:txBody>
      </p:sp>
      <p:sp>
        <p:nvSpPr>
          <p:cNvPr id="3" name="Rectángulo 2"/>
          <p:cNvSpPr/>
          <p:nvPr/>
        </p:nvSpPr>
        <p:spPr>
          <a:xfrm>
            <a:off x="353291" y="1092214"/>
            <a:ext cx="7813964" cy="653256"/>
          </a:xfrm>
          <a:prstGeom prst="rect">
            <a:avLst/>
          </a:prstGeom>
        </p:spPr>
        <p:txBody>
          <a:bodyPr wrap="square">
            <a:spAutoFit/>
          </a:bodyPr>
          <a:lstStyle/>
          <a:p>
            <a:pPr marL="0" lvl="1" algn="ctr">
              <a:lnSpc>
                <a:spcPct val="90000"/>
              </a:lnSpc>
              <a:spcBef>
                <a:spcPct val="0"/>
              </a:spcBef>
            </a:pPr>
            <a:endParaRPr lang="es-CO" b="1" dirty="0" smtClean="0"/>
          </a:p>
          <a:p>
            <a:pPr marL="0" lvl="1" algn="ctr">
              <a:lnSpc>
                <a:spcPct val="90000"/>
              </a:lnSpc>
              <a:spcBef>
                <a:spcPct val="0"/>
              </a:spcBef>
            </a:pPr>
            <a:endParaRPr lang="es-CO" dirty="0"/>
          </a:p>
          <a:p>
            <a:pPr marL="0" lvl="1" algn="ctr">
              <a:lnSpc>
                <a:spcPct val="90000"/>
              </a:lnSpc>
              <a:spcBef>
                <a:spcPct val="0"/>
              </a:spcBef>
            </a:pPr>
            <a:endParaRPr lang="es-CO" dirty="0"/>
          </a:p>
        </p:txBody>
      </p:sp>
      <p:graphicFrame>
        <p:nvGraphicFramePr>
          <p:cNvPr id="4" name="Tabla 3"/>
          <p:cNvGraphicFramePr>
            <a:graphicFrameLocks noGrp="1"/>
          </p:cNvGraphicFramePr>
          <p:nvPr>
            <p:extLst>
              <p:ext uri="{D42A27DB-BD31-4B8C-83A1-F6EECF244321}">
                <p14:modId xmlns:p14="http://schemas.microsoft.com/office/powerpoint/2010/main" val="2483433918"/>
              </p:ext>
            </p:extLst>
          </p:nvPr>
        </p:nvGraphicFramePr>
        <p:xfrm>
          <a:off x="92146" y="1092213"/>
          <a:ext cx="8697434" cy="3224951"/>
        </p:xfrm>
        <a:graphic>
          <a:graphicData uri="http://schemas.openxmlformats.org/drawingml/2006/table">
            <a:tbl>
              <a:tblPr firstRow="1" bandRow="1">
                <a:tableStyleId>{93296810-A885-4BE3-A3E7-6D5BEEA58F35}</a:tableStyleId>
              </a:tblPr>
              <a:tblGrid>
                <a:gridCol w="3133063">
                  <a:extLst>
                    <a:ext uri="{9D8B030D-6E8A-4147-A177-3AD203B41FA5}">
                      <a16:colId xmlns:a16="http://schemas.microsoft.com/office/drawing/2014/main" val="1181527603"/>
                    </a:ext>
                  </a:extLst>
                </a:gridCol>
                <a:gridCol w="5564371">
                  <a:extLst>
                    <a:ext uri="{9D8B030D-6E8A-4147-A177-3AD203B41FA5}">
                      <a16:colId xmlns:a16="http://schemas.microsoft.com/office/drawing/2014/main" val="515085473"/>
                    </a:ext>
                  </a:extLst>
                </a:gridCol>
              </a:tblGrid>
              <a:tr h="552914">
                <a:tc>
                  <a:txBody>
                    <a:bodyPr/>
                    <a:lstStyle/>
                    <a:p>
                      <a:r>
                        <a:rPr lang="es-CO" dirty="0" smtClean="0"/>
                        <a:t>AUDITORIA / INFORME</a:t>
                      </a:r>
                      <a:endParaRPr lang="es-CO" dirty="0"/>
                    </a:p>
                  </a:txBody>
                  <a:tcPr/>
                </a:tc>
                <a:tc>
                  <a:txBody>
                    <a:bodyPr/>
                    <a:lstStyle/>
                    <a:p>
                      <a:r>
                        <a:rPr lang="es-CO" dirty="0" smtClean="0"/>
                        <a:t>OBSERVACIONES</a:t>
                      </a:r>
                      <a:endParaRPr lang="es-CO" dirty="0"/>
                    </a:p>
                  </a:txBody>
                  <a:tcPr/>
                </a:tc>
                <a:extLst>
                  <a:ext uri="{0D108BD9-81ED-4DB2-BD59-A6C34878D82A}">
                    <a16:rowId xmlns:a16="http://schemas.microsoft.com/office/drawing/2014/main" val="3198119912"/>
                  </a:ext>
                </a:extLst>
              </a:tr>
              <a:tr h="694582">
                <a:tc>
                  <a:txBody>
                    <a:bodyPr/>
                    <a:lstStyle/>
                    <a:p>
                      <a:r>
                        <a:rPr lang="es-CO" sz="1000" b="1" dirty="0" smtClean="0">
                          <a:latin typeface="Arial" panose="020B0604020202020204" pitchFamily="34" charset="0"/>
                          <a:cs typeface="Arial" panose="020B0604020202020204" pitchFamily="34" charset="0"/>
                        </a:rPr>
                        <a:t>Auditoria al Proceso Apoyo Técnico, Científico y Psicosocial para el Alto Rendimiento</a:t>
                      </a:r>
                      <a:endParaRPr lang="es-CO" sz="1000" dirty="0">
                        <a:latin typeface="Arial" panose="020B0604020202020204" pitchFamily="34" charset="0"/>
                        <a:cs typeface="Arial" panose="020B0604020202020204" pitchFamily="34" charset="0"/>
                      </a:endParaRPr>
                    </a:p>
                  </a:txBody>
                  <a:tcPr/>
                </a:tc>
                <a:tc>
                  <a:txBody>
                    <a:bodyPr/>
                    <a:lstStyle/>
                    <a:p>
                      <a:r>
                        <a:rPr lang="es-MX" sz="1000" dirty="0" smtClean="0">
                          <a:latin typeface="Arial" panose="020B0604020202020204" pitchFamily="34" charset="0"/>
                          <a:cs typeface="Arial" panose="020B0604020202020204" pitchFamily="34" charset="0"/>
                        </a:rPr>
                        <a:t>El </a:t>
                      </a:r>
                      <a:r>
                        <a:rPr lang="es-MX" sz="1000" b="1" dirty="0" smtClean="0">
                          <a:latin typeface="Arial" panose="020B0604020202020204" pitchFamily="34" charset="0"/>
                          <a:cs typeface="Arial" panose="020B0604020202020204" pitchFamily="34" charset="0"/>
                        </a:rPr>
                        <a:t>informe preliminar de auditoría</a:t>
                      </a:r>
                      <a:r>
                        <a:rPr lang="es-MX" sz="1000" dirty="0" smtClean="0">
                          <a:latin typeface="Arial" panose="020B0604020202020204" pitchFamily="34" charset="0"/>
                          <a:cs typeface="Arial" panose="020B0604020202020204" pitchFamily="34" charset="0"/>
                        </a:rPr>
                        <a:t> será remitido al proceso auditado el </a:t>
                      </a:r>
                      <a:r>
                        <a:rPr lang="es-MX" sz="1000" b="1" dirty="0" smtClean="0">
                          <a:latin typeface="Arial" panose="020B0604020202020204" pitchFamily="34" charset="0"/>
                          <a:cs typeface="Arial" panose="020B0604020202020204" pitchFamily="34" charset="0"/>
                        </a:rPr>
                        <a:t>31 de octubre de 2025</a:t>
                      </a:r>
                      <a:r>
                        <a:rPr lang="es-MX" sz="1000" dirty="0" smtClean="0">
                          <a:latin typeface="Arial" panose="020B0604020202020204" pitchFamily="34" charset="0"/>
                          <a:cs typeface="Arial" panose="020B0604020202020204" pitchFamily="34" charset="0"/>
                        </a:rPr>
                        <a:t>.</a:t>
                      </a:r>
                      <a:endParaRPr lang="es-CO"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05678688"/>
                  </a:ext>
                </a:extLst>
              </a:tr>
              <a:tr h="689113">
                <a:tc>
                  <a:txBody>
                    <a:bodyPr/>
                    <a:lstStyle/>
                    <a:p>
                      <a:r>
                        <a:rPr lang="es-CO" sz="1000" b="1" dirty="0" smtClean="0">
                          <a:latin typeface="Arial" panose="020B0604020202020204" pitchFamily="34" charset="0"/>
                          <a:cs typeface="Arial" panose="020B0604020202020204" pitchFamily="34" charset="0"/>
                        </a:rPr>
                        <a:t>Auditoria</a:t>
                      </a:r>
                      <a:r>
                        <a:rPr lang="es-CO" sz="1000" b="1" baseline="0" dirty="0" smtClean="0">
                          <a:latin typeface="Arial" panose="020B0604020202020204" pitchFamily="34" charset="0"/>
                          <a:cs typeface="Arial" panose="020B0604020202020204" pitchFamily="34" charset="0"/>
                        </a:rPr>
                        <a:t> </a:t>
                      </a:r>
                      <a:r>
                        <a:rPr lang="es-CO" sz="1000" b="1" dirty="0" smtClean="0">
                          <a:latin typeface="Arial" panose="020B0604020202020204" pitchFamily="34" charset="0"/>
                          <a:cs typeface="Arial" panose="020B0604020202020204" pitchFamily="34" charset="0"/>
                        </a:rPr>
                        <a:t>al Proceso Gestión Administrativa de los Recursos (Almacén) </a:t>
                      </a:r>
                      <a:endParaRPr lang="es-CO" sz="1000" dirty="0">
                        <a:latin typeface="Arial" panose="020B0604020202020204" pitchFamily="34" charset="0"/>
                        <a:cs typeface="Arial" panose="020B0604020202020204"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CO" sz="1000" kern="1200" dirty="0" smtClean="0">
                          <a:solidFill>
                            <a:schemeClr val="dk1"/>
                          </a:solidFill>
                          <a:effectLst/>
                          <a:latin typeface="Arial" panose="020B0604020202020204" pitchFamily="34" charset="0"/>
                          <a:ea typeface="+mn-ea"/>
                          <a:cs typeface="Arial" panose="020B0604020202020204" pitchFamily="34" charset="0"/>
                        </a:rPr>
                        <a:t>El informe definitivo de auditoria deberá ser radicado el </a:t>
                      </a:r>
                      <a:r>
                        <a:rPr lang="es-CO" sz="1000" b="1" kern="1200" dirty="0" smtClean="0">
                          <a:solidFill>
                            <a:schemeClr val="dk1"/>
                          </a:solidFill>
                          <a:effectLst/>
                          <a:latin typeface="Arial" panose="020B0604020202020204" pitchFamily="34" charset="0"/>
                          <a:ea typeface="+mn-ea"/>
                          <a:cs typeface="Arial" panose="020B0604020202020204" pitchFamily="34" charset="0"/>
                        </a:rPr>
                        <a:t>28 de octubre de 2025</a:t>
                      </a:r>
                      <a:r>
                        <a:rPr lang="es-CO" sz="1000" kern="1200" dirty="0" smtClean="0">
                          <a:solidFill>
                            <a:schemeClr val="dk1"/>
                          </a:solidFill>
                          <a:effectLst/>
                          <a:latin typeface="Arial" panose="020B0604020202020204" pitchFamily="34" charset="0"/>
                          <a:ea typeface="+mn-ea"/>
                          <a:cs typeface="Arial" panose="020B0604020202020204" pitchFamily="34" charset="0"/>
                        </a:rPr>
                        <a:t>.</a:t>
                      </a:r>
                    </a:p>
                    <a:p>
                      <a:endParaRPr lang="es-CO"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29248443"/>
                  </a:ext>
                </a:extLst>
              </a:tr>
              <a:tr h="1288342">
                <a:tc>
                  <a:txBody>
                    <a:bodyPr/>
                    <a:lstStyle/>
                    <a:p>
                      <a:r>
                        <a:rPr lang="es-CO" sz="1000" b="1" dirty="0" smtClean="0">
                          <a:latin typeface="Arial" panose="020B0604020202020204" pitchFamily="34" charset="0"/>
                          <a:cs typeface="Arial" panose="020B0604020202020204" pitchFamily="34" charset="0"/>
                        </a:rPr>
                        <a:t>Contrato No. 653 de 2023. Piscina y el coliseo municipal en el Municipio de San Andrés de </a:t>
                      </a:r>
                      <a:r>
                        <a:rPr lang="es-CO" sz="1000" b="1" dirty="0" err="1" smtClean="0">
                          <a:latin typeface="Arial" panose="020B0604020202020204" pitchFamily="34" charset="0"/>
                          <a:cs typeface="Arial" panose="020B0604020202020204" pitchFamily="34" charset="0"/>
                        </a:rPr>
                        <a:t>Cuerquia</a:t>
                      </a:r>
                      <a:r>
                        <a:rPr lang="es-CO" sz="1000" b="1" dirty="0" smtClean="0">
                          <a:latin typeface="Arial" panose="020B0604020202020204" pitchFamily="34" charset="0"/>
                          <a:cs typeface="Arial" panose="020B0604020202020204" pitchFamily="34" charset="0"/>
                        </a:rPr>
                        <a:t>, Antioquia</a:t>
                      </a:r>
                      <a:endParaRPr lang="es-CO" sz="1000" dirty="0">
                        <a:latin typeface="Arial" panose="020B0604020202020204" pitchFamily="34" charset="0"/>
                        <a:cs typeface="Arial" panose="020B0604020202020204" pitchFamily="34" charset="0"/>
                      </a:endParaRPr>
                    </a:p>
                  </a:txBody>
                  <a:tcPr/>
                </a:tc>
                <a:tc>
                  <a:txBody>
                    <a:bodyPr/>
                    <a:lstStyle/>
                    <a:p>
                      <a:r>
                        <a:rPr lang="es-MX" sz="1000" dirty="0" smtClean="0">
                          <a:latin typeface="Arial" panose="020B0604020202020204" pitchFamily="34" charset="0"/>
                          <a:cs typeface="Arial" panose="020B0604020202020204" pitchFamily="34" charset="0"/>
                        </a:rPr>
                        <a:t>Se presentó un limitante significativo por la falta de respuesta de la Subgerencia de Escenarios Deportivos y Equipamiento a los requerimientos de información necesarios para la revisión.</a:t>
                      </a:r>
                      <a:br>
                        <a:rPr lang="es-MX" sz="1000" dirty="0" smtClean="0">
                          <a:latin typeface="Arial" panose="020B0604020202020204" pitchFamily="34" charset="0"/>
                          <a:cs typeface="Arial" panose="020B0604020202020204" pitchFamily="34" charset="0"/>
                        </a:rPr>
                      </a:br>
                      <a:r>
                        <a:rPr lang="es-MX" sz="1000" dirty="0" smtClean="0">
                          <a:latin typeface="Arial" panose="020B0604020202020204" pitchFamily="34" charset="0"/>
                          <a:cs typeface="Arial" panose="020B0604020202020204" pitchFamily="34" charset="0"/>
                        </a:rPr>
                        <a:t>Las solicitudes fueron remitidas los días </a:t>
                      </a:r>
                      <a:r>
                        <a:rPr lang="es-MX" sz="1000" b="1" dirty="0" smtClean="0">
                          <a:latin typeface="Arial" panose="020B0604020202020204" pitchFamily="34" charset="0"/>
                          <a:cs typeface="Arial" panose="020B0604020202020204" pitchFamily="34" charset="0"/>
                        </a:rPr>
                        <a:t>1, 8 y 9 de septiembre de 2025</a:t>
                      </a:r>
                      <a:r>
                        <a:rPr lang="es-MX" sz="1000" dirty="0" smtClean="0">
                          <a:latin typeface="Arial" panose="020B0604020202020204" pitchFamily="34" charset="0"/>
                          <a:cs typeface="Arial" panose="020B0604020202020204" pitchFamily="34" charset="0"/>
                        </a:rPr>
                        <a:t>, y reiteradas mediante el oficio </a:t>
                      </a:r>
                      <a:r>
                        <a:rPr lang="es-MX" sz="1000" b="1" dirty="0" smtClean="0">
                          <a:latin typeface="Arial" panose="020B0604020202020204" pitchFamily="34" charset="0"/>
                          <a:cs typeface="Arial" panose="020B0604020202020204" pitchFamily="34" charset="0"/>
                        </a:rPr>
                        <a:t>radicado N.º 202501011065 del 11 de septiembre de 2025</a:t>
                      </a:r>
                      <a:r>
                        <a:rPr lang="es-MX" sz="1000" dirty="0" smtClean="0">
                          <a:latin typeface="Arial" panose="020B0604020202020204" pitchFamily="34" charset="0"/>
                          <a:cs typeface="Arial" panose="020B0604020202020204" pitchFamily="34" charset="0"/>
                        </a:rPr>
                        <a:t>.</a:t>
                      </a:r>
                      <a:br>
                        <a:rPr lang="es-MX" sz="1000" dirty="0" smtClean="0">
                          <a:latin typeface="Arial" panose="020B0604020202020204" pitchFamily="34" charset="0"/>
                          <a:cs typeface="Arial" panose="020B0604020202020204" pitchFamily="34" charset="0"/>
                        </a:rPr>
                      </a:br>
                      <a:r>
                        <a:rPr lang="es-MX" sz="1000" dirty="0" smtClean="0">
                          <a:latin typeface="Arial" panose="020B0604020202020204" pitchFamily="34" charset="0"/>
                          <a:cs typeface="Arial" panose="020B0604020202020204" pitchFamily="34" charset="0"/>
                        </a:rPr>
                        <a:t>A la fecha no se ha recibido respuesta, lo que ha </a:t>
                      </a:r>
                      <a:r>
                        <a:rPr lang="es-MX" sz="1000" b="1" dirty="0" smtClean="0">
                          <a:latin typeface="Arial" panose="020B0604020202020204" pitchFamily="34" charset="0"/>
                          <a:cs typeface="Arial" panose="020B0604020202020204" pitchFamily="34" charset="0"/>
                        </a:rPr>
                        <a:t>restringido el alcance y la profundidad del análisis técnico y documental</a:t>
                      </a:r>
                      <a:r>
                        <a:rPr lang="es-MX" sz="1000" dirty="0" smtClean="0">
                          <a:latin typeface="Arial" panose="020B0604020202020204" pitchFamily="34" charset="0"/>
                          <a:cs typeface="Arial" panose="020B0604020202020204" pitchFamily="34" charset="0"/>
                        </a:rPr>
                        <a:t> previsto.</a:t>
                      </a:r>
                      <a:endParaRPr lang="es-CO"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4383088"/>
                  </a:ext>
                </a:extLst>
              </a:tr>
            </a:tbl>
          </a:graphicData>
        </a:graphic>
      </p:graphicFrame>
    </p:spTree>
    <p:extLst>
      <p:ext uri="{BB962C8B-B14F-4D97-AF65-F5344CB8AC3E}">
        <p14:creationId xmlns:p14="http://schemas.microsoft.com/office/powerpoint/2010/main" val="2418412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2</a:t>
            </a:r>
            <a:r>
              <a:rPr lang="es-MX" sz="2000" b="1" dirty="0" smtClean="0">
                <a:solidFill>
                  <a:schemeClr val="bg1"/>
                </a:solidFill>
                <a:latin typeface="Arial Black" panose="020B0A04020102020204" pitchFamily="34" charset="0"/>
              </a:rPr>
              <a:t>. Informes en ejecución. </a:t>
            </a:r>
            <a:endParaRPr lang="es-MX" sz="2000" b="1" dirty="0">
              <a:solidFill>
                <a:schemeClr val="bg1"/>
              </a:solidFill>
              <a:latin typeface="Arial Black" panose="020B0A04020102020204" pitchFamily="34" charset="0"/>
            </a:endParaRPr>
          </a:p>
        </p:txBody>
      </p:sp>
      <p:sp>
        <p:nvSpPr>
          <p:cNvPr id="3" name="Rectángulo 2"/>
          <p:cNvSpPr/>
          <p:nvPr/>
        </p:nvSpPr>
        <p:spPr>
          <a:xfrm>
            <a:off x="353291" y="1092214"/>
            <a:ext cx="7813964" cy="653256"/>
          </a:xfrm>
          <a:prstGeom prst="rect">
            <a:avLst/>
          </a:prstGeom>
        </p:spPr>
        <p:txBody>
          <a:bodyPr wrap="square">
            <a:spAutoFit/>
          </a:bodyPr>
          <a:lstStyle/>
          <a:p>
            <a:pPr marL="0" lvl="1" algn="ctr">
              <a:lnSpc>
                <a:spcPct val="90000"/>
              </a:lnSpc>
              <a:spcBef>
                <a:spcPct val="0"/>
              </a:spcBef>
            </a:pPr>
            <a:endParaRPr lang="es-CO" b="1" dirty="0" smtClean="0"/>
          </a:p>
          <a:p>
            <a:pPr marL="0" lvl="1" algn="ctr">
              <a:lnSpc>
                <a:spcPct val="90000"/>
              </a:lnSpc>
              <a:spcBef>
                <a:spcPct val="0"/>
              </a:spcBef>
            </a:pPr>
            <a:endParaRPr lang="es-CO" dirty="0"/>
          </a:p>
          <a:p>
            <a:pPr marL="0" lvl="1" algn="ctr">
              <a:lnSpc>
                <a:spcPct val="90000"/>
              </a:lnSpc>
              <a:spcBef>
                <a:spcPct val="0"/>
              </a:spcBef>
            </a:pPr>
            <a:endParaRPr lang="es-CO" dirty="0"/>
          </a:p>
        </p:txBody>
      </p:sp>
      <p:graphicFrame>
        <p:nvGraphicFramePr>
          <p:cNvPr id="4" name="Tabla 3"/>
          <p:cNvGraphicFramePr>
            <a:graphicFrameLocks noGrp="1"/>
          </p:cNvGraphicFramePr>
          <p:nvPr>
            <p:extLst>
              <p:ext uri="{D42A27DB-BD31-4B8C-83A1-F6EECF244321}">
                <p14:modId xmlns:p14="http://schemas.microsoft.com/office/powerpoint/2010/main" val="3475361681"/>
              </p:ext>
            </p:extLst>
          </p:nvPr>
        </p:nvGraphicFramePr>
        <p:xfrm>
          <a:off x="92146" y="1183757"/>
          <a:ext cx="8796672" cy="2547744"/>
        </p:xfrm>
        <a:graphic>
          <a:graphicData uri="http://schemas.openxmlformats.org/drawingml/2006/table">
            <a:tbl>
              <a:tblPr firstRow="1" bandRow="1">
                <a:tableStyleId>{93296810-A885-4BE3-A3E7-6D5BEEA58F35}</a:tableStyleId>
              </a:tblPr>
              <a:tblGrid>
                <a:gridCol w="3232301">
                  <a:extLst>
                    <a:ext uri="{9D8B030D-6E8A-4147-A177-3AD203B41FA5}">
                      <a16:colId xmlns:a16="http://schemas.microsoft.com/office/drawing/2014/main" val="1181527603"/>
                    </a:ext>
                  </a:extLst>
                </a:gridCol>
                <a:gridCol w="5564371">
                  <a:extLst>
                    <a:ext uri="{9D8B030D-6E8A-4147-A177-3AD203B41FA5}">
                      <a16:colId xmlns:a16="http://schemas.microsoft.com/office/drawing/2014/main" val="515085473"/>
                    </a:ext>
                  </a:extLst>
                </a:gridCol>
              </a:tblGrid>
              <a:tr h="628884">
                <a:tc>
                  <a:txBody>
                    <a:bodyPr/>
                    <a:lstStyle/>
                    <a:p>
                      <a:r>
                        <a:rPr lang="es-CO" dirty="0" smtClean="0"/>
                        <a:t>AUDITORIA / INFORME</a:t>
                      </a:r>
                      <a:endParaRPr lang="es-CO" dirty="0"/>
                    </a:p>
                  </a:txBody>
                  <a:tcPr/>
                </a:tc>
                <a:tc>
                  <a:txBody>
                    <a:bodyPr/>
                    <a:lstStyle/>
                    <a:p>
                      <a:r>
                        <a:rPr lang="es-CO" dirty="0" smtClean="0"/>
                        <a:t>OBSERVACIONES</a:t>
                      </a:r>
                      <a:endParaRPr lang="es-CO" dirty="0"/>
                    </a:p>
                  </a:txBody>
                  <a:tcPr/>
                </a:tc>
                <a:extLst>
                  <a:ext uri="{0D108BD9-81ED-4DB2-BD59-A6C34878D82A}">
                    <a16:rowId xmlns:a16="http://schemas.microsoft.com/office/drawing/2014/main" val="3198119912"/>
                  </a:ext>
                </a:extLst>
              </a:tr>
              <a:tr h="618671">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s-CO" sz="900" b="1" dirty="0" smtClean="0">
                          <a:latin typeface="Arial" panose="020B0604020202020204" pitchFamily="34" charset="0"/>
                          <a:cs typeface="Arial" panose="020B0604020202020204" pitchFamily="34" charset="0"/>
                        </a:rPr>
                        <a:t>Auditoria al proceso de Contratación y Adquisiciones</a:t>
                      </a:r>
                      <a:endParaRPr lang="es-CO" sz="900" dirty="0" smtClean="0">
                        <a:latin typeface="Arial" panose="020B0604020202020204" pitchFamily="34" charset="0"/>
                        <a:cs typeface="Arial" panose="020B0604020202020204" pitchFamily="34" charset="0"/>
                      </a:endParaRPr>
                    </a:p>
                  </a:txBody>
                  <a:tcPr/>
                </a:tc>
                <a:tc>
                  <a:txBody>
                    <a:bodyPr/>
                    <a:lstStyle/>
                    <a:p>
                      <a:pPr algn="just"/>
                      <a:r>
                        <a:rPr lang="es-CO" sz="900" kern="1200" dirty="0" smtClean="0">
                          <a:solidFill>
                            <a:schemeClr val="dk1"/>
                          </a:solidFill>
                          <a:effectLst/>
                          <a:latin typeface="Arial" panose="020B0604020202020204" pitchFamily="34" charset="0"/>
                          <a:ea typeface="+mn-ea"/>
                          <a:cs typeface="Arial" panose="020B0604020202020204" pitchFamily="34" charset="0"/>
                        </a:rPr>
                        <a:t>Esta auditoría tiene como propósito revisar el </a:t>
                      </a:r>
                      <a:r>
                        <a:rPr lang="es-CO" sz="900" b="1" kern="1200" dirty="0" smtClean="0">
                          <a:solidFill>
                            <a:schemeClr val="dk1"/>
                          </a:solidFill>
                          <a:effectLst/>
                          <a:latin typeface="Arial" panose="020B0604020202020204" pitchFamily="34" charset="0"/>
                          <a:ea typeface="+mn-ea"/>
                          <a:cs typeface="Arial" panose="020B0604020202020204" pitchFamily="34" charset="0"/>
                        </a:rPr>
                        <a:t>Manual de Contratación</a:t>
                      </a:r>
                      <a:r>
                        <a:rPr lang="es-CO" sz="900" kern="1200" dirty="0" smtClean="0">
                          <a:solidFill>
                            <a:schemeClr val="dk1"/>
                          </a:solidFill>
                          <a:effectLst/>
                          <a:latin typeface="Arial" panose="020B0604020202020204" pitchFamily="34" charset="0"/>
                          <a:ea typeface="+mn-ea"/>
                          <a:cs typeface="Arial" panose="020B0604020202020204" pitchFamily="34" charset="0"/>
                        </a:rPr>
                        <a:t>, las </a:t>
                      </a:r>
                      <a:r>
                        <a:rPr lang="es-CO" sz="900" b="1" kern="1200" dirty="0" smtClean="0">
                          <a:solidFill>
                            <a:schemeClr val="dk1"/>
                          </a:solidFill>
                          <a:effectLst/>
                          <a:latin typeface="Arial" panose="020B0604020202020204" pitchFamily="34" charset="0"/>
                          <a:ea typeface="+mn-ea"/>
                          <a:cs typeface="Arial" panose="020B0604020202020204" pitchFamily="34" charset="0"/>
                        </a:rPr>
                        <a:t>funciones</a:t>
                      </a:r>
                      <a:r>
                        <a:rPr lang="es-CO" sz="900" kern="1200" dirty="0" smtClean="0">
                          <a:solidFill>
                            <a:schemeClr val="dk1"/>
                          </a:solidFill>
                          <a:effectLst/>
                          <a:latin typeface="Arial" panose="020B0604020202020204" pitchFamily="34" charset="0"/>
                          <a:ea typeface="+mn-ea"/>
                          <a:cs typeface="Arial" panose="020B0604020202020204" pitchFamily="34" charset="0"/>
                        </a:rPr>
                        <a:t> y las </a:t>
                      </a:r>
                      <a:r>
                        <a:rPr lang="es-CO" sz="900" b="1" kern="1200" dirty="0" smtClean="0">
                          <a:solidFill>
                            <a:schemeClr val="dk1"/>
                          </a:solidFill>
                          <a:effectLst/>
                          <a:latin typeface="Arial" panose="020B0604020202020204" pitchFamily="34" charset="0"/>
                          <a:ea typeface="+mn-ea"/>
                          <a:cs typeface="Arial" panose="020B0604020202020204" pitchFamily="34" charset="0"/>
                        </a:rPr>
                        <a:t>actas del Comité de Contratación</a:t>
                      </a:r>
                      <a:r>
                        <a:rPr lang="es-CO" sz="900" kern="1200" dirty="0" smtClean="0">
                          <a:solidFill>
                            <a:schemeClr val="dk1"/>
                          </a:solidFill>
                          <a:effectLst/>
                          <a:latin typeface="Arial" panose="020B0604020202020204" pitchFamily="34" charset="0"/>
                          <a:ea typeface="+mn-ea"/>
                          <a:cs typeface="Arial" panose="020B0604020202020204" pitchFamily="34" charset="0"/>
                        </a:rPr>
                        <a:t>, con el fin de verificar el cumplimiento de lo establecido en el manual y en el procedimiento institucional relacionado con la gestión contractual.</a:t>
                      </a:r>
                    </a:p>
                    <a:p>
                      <a:pPr algn="just"/>
                      <a:endParaRPr lang="es-CO"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4458276"/>
                  </a:ext>
                </a:extLst>
              </a:tr>
              <a:tr h="127878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s-CO" sz="900" b="1" dirty="0" smtClean="0">
                          <a:latin typeface="Arial" panose="020B0604020202020204" pitchFamily="34" charset="0"/>
                          <a:cs typeface="Arial" panose="020B0604020202020204" pitchFamily="34" charset="0"/>
                        </a:rPr>
                        <a:t>Informe de Austeridad en el gasto</a:t>
                      </a:r>
                      <a:endParaRPr lang="es-CO" sz="900" dirty="0" smtClean="0">
                        <a:latin typeface="Arial" panose="020B0604020202020204" pitchFamily="34" charset="0"/>
                        <a:cs typeface="Arial" panose="020B0604020202020204" pitchFamily="34" charset="0"/>
                      </a:endParaRPr>
                    </a:p>
                    <a:p>
                      <a:endParaRPr lang="es-CO" sz="900" dirty="0">
                        <a:latin typeface="Arial" panose="020B0604020202020204" pitchFamily="34" charset="0"/>
                        <a:cs typeface="Arial" panose="020B0604020202020204" pitchFamily="34" charset="0"/>
                      </a:endParaRPr>
                    </a:p>
                  </a:txBody>
                  <a:tcPr/>
                </a:tc>
                <a:tc>
                  <a:txBody>
                    <a:bodyPr/>
                    <a:lstStyle/>
                    <a:p>
                      <a:pPr algn="just"/>
                      <a:r>
                        <a:rPr lang="es-CO" sz="900" kern="1200" dirty="0" smtClean="0">
                          <a:solidFill>
                            <a:schemeClr val="dk1"/>
                          </a:solidFill>
                          <a:effectLst/>
                          <a:latin typeface="Arial" panose="020B0604020202020204" pitchFamily="34" charset="0"/>
                          <a:ea typeface="+mn-ea"/>
                          <a:cs typeface="Arial" panose="020B0604020202020204" pitchFamily="34" charset="0"/>
                        </a:rPr>
                        <a:t>El informe correspondiente al periodo </a:t>
                      </a:r>
                      <a:r>
                        <a:rPr lang="es-CO" sz="900" b="1" kern="1200" dirty="0" smtClean="0">
                          <a:solidFill>
                            <a:schemeClr val="dk1"/>
                          </a:solidFill>
                          <a:effectLst/>
                          <a:latin typeface="Arial" panose="020B0604020202020204" pitchFamily="34" charset="0"/>
                          <a:ea typeface="+mn-ea"/>
                          <a:cs typeface="Arial" panose="020B0604020202020204" pitchFamily="34" charset="0"/>
                        </a:rPr>
                        <a:t>julio – septiembre de 2025</a:t>
                      </a:r>
                      <a:r>
                        <a:rPr lang="es-CO" sz="900" kern="1200" dirty="0" smtClean="0">
                          <a:solidFill>
                            <a:schemeClr val="dk1"/>
                          </a:solidFill>
                          <a:effectLst/>
                          <a:latin typeface="Arial" panose="020B0604020202020204" pitchFamily="34" charset="0"/>
                          <a:ea typeface="+mn-ea"/>
                          <a:cs typeface="Arial" panose="020B0604020202020204" pitchFamily="34" charset="0"/>
                        </a:rPr>
                        <a:t> </a:t>
                      </a:r>
                      <a:r>
                        <a:rPr lang="es-CO" sz="900" b="1" kern="1200" dirty="0" smtClean="0">
                          <a:solidFill>
                            <a:schemeClr val="dk1"/>
                          </a:solidFill>
                          <a:effectLst/>
                          <a:latin typeface="Arial" panose="020B0604020202020204" pitchFamily="34" charset="0"/>
                          <a:ea typeface="+mn-ea"/>
                          <a:cs typeface="Arial" panose="020B0604020202020204" pitchFamily="34" charset="0"/>
                        </a:rPr>
                        <a:t>no se ejecutará</a:t>
                      </a:r>
                      <a:r>
                        <a:rPr lang="es-CO" sz="900" kern="1200" dirty="0" smtClean="0">
                          <a:solidFill>
                            <a:schemeClr val="dk1"/>
                          </a:solidFill>
                          <a:effectLst/>
                          <a:latin typeface="Arial" panose="020B0604020202020204" pitchFamily="34" charset="0"/>
                          <a:ea typeface="+mn-ea"/>
                          <a:cs typeface="Arial" panose="020B0604020202020204" pitchFamily="34" charset="0"/>
                        </a:rPr>
                        <a:t> en el mes de octubre, en razón a que se </a:t>
                      </a:r>
                      <a:r>
                        <a:rPr lang="es-CO" sz="900" b="1" kern="1200" dirty="0" smtClean="0">
                          <a:solidFill>
                            <a:schemeClr val="dk1"/>
                          </a:solidFill>
                          <a:effectLst/>
                          <a:latin typeface="Arial" panose="020B0604020202020204" pitchFamily="34" charset="0"/>
                          <a:ea typeface="+mn-ea"/>
                          <a:cs typeface="Arial" panose="020B0604020202020204" pitchFamily="34" charset="0"/>
                        </a:rPr>
                        <a:t>solicitó la postergación</a:t>
                      </a:r>
                      <a:r>
                        <a:rPr lang="es-CO" sz="900" kern="1200" dirty="0" smtClean="0">
                          <a:solidFill>
                            <a:schemeClr val="dk1"/>
                          </a:solidFill>
                          <a:effectLst/>
                          <a:latin typeface="Arial" panose="020B0604020202020204" pitchFamily="34" charset="0"/>
                          <a:ea typeface="+mn-ea"/>
                          <a:cs typeface="Arial" panose="020B0604020202020204" pitchFamily="34" charset="0"/>
                        </a:rPr>
                        <a:t> de su elaboración por parte de la </a:t>
                      </a:r>
                      <a:r>
                        <a:rPr lang="es-CO" sz="900" b="1" kern="1200" dirty="0" smtClean="0">
                          <a:solidFill>
                            <a:schemeClr val="dk1"/>
                          </a:solidFill>
                          <a:effectLst/>
                          <a:latin typeface="Arial" panose="020B0604020202020204" pitchFamily="34" charset="0"/>
                          <a:ea typeface="+mn-ea"/>
                          <a:cs typeface="Arial" panose="020B0604020202020204" pitchFamily="34" charset="0"/>
                        </a:rPr>
                        <a:t>Subgerencia Administrativa y Financiera</a:t>
                      </a:r>
                      <a:r>
                        <a:rPr lang="es-CO" sz="900" b="0" kern="1200" dirty="0" smtClean="0">
                          <a:solidFill>
                            <a:schemeClr val="dk1"/>
                          </a:solidFill>
                          <a:effectLst/>
                          <a:latin typeface="Arial" panose="020B0604020202020204" pitchFamily="34" charset="0"/>
                          <a:ea typeface="+mn-ea"/>
                          <a:cs typeface="Arial" panose="020B0604020202020204" pitchFamily="34" charset="0"/>
                        </a:rPr>
                        <a:t>,</a:t>
                      </a:r>
                      <a:r>
                        <a:rPr lang="es-CO" sz="900" b="0" kern="1200" baseline="0" dirty="0" smtClean="0">
                          <a:solidFill>
                            <a:schemeClr val="dk1"/>
                          </a:solidFill>
                          <a:effectLst/>
                          <a:latin typeface="Arial" panose="020B0604020202020204" pitchFamily="34" charset="0"/>
                          <a:ea typeface="+mn-ea"/>
                          <a:cs typeface="Arial" panose="020B0604020202020204" pitchFamily="34" charset="0"/>
                        </a:rPr>
                        <a:t> mediante oficio </a:t>
                      </a:r>
                      <a:r>
                        <a:rPr lang="es-CO" sz="900" kern="1200" dirty="0" smtClean="0">
                          <a:solidFill>
                            <a:schemeClr val="dk1"/>
                          </a:solidFill>
                          <a:effectLst/>
                          <a:latin typeface="Arial" panose="020B0604020202020204" pitchFamily="34" charset="0"/>
                          <a:ea typeface="+mn-ea"/>
                          <a:cs typeface="Arial" panose="020B0604020202020204" pitchFamily="34" charset="0"/>
                        </a:rPr>
                        <a:t>radicado 20501012954 del 21/10/2025 que soporte dicha solicitud. </a:t>
                      </a:r>
                    </a:p>
                    <a:p>
                      <a:pPr algn="just"/>
                      <a:r>
                        <a:rPr lang="es-CO" sz="900" kern="1200" dirty="0" smtClean="0">
                          <a:solidFill>
                            <a:schemeClr val="dk1"/>
                          </a:solidFill>
                          <a:effectLst/>
                          <a:latin typeface="Arial" panose="020B0604020202020204" pitchFamily="34" charset="0"/>
                          <a:ea typeface="+mn-ea"/>
                          <a:cs typeface="Arial" panose="020B0604020202020204" pitchFamily="34" charset="0"/>
                        </a:rPr>
                        <a:t>En consecuencia, será necesario </a:t>
                      </a:r>
                      <a:r>
                        <a:rPr lang="es-CO" sz="900" b="1" kern="1200" dirty="0" smtClean="0">
                          <a:solidFill>
                            <a:schemeClr val="dk1"/>
                          </a:solidFill>
                          <a:effectLst/>
                          <a:latin typeface="Arial" panose="020B0604020202020204" pitchFamily="34" charset="0"/>
                          <a:ea typeface="+mn-ea"/>
                          <a:cs typeface="Arial" panose="020B0604020202020204" pitchFamily="34" charset="0"/>
                        </a:rPr>
                        <a:t>ajustar el Plan Anual de Auditorías – PAA 2025</a:t>
                      </a:r>
                      <a:r>
                        <a:rPr lang="es-CO" sz="900" kern="1200" dirty="0" smtClean="0">
                          <a:solidFill>
                            <a:schemeClr val="dk1"/>
                          </a:solidFill>
                          <a:effectLst/>
                          <a:latin typeface="Arial" panose="020B0604020202020204" pitchFamily="34" charset="0"/>
                          <a:ea typeface="+mn-ea"/>
                          <a:cs typeface="Arial" panose="020B0604020202020204" pitchFamily="34" charset="0"/>
                        </a:rPr>
                        <a:t>, incorporando la modificación correspondiente</a:t>
                      </a:r>
                      <a:endParaRPr lang="es-CO"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7103318"/>
                  </a:ext>
                </a:extLst>
              </a:tr>
            </a:tbl>
          </a:graphicData>
        </a:graphic>
      </p:graphicFrame>
    </p:spTree>
    <p:extLst>
      <p:ext uri="{BB962C8B-B14F-4D97-AF65-F5344CB8AC3E}">
        <p14:creationId xmlns:p14="http://schemas.microsoft.com/office/powerpoint/2010/main" val="1907638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3</a:t>
            </a:r>
            <a:r>
              <a:rPr lang="es-MX" sz="2000" b="1" dirty="0" smtClean="0">
                <a:solidFill>
                  <a:schemeClr val="bg1"/>
                </a:solidFill>
                <a:latin typeface="Arial Black" panose="020B0A04020102020204" pitchFamily="34" charset="0"/>
              </a:rPr>
              <a:t>. Informes noviembre-diciembre. </a:t>
            </a:r>
            <a:endParaRPr lang="es-MX" sz="2000" b="1" dirty="0">
              <a:solidFill>
                <a:schemeClr val="bg1"/>
              </a:solidFill>
              <a:latin typeface="Arial Black" panose="020B0A04020102020204" pitchFamily="34" charset="0"/>
            </a:endParaRPr>
          </a:p>
        </p:txBody>
      </p:sp>
      <p:sp>
        <p:nvSpPr>
          <p:cNvPr id="14" name="Rectángulo 13"/>
          <p:cNvSpPr/>
          <p:nvPr/>
        </p:nvSpPr>
        <p:spPr>
          <a:xfrm>
            <a:off x="993383" y="2421516"/>
            <a:ext cx="1666450" cy="276999"/>
          </a:xfrm>
          <a:prstGeom prst="rect">
            <a:avLst/>
          </a:prstGeom>
        </p:spPr>
        <p:txBody>
          <a:bodyPr wrap="square">
            <a:spAutoFit/>
          </a:bodyPr>
          <a:lstStyle/>
          <a:p>
            <a:pPr algn="just"/>
            <a:r>
              <a:rPr lang="es-CO" sz="1200" b="1" dirty="0" smtClean="0">
                <a:latin typeface="Arial" panose="020B0604020202020204" pitchFamily="34" charset="0"/>
              </a:rPr>
              <a:t>: </a:t>
            </a:r>
            <a:endParaRPr lang="es-CO" sz="1200" dirty="0"/>
          </a:p>
        </p:txBody>
      </p:sp>
      <p:sp>
        <p:nvSpPr>
          <p:cNvPr id="3" name="Rectángulo 2"/>
          <p:cNvSpPr/>
          <p:nvPr/>
        </p:nvSpPr>
        <p:spPr>
          <a:xfrm>
            <a:off x="353291" y="1092214"/>
            <a:ext cx="7813964" cy="466281"/>
          </a:xfrm>
          <a:prstGeom prst="rect">
            <a:avLst/>
          </a:prstGeom>
        </p:spPr>
        <p:txBody>
          <a:bodyPr wrap="square">
            <a:spAutoFit/>
          </a:bodyPr>
          <a:lstStyle/>
          <a:p>
            <a:pPr marL="0" lvl="1" algn="ctr">
              <a:lnSpc>
                <a:spcPct val="90000"/>
              </a:lnSpc>
              <a:spcBef>
                <a:spcPct val="0"/>
              </a:spcBef>
            </a:pPr>
            <a:endParaRPr lang="es-CO" dirty="0"/>
          </a:p>
          <a:p>
            <a:pPr marL="0" lvl="1" algn="ctr">
              <a:lnSpc>
                <a:spcPct val="90000"/>
              </a:lnSpc>
              <a:spcBef>
                <a:spcPct val="0"/>
              </a:spcBef>
            </a:pPr>
            <a:endParaRPr lang="es-CO" dirty="0"/>
          </a:p>
        </p:txBody>
      </p:sp>
      <p:graphicFrame>
        <p:nvGraphicFramePr>
          <p:cNvPr id="2" name="Diagrama 1"/>
          <p:cNvGraphicFramePr/>
          <p:nvPr>
            <p:extLst>
              <p:ext uri="{D42A27DB-BD31-4B8C-83A1-F6EECF244321}">
                <p14:modId xmlns:p14="http://schemas.microsoft.com/office/powerpoint/2010/main" val="863290246"/>
              </p:ext>
            </p:extLst>
          </p:nvPr>
        </p:nvGraphicFramePr>
        <p:xfrm>
          <a:off x="1524000" y="1130884"/>
          <a:ext cx="5194294" cy="305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607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8502445" cy="67636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4. Modificación Plan Anual de Auditorias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10837" y="676365"/>
            <a:ext cx="8575963" cy="384721"/>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CO" sz="1100" b="1" dirty="0" smtClean="0">
                <a:effectLst/>
                <a:latin typeface="Arial" panose="020B0604020202020204" pitchFamily="34" charset="0"/>
                <a:ea typeface="Calibri" panose="020F0502020204030204" pitchFamily="34" charset="0"/>
                <a:cs typeface="Arial" panose="020B0604020202020204" pitchFamily="34" charset="0"/>
              </a:rPr>
              <a:t>PAA ACTUAL                                                                                             PAA PROPUESTO</a:t>
            </a:r>
            <a:endParaRPr lang="es-CO" sz="11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443345" y="1420502"/>
            <a:ext cx="7959436" cy="854080"/>
          </a:xfrm>
          <a:prstGeom prst="rect">
            <a:avLst/>
          </a:prstGeom>
        </p:spPr>
        <p:txBody>
          <a:bodyPr wrap="square">
            <a:spAutoFit/>
          </a:bodyPr>
          <a:lstStyle/>
          <a:p>
            <a:pPr algn="just"/>
            <a:endParaRPr lang="es-CO" sz="1100"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es-CO" sz="1100" dirty="0" smtClean="0">
              <a:latin typeface="Arial" panose="020B0604020202020204" pitchFamily="34" charset="0"/>
              <a:cs typeface="Arial" panose="020B0604020202020204" pitchFamily="34" charset="0"/>
            </a:endParaRPr>
          </a:p>
          <a:p>
            <a:pPr algn="just"/>
            <a:endParaRPr lang="es-CO" dirty="0"/>
          </a:p>
          <a:p>
            <a:pPr algn="just"/>
            <a:endParaRPr lang="es-CO" sz="1400" dirty="0"/>
          </a:p>
        </p:txBody>
      </p:sp>
      <p:pic>
        <p:nvPicPr>
          <p:cNvPr id="14" name="Imagen 13"/>
          <p:cNvPicPr/>
          <p:nvPr/>
        </p:nvPicPr>
        <p:blipFill>
          <a:blip r:embed="rId3"/>
          <a:stretch>
            <a:fillRect/>
          </a:stretch>
        </p:blipFill>
        <p:spPr>
          <a:xfrm>
            <a:off x="4565073" y="2235213"/>
            <a:ext cx="4529253" cy="1276350"/>
          </a:xfrm>
          <a:prstGeom prst="rect">
            <a:avLst/>
          </a:prstGeom>
        </p:spPr>
      </p:pic>
      <p:pic>
        <p:nvPicPr>
          <p:cNvPr id="16" name="Imagen 15"/>
          <p:cNvPicPr/>
          <p:nvPr/>
        </p:nvPicPr>
        <p:blipFill>
          <a:blip r:embed="rId4"/>
          <a:stretch>
            <a:fillRect/>
          </a:stretch>
        </p:blipFill>
        <p:spPr>
          <a:xfrm>
            <a:off x="110837" y="1237387"/>
            <a:ext cx="4276866" cy="793115"/>
          </a:xfrm>
          <a:prstGeom prst="rect">
            <a:avLst/>
          </a:prstGeom>
        </p:spPr>
      </p:pic>
      <p:pic>
        <p:nvPicPr>
          <p:cNvPr id="17" name="Imagen 16"/>
          <p:cNvPicPr/>
          <p:nvPr/>
        </p:nvPicPr>
        <p:blipFill>
          <a:blip r:embed="rId5"/>
          <a:stretch>
            <a:fillRect/>
          </a:stretch>
        </p:blipFill>
        <p:spPr>
          <a:xfrm>
            <a:off x="-58317" y="2378638"/>
            <a:ext cx="4502727" cy="692616"/>
          </a:xfrm>
          <a:prstGeom prst="rect">
            <a:avLst/>
          </a:prstGeom>
        </p:spPr>
      </p:pic>
      <p:pic>
        <p:nvPicPr>
          <p:cNvPr id="19" name="Imagen 18"/>
          <p:cNvPicPr/>
          <p:nvPr/>
        </p:nvPicPr>
        <p:blipFill>
          <a:blip r:embed="rId6"/>
          <a:stretch>
            <a:fillRect/>
          </a:stretch>
        </p:blipFill>
        <p:spPr>
          <a:xfrm>
            <a:off x="4502727" y="1085760"/>
            <a:ext cx="4591599" cy="1037116"/>
          </a:xfrm>
          <a:prstGeom prst="rect">
            <a:avLst/>
          </a:prstGeom>
        </p:spPr>
      </p:pic>
      <p:pic>
        <p:nvPicPr>
          <p:cNvPr id="13" name="Imagen 12"/>
          <p:cNvPicPr/>
          <p:nvPr/>
        </p:nvPicPr>
        <p:blipFill>
          <a:blip r:embed="rId7"/>
          <a:stretch>
            <a:fillRect/>
          </a:stretch>
        </p:blipFill>
        <p:spPr>
          <a:xfrm>
            <a:off x="56707" y="3592134"/>
            <a:ext cx="4387703" cy="555537"/>
          </a:xfrm>
          <a:prstGeom prst="rect">
            <a:avLst/>
          </a:prstGeom>
        </p:spPr>
      </p:pic>
    </p:spTree>
    <p:extLst>
      <p:ext uri="{BB962C8B-B14F-4D97-AF65-F5344CB8AC3E}">
        <p14:creationId xmlns:p14="http://schemas.microsoft.com/office/powerpoint/2010/main" val="3918390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8502445" cy="67636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a:solidFill>
                  <a:schemeClr val="bg1"/>
                </a:solidFill>
                <a:latin typeface="Arial Black" panose="020B0A04020102020204" pitchFamily="34" charset="0"/>
              </a:rPr>
              <a:t>5</a:t>
            </a:r>
            <a:r>
              <a:rPr lang="es-CO" sz="2000" b="1" dirty="0" smtClean="0">
                <a:solidFill>
                  <a:schemeClr val="bg1"/>
                </a:solidFill>
                <a:latin typeface="Arial Black" panose="020B0A04020102020204" pitchFamily="34" charset="0"/>
              </a:rPr>
              <a:t>. </a:t>
            </a:r>
            <a:r>
              <a:rPr lang="es-CO" sz="2000" b="1" dirty="0" err="1" smtClean="0">
                <a:solidFill>
                  <a:schemeClr val="bg1"/>
                </a:solidFill>
                <a:latin typeface="Arial Black" panose="020B0A04020102020204" pitchFamily="34" charset="0"/>
              </a:rPr>
              <a:t>Proposiones</a:t>
            </a:r>
            <a:r>
              <a:rPr lang="es-CO" sz="2000" b="1" dirty="0" smtClean="0">
                <a:solidFill>
                  <a:schemeClr val="bg1"/>
                </a:solidFill>
                <a:latin typeface="Arial Black" panose="020B0A04020102020204" pitchFamily="34" charset="0"/>
              </a:rPr>
              <a:t> Y Varios .</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2" name="Rectángulo 1"/>
          <p:cNvSpPr/>
          <p:nvPr/>
        </p:nvSpPr>
        <p:spPr>
          <a:xfrm>
            <a:off x="443345" y="1420502"/>
            <a:ext cx="7959436" cy="854080"/>
          </a:xfrm>
          <a:prstGeom prst="rect">
            <a:avLst/>
          </a:prstGeom>
        </p:spPr>
        <p:txBody>
          <a:bodyPr wrap="square">
            <a:spAutoFit/>
          </a:bodyPr>
          <a:lstStyle/>
          <a:p>
            <a:pPr algn="just"/>
            <a:endParaRPr lang="es-CO" sz="1100"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es-CO" sz="1100" dirty="0" smtClean="0">
              <a:latin typeface="Arial" panose="020B0604020202020204" pitchFamily="34" charset="0"/>
              <a:cs typeface="Arial" panose="020B0604020202020204" pitchFamily="34" charset="0"/>
            </a:endParaRPr>
          </a:p>
          <a:p>
            <a:pPr algn="just"/>
            <a:endParaRPr lang="es-CO" dirty="0"/>
          </a:p>
          <a:p>
            <a:pPr algn="just"/>
            <a:endParaRPr lang="es-CO" sz="1400" dirty="0"/>
          </a:p>
        </p:txBody>
      </p:sp>
      <p:pic>
        <p:nvPicPr>
          <p:cNvPr id="4" name="Imagen 3"/>
          <p:cNvPicPr>
            <a:picLocks noChangeAspect="1"/>
          </p:cNvPicPr>
          <p:nvPr/>
        </p:nvPicPr>
        <p:blipFill>
          <a:blip r:embed="rId3"/>
          <a:stretch>
            <a:fillRect/>
          </a:stretch>
        </p:blipFill>
        <p:spPr>
          <a:xfrm>
            <a:off x="290623" y="676365"/>
            <a:ext cx="6868633" cy="4308201"/>
          </a:xfrm>
          <a:prstGeom prst="rect">
            <a:avLst/>
          </a:prstGeom>
        </p:spPr>
      </p:pic>
    </p:spTree>
    <p:extLst>
      <p:ext uri="{BB962C8B-B14F-4D97-AF65-F5344CB8AC3E}">
        <p14:creationId xmlns:p14="http://schemas.microsoft.com/office/powerpoint/2010/main" val="4018732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8502445" cy="67636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a:solidFill>
                  <a:schemeClr val="bg1"/>
                </a:solidFill>
                <a:latin typeface="Arial Black" panose="020B0A04020102020204" pitchFamily="34" charset="0"/>
              </a:rPr>
              <a:t>5</a:t>
            </a:r>
            <a:r>
              <a:rPr lang="es-CO" sz="2000" b="1" dirty="0" smtClean="0">
                <a:solidFill>
                  <a:schemeClr val="bg1"/>
                </a:solidFill>
                <a:latin typeface="Arial Black" panose="020B0A04020102020204" pitchFamily="34" charset="0"/>
              </a:rPr>
              <a:t>. </a:t>
            </a:r>
            <a:r>
              <a:rPr lang="es-CO" sz="2000" b="1" dirty="0" err="1" smtClean="0">
                <a:solidFill>
                  <a:schemeClr val="bg1"/>
                </a:solidFill>
                <a:latin typeface="Arial Black" panose="020B0A04020102020204" pitchFamily="34" charset="0"/>
              </a:rPr>
              <a:t>Proposiones</a:t>
            </a:r>
            <a:r>
              <a:rPr lang="es-CO" sz="2000" b="1" dirty="0" smtClean="0">
                <a:solidFill>
                  <a:schemeClr val="bg1"/>
                </a:solidFill>
                <a:latin typeface="Arial Black" panose="020B0A04020102020204" pitchFamily="34" charset="0"/>
              </a:rPr>
              <a:t> y Varios .</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2" name="Rectángulo 1"/>
          <p:cNvSpPr/>
          <p:nvPr/>
        </p:nvSpPr>
        <p:spPr>
          <a:xfrm>
            <a:off x="443345" y="1420502"/>
            <a:ext cx="7959436" cy="854080"/>
          </a:xfrm>
          <a:prstGeom prst="rect">
            <a:avLst/>
          </a:prstGeom>
        </p:spPr>
        <p:txBody>
          <a:bodyPr wrap="square">
            <a:spAutoFit/>
          </a:bodyPr>
          <a:lstStyle/>
          <a:p>
            <a:pPr algn="just"/>
            <a:endParaRPr lang="es-CO" sz="1100"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es-CO" sz="1100" dirty="0" smtClean="0">
              <a:latin typeface="Arial" panose="020B0604020202020204" pitchFamily="34" charset="0"/>
              <a:cs typeface="Arial" panose="020B0604020202020204" pitchFamily="34" charset="0"/>
            </a:endParaRPr>
          </a:p>
          <a:p>
            <a:pPr algn="just"/>
            <a:endParaRPr lang="es-CO" dirty="0"/>
          </a:p>
          <a:p>
            <a:pPr algn="just"/>
            <a:endParaRPr lang="es-CO" sz="1400" dirty="0"/>
          </a:p>
        </p:txBody>
      </p:sp>
      <p:sp>
        <p:nvSpPr>
          <p:cNvPr id="17" name="Lágrima 16"/>
          <p:cNvSpPr/>
          <p:nvPr/>
        </p:nvSpPr>
        <p:spPr>
          <a:xfrm>
            <a:off x="226828" y="676365"/>
            <a:ext cx="3636335" cy="177621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r>
              <a:rPr lang="es-CO" sz="1100" dirty="0">
                <a:latin typeface="Arial" panose="020B0604020202020204" pitchFamily="34" charset="0"/>
                <a:cs typeface="Arial" panose="020B0604020202020204" pitchFamily="34" charset="0"/>
              </a:rPr>
              <a:t>Considerando que el cargo de la Jefatura de la OCI tiene un período fijo que concluye el 31 de diciembre de 2025, es prioritario </a:t>
            </a:r>
            <a:r>
              <a:rPr lang="es-CO" sz="1100" b="1" dirty="0">
                <a:latin typeface="Arial" panose="020B0604020202020204" pitchFamily="34" charset="0"/>
                <a:cs typeface="Arial" panose="020B0604020202020204" pitchFamily="34" charset="0"/>
              </a:rPr>
              <a:t>garantizar la continuidad y trazabilidad de nuestros procesos</a:t>
            </a:r>
            <a:r>
              <a:rPr lang="es-CO" sz="1100" dirty="0">
                <a:latin typeface="Arial" panose="020B0604020202020204" pitchFamily="34" charset="0"/>
                <a:cs typeface="Arial" panose="020B0604020202020204" pitchFamily="34" charset="0"/>
              </a:rPr>
              <a:t> mediante la elaboración oportuna de los informes institucionales requeridos para enero del </a:t>
            </a:r>
            <a:r>
              <a:rPr lang="es-CO" sz="1100" dirty="0" smtClean="0">
                <a:latin typeface="Arial" panose="020B0604020202020204" pitchFamily="34" charset="0"/>
                <a:cs typeface="Arial" panose="020B0604020202020204" pitchFamily="34" charset="0"/>
              </a:rPr>
              <a:t>2026.</a:t>
            </a:r>
            <a:endParaRPr lang="es-CO" sz="1100" dirty="0">
              <a:latin typeface="Arial" panose="020B0604020202020204" pitchFamily="34" charset="0"/>
              <a:cs typeface="Arial" panose="020B0604020202020204" pitchFamily="34" charset="0"/>
            </a:endParaRPr>
          </a:p>
        </p:txBody>
      </p:sp>
      <p:sp>
        <p:nvSpPr>
          <p:cNvPr id="18" name="Lágrima 17"/>
          <p:cNvSpPr/>
          <p:nvPr/>
        </p:nvSpPr>
        <p:spPr>
          <a:xfrm>
            <a:off x="4536558" y="676365"/>
            <a:ext cx="4019107" cy="1655709"/>
          </a:xfrm>
          <a:prstGeom prst="teardrop">
            <a:avLst>
              <a:gd name="adj" fmla="val 10733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1100" dirty="0">
                <a:latin typeface="Arial" panose="020B0604020202020204" pitchFamily="34" charset="0"/>
                <a:cs typeface="Arial" panose="020B0604020202020204" pitchFamily="34" charset="0"/>
              </a:rPr>
              <a:t>La OCI realizará las solicitudes de información pertinentes a las diferentes dependencias, por lo que solicitamos la </a:t>
            </a:r>
            <a:r>
              <a:rPr lang="es-CO" sz="1100" b="1" dirty="0">
                <a:latin typeface="Arial" panose="020B0604020202020204" pitchFamily="34" charset="0"/>
                <a:cs typeface="Arial" panose="020B0604020202020204" pitchFamily="34" charset="0"/>
              </a:rPr>
              <a:t>atención oportuna y la máxima colaboración</a:t>
            </a:r>
            <a:r>
              <a:rPr lang="es-CO" sz="1100" dirty="0">
                <a:latin typeface="Arial" panose="020B0604020202020204" pitchFamily="34" charset="0"/>
                <a:cs typeface="Arial" panose="020B0604020202020204" pitchFamily="34" charset="0"/>
              </a:rPr>
              <a:t> frente a dichos </a:t>
            </a:r>
            <a:r>
              <a:rPr lang="es-CO" sz="1100" dirty="0" smtClean="0">
                <a:latin typeface="Arial" panose="020B0604020202020204" pitchFamily="34" charset="0"/>
                <a:cs typeface="Arial" panose="020B0604020202020204" pitchFamily="34" charset="0"/>
              </a:rPr>
              <a:t>requerimientos.</a:t>
            </a:r>
            <a:endParaRPr lang="es-CO" sz="1100" dirty="0">
              <a:latin typeface="Arial" panose="020B0604020202020204" pitchFamily="34" charset="0"/>
              <a:cs typeface="Arial" panose="020B0604020202020204" pitchFamily="34" charset="0"/>
            </a:endParaRPr>
          </a:p>
        </p:txBody>
      </p:sp>
      <p:sp>
        <p:nvSpPr>
          <p:cNvPr id="19" name="Rectángulo 18"/>
          <p:cNvSpPr/>
          <p:nvPr/>
        </p:nvSpPr>
        <p:spPr>
          <a:xfrm>
            <a:off x="1297172" y="2530549"/>
            <a:ext cx="6230679" cy="1954381"/>
          </a:xfrm>
          <a:prstGeom prst="rect">
            <a:avLst/>
          </a:prstGeom>
        </p:spPr>
        <p:txBody>
          <a:bodyPr wrap="square">
            <a:spAutoFit/>
          </a:bodyPr>
          <a:lstStyle/>
          <a:p>
            <a:pPr marL="742950" lvl="1" indent="-285750" algn="just">
              <a:buSzPts val="1000"/>
              <a:buFont typeface="Courier New" panose="02070309020205020404" pitchFamily="49" charset="0"/>
              <a:buChar char="o"/>
              <a:tabLst>
                <a:tab pos="914400" algn="l"/>
              </a:tabLst>
            </a:pPr>
            <a:r>
              <a:rPr lang="es-CO" sz="1100" dirty="0">
                <a:latin typeface="Arial" panose="020B0604020202020204" pitchFamily="34" charset="0"/>
                <a:ea typeface="Times New Roman" panose="02020603050405020304" pitchFamily="18" charset="0"/>
                <a:cs typeface="Times New Roman" panose="02020603050405020304" pitchFamily="18" charset="0"/>
              </a:rPr>
              <a:t>Evaluación a la gestión de las dependencias (evaluación del desempeño).</a:t>
            </a:r>
            <a:endParaRPr lang="es-CO"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SzPts val="1000"/>
              <a:buFont typeface="Courier New" panose="02070309020205020404" pitchFamily="49" charset="0"/>
              <a:buChar char="o"/>
              <a:tabLst>
                <a:tab pos="914400" algn="l"/>
              </a:tabLst>
            </a:pPr>
            <a:r>
              <a:rPr lang="es-CO" sz="1100" dirty="0">
                <a:latin typeface="Arial" panose="020B0604020202020204" pitchFamily="34" charset="0"/>
                <a:ea typeface="Times New Roman" panose="02020603050405020304" pitchFamily="18" charset="0"/>
                <a:cs typeface="Times New Roman" panose="02020603050405020304" pitchFamily="18" charset="0"/>
              </a:rPr>
              <a:t>Informe del Estado del Sistema de Control Interno.</a:t>
            </a:r>
            <a:endParaRPr lang="es-CO"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SzPts val="1000"/>
              <a:buFont typeface="Courier New" panose="02070309020205020404" pitchFamily="49" charset="0"/>
              <a:buChar char="o"/>
              <a:tabLst>
                <a:tab pos="914400" algn="l"/>
              </a:tabLst>
            </a:pPr>
            <a:r>
              <a:rPr lang="es-CO" sz="1100" dirty="0">
                <a:latin typeface="Arial" panose="020B0604020202020204" pitchFamily="34" charset="0"/>
                <a:ea typeface="Times New Roman" panose="02020603050405020304" pitchFamily="18" charset="0"/>
                <a:cs typeface="Times New Roman" panose="02020603050405020304" pitchFamily="18" charset="0"/>
              </a:rPr>
              <a:t>Rendición electrónica de la cuenta (SIRECI).</a:t>
            </a:r>
            <a:endParaRPr lang="es-CO"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SzPts val="1000"/>
              <a:buFont typeface="Courier New" panose="02070309020205020404" pitchFamily="49" charset="0"/>
              <a:buChar char="o"/>
              <a:tabLst>
                <a:tab pos="914400" algn="l"/>
              </a:tabLst>
            </a:pPr>
            <a:r>
              <a:rPr lang="es-CO" sz="1100" dirty="0">
                <a:latin typeface="Arial" panose="020B0604020202020204" pitchFamily="34" charset="0"/>
                <a:ea typeface="Times New Roman" panose="02020603050405020304" pitchFamily="18" charset="0"/>
                <a:cs typeface="Times New Roman" panose="02020603050405020304" pitchFamily="18" charset="0"/>
              </a:rPr>
              <a:t>Seguimiento a los planes de mejoramiento institucional – Contraloría General de Antioquia.</a:t>
            </a:r>
            <a:endParaRPr lang="es-CO"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SzPts val="1000"/>
              <a:buFont typeface="Courier New" panose="02070309020205020404" pitchFamily="49" charset="0"/>
              <a:buChar char="o"/>
              <a:tabLst>
                <a:tab pos="914400" algn="l"/>
              </a:tabLst>
            </a:pPr>
            <a:r>
              <a:rPr lang="es-CO" sz="1100" dirty="0">
                <a:latin typeface="Arial" panose="020B0604020202020204" pitchFamily="34" charset="0"/>
                <a:ea typeface="Times New Roman" panose="02020603050405020304" pitchFamily="18" charset="0"/>
                <a:cs typeface="Times New Roman" panose="02020603050405020304" pitchFamily="18" charset="0"/>
              </a:rPr>
              <a:t>Informe a la Administración de la Entidad sobre la gestión de Peticiones, Quejas, Reclamos, Sugerencias, Denuncias y Felicitaciones (PQRSDF).</a:t>
            </a:r>
            <a:endParaRPr lang="es-CO"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s-CO" sz="1100" dirty="0">
                <a:latin typeface="Arial" panose="020B0604020202020204" pitchFamily="34" charset="0"/>
                <a:ea typeface="Times New Roman" panose="02020603050405020304" pitchFamily="18" charset="0"/>
                <a:cs typeface="Times New Roman" panose="02020603050405020304" pitchFamily="18" charset="0"/>
              </a:rPr>
              <a:t>Programa de Transparencia y Ética Pública (PTEP).</a:t>
            </a:r>
            <a:endParaRPr lang="es-CO"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s-CO" sz="1100" dirty="0">
                <a:latin typeface="Arial" panose="020B0604020202020204" pitchFamily="34" charset="0"/>
                <a:ea typeface="Times New Roman" panose="02020603050405020304" pitchFamily="18" charset="0"/>
                <a:cs typeface="Times New Roman" panose="02020603050405020304" pitchFamily="18" charset="0"/>
              </a:rPr>
              <a:t>Seguimiento al mapa de riesgos de corrupción.</a:t>
            </a:r>
            <a:endParaRPr lang="es-CO"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SzPts val="1000"/>
              <a:buFont typeface="Courier New" panose="02070309020205020404" pitchFamily="49" charset="0"/>
              <a:buChar char="o"/>
              <a:tabLst>
                <a:tab pos="914400" algn="l"/>
              </a:tabLst>
            </a:pPr>
            <a:r>
              <a:rPr lang="es-CO" sz="1100" dirty="0">
                <a:latin typeface="Arial" panose="020B0604020202020204" pitchFamily="34" charset="0"/>
                <a:ea typeface="Times New Roman" panose="02020603050405020304" pitchFamily="18" charset="0"/>
                <a:cs typeface="Times New Roman" panose="02020603050405020304" pitchFamily="18" charset="0"/>
              </a:rPr>
              <a:t>Informe de austeridad en el gasto.</a:t>
            </a:r>
            <a:endParaRPr lang="es-CO" sz="12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SzPts val="1000"/>
              <a:buFont typeface="Courier New" panose="02070309020205020404" pitchFamily="49" charset="0"/>
              <a:buChar char="o"/>
              <a:tabLst>
                <a:tab pos="914400" algn="l"/>
              </a:tabLst>
            </a:pPr>
            <a:r>
              <a:rPr lang="es-CO" sz="1100" dirty="0">
                <a:latin typeface="Arial" panose="020B0604020202020204" pitchFamily="34" charset="0"/>
                <a:ea typeface="Times New Roman" panose="02020603050405020304" pitchFamily="18" charset="0"/>
                <a:cs typeface="Times New Roman" panose="02020603050405020304" pitchFamily="18" charset="0"/>
              </a:rPr>
              <a:t>Evaluación anual del Sistema de Control Interno Contable de la Entidad</a:t>
            </a:r>
            <a:endParaRPr lang="es-CO"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791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7412182" cy="62680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882732" y="108955"/>
            <a:ext cx="3646717" cy="40889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2400" b="1" dirty="0">
                <a:solidFill>
                  <a:schemeClr val="bg1"/>
                </a:solidFill>
                <a:latin typeface="Arial Black" panose="020B0A04020102020204" pitchFamily="34" charset="0"/>
              </a:rPr>
              <a:t>Temas a </a:t>
            </a:r>
            <a:r>
              <a:rPr lang="es-MX" sz="2400" b="1" dirty="0" smtClean="0">
                <a:solidFill>
                  <a:schemeClr val="bg1"/>
                </a:solidFill>
                <a:latin typeface="Arial Black" panose="020B0A04020102020204" pitchFamily="34" charset="0"/>
              </a:rPr>
              <a:t>presentar:</a:t>
            </a:r>
            <a:endParaRPr lang="es-CO" sz="2400" b="1" dirty="0">
              <a:solidFill>
                <a:schemeClr val="bg1"/>
              </a:solidFill>
              <a:latin typeface="Arial Black" panose="020B0A04020102020204" pitchFamily="34" charset="0"/>
            </a:endParaRPr>
          </a:p>
        </p:txBody>
      </p:sp>
      <p:sp>
        <p:nvSpPr>
          <p:cNvPr id="4" name="Rectángulo 3"/>
          <p:cNvSpPr/>
          <p:nvPr/>
        </p:nvSpPr>
        <p:spPr>
          <a:xfrm>
            <a:off x="568036" y="935182"/>
            <a:ext cx="8104909" cy="3293209"/>
          </a:xfrm>
          <a:prstGeom prst="rect">
            <a:avLst/>
          </a:prstGeom>
        </p:spPr>
        <p:txBody>
          <a:bodyPr wrap="square">
            <a:spAutoFit/>
          </a:bodyPr>
          <a:lstStyle/>
          <a:p>
            <a:pPr marL="342900" indent="-342900">
              <a:buAutoNum type="arabicPeriod"/>
            </a:pPr>
            <a:r>
              <a:rPr lang="es-MX" b="1" dirty="0" smtClean="0"/>
              <a:t>Informes realizados.</a:t>
            </a:r>
          </a:p>
          <a:p>
            <a:pPr marL="285750" indent="-285750">
              <a:buFont typeface="Arial" panose="020B0604020202020204" pitchFamily="34" charset="0"/>
              <a:buChar char="•"/>
            </a:pPr>
            <a:r>
              <a:rPr lang="es-CO" sz="1400" dirty="0" smtClean="0"/>
              <a:t>Juegos </a:t>
            </a:r>
            <a:r>
              <a:rPr lang="es-CO" sz="1400" dirty="0"/>
              <a:t>Deportivos Institucionales. </a:t>
            </a:r>
            <a:endParaRPr lang="es-CO" sz="1400" dirty="0" smtClean="0"/>
          </a:p>
          <a:p>
            <a:pPr marL="285750" indent="-285750">
              <a:buFont typeface="Arial" panose="020B0604020202020204" pitchFamily="34" charset="0"/>
              <a:buChar char="•"/>
            </a:pPr>
            <a:r>
              <a:rPr lang="es-CO" sz="1400" dirty="0" smtClean="0"/>
              <a:t>Programa </a:t>
            </a:r>
            <a:r>
              <a:rPr lang="es-CO" sz="1400" dirty="0"/>
              <a:t>de Transparencia y Ética Pública (PTEP), antes Plan Anticorrupción y de Atención al </a:t>
            </a:r>
            <a:r>
              <a:rPr lang="es-CO" sz="1400" dirty="0" smtClean="0"/>
              <a:t>Ciudadano.</a:t>
            </a:r>
          </a:p>
          <a:p>
            <a:pPr marL="285750" indent="-285750">
              <a:buFont typeface="Arial" panose="020B0604020202020204" pitchFamily="34" charset="0"/>
              <a:buChar char="•"/>
            </a:pPr>
            <a:r>
              <a:rPr lang="es-CO" sz="1400" dirty="0" smtClean="0"/>
              <a:t>Seguimiento </a:t>
            </a:r>
            <a:r>
              <a:rPr lang="es-CO" sz="1400" dirty="0"/>
              <a:t>al mapa de riesgos de corrupción. </a:t>
            </a:r>
            <a:endParaRPr lang="es-CO" sz="1400" dirty="0" smtClean="0"/>
          </a:p>
          <a:p>
            <a:pPr marL="285750" indent="-285750">
              <a:buFont typeface="Arial" panose="020B0604020202020204" pitchFamily="34" charset="0"/>
              <a:buChar char="•"/>
            </a:pPr>
            <a:r>
              <a:rPr lang="es-CO" sz="1400" dirty="0" smtClean="0"/>
              <a:t>Seguimiento </a:t>
            </a:r>
            <a:r>
              <a:rPr lang="es-CO" sz="1400" dirty="0"/>
              <a:t>al sistema de gestión del empleo público – </a:t>
            </a:r>
            <a:r>
              <a:rPr lang="es-CO" sz="1400" dirty="0" smtClean="0"/>
              <a:t>SIGEP</a:t>
            </a:r>
          </a:p>
          <a:p>
            <a:pPr marL="285750" indent="-285750">
              <a:buFont typeface="Arial" panose="020B0604020202020204" pitchFamily="34" charset="0"/>
              <a:buChar char="•"/>
            </a:pPr>
            <a:r>
              <a:rPr lang="es-CO" sz="1400" dirty="0" smtClean="0"/>
              <a:t>Reporte </a:t>
            </a:r>
            <a:r>
              <a:rPr lang="es-CO" sz="1400" dirty="0"/>
              <a:t>información Ley de Cuotas. </a:t>
            </a:r>
          </a:p>
          <a:p>
            <a:r>
              <a:rPr lang="es-MX" b="1" dirty="0" smtClean="0"/>
              <a:t>2.    Informes </a:t>
            </a:r>
            <a:r>
              <a:rPr lang="es-MX" b="1" dirty="0"/>
              <a:t>en </a:t>
            </a:r>
            <a:r>
              <a:rPr lang="es-MX" b="1" dirty="0" smtClean="0"/>
              <a:t>ejecución.</a:t>
            </a:r>
          </a:p>
          <a:p>
            <a:pPr marL="285750" indent="-285750">
              <a:buFont typeface="Arial" panose="020B0604020202020204" pitchFamily="34" charset="0"/>
              <a:buChar char="•"/>
            </a:pPr>
            <a:r>
              <a:rPr lang="es-CO" sz="1400" dirty="0" smtClean="0"/>
              <a:t>Auditoria </a:t>
            </a:r>
            <a:r>
              <a:rPr lang="es-CO" sz="1400" dirty="0"/>
              <a:t>al Proceso Apoyo Técnico, Científico y Psicosocial para el Alto </a:t>
            </a:r>
            <a:r>
              <a:rPr lang="es-CO" sz="1400" dirty="0" smtClean="0"/>
              <a:t>Rendimiento</a:t>
            </a:r>
          </a:p>
          <a:p>
            <a:pPr marL="285750" indent="-285750">
              <a:buFont typeface="Arial" panose="020B0604020202020204" pitchFamily="34" charset="0"/>
              <a:buChar char="•"/>
            </a:pPr>
            <a:r>
              <a:rPr lang="es-CO" sz="1400" dirty="0"/>
              <a:t>Auditoria al </a:t>
            </a:r>
            <a:r>
              <a:rPr lang="es-CO" sz="1400" dirty="0" smtClean="0"/>
              <a:t>Proceso </a:t>
            </a:r>
            <a:r>
              <a:rPr lang="es-CO" sz="1400" dirty="0"/>
              <a:t>Gestión Administrativa de los Recursos (Almacén) </a:t>
            </a:r>
            <a:endParaRPr lang="es-CO" sz="1400" dirty="0" smtClean="0"/>
          </a:p>
          <a:p>
            <a:pPr marL="285750" indent="-285750">
              <a:buFont typeface="Arial" panose="020B0604020202020204" pitchFamily="34" charset="0"/>
              <a:buChar char="•"/>
            </a:pPr>
            <a:r>
              <a:rPr lang="es-CO" sz="1400" dirty="0" smtClean="0"/>
              <a:t>Contrato </a:t>
            </a:r>
            <a:r>
              <a:rPr lang="es-CO" sz="1400" dirty="0"/>
              <a:t>No. 653 de 2023. Piscina y el coliseo municipal en el </a:t>
            </a:r>
            <a:r>
              <a:rPr lang="es-CO" sz="1400" dirty="0" err="1" smtClean="0"/>
              <a:t>Mpio</a:t>
            </a:r>
            <a:r>
              <a:rPr lang="es-CO" sz="1400" dirty="0" smtClean="0"/>
              <a:t>. San </a:t>
            </a:r>
            <a:r>
              <a:rPr lang="es-CO" sz="1400" dirty="0"/>
              <a:t>Andrés de </a:t>
            </a:r>
            <a:r>
              <a:rPr lang="es-CO" sz="1400" dirty="0" err="1"/>
              <a:t>Cuerquia</a:t>
            </a:r>
            <a:r>
              <a:rPr lang="es-CO" sz="1400" dirty="0"/>
              <a:t>, Antioquia. </a:t>
            </a:r>
            <a:endParaRPr lang="es-CO" sz="1400" dirty="0" smtClean="0"/>
          </a:p>
          <a:p>
            <a:pPr marL="285750" indent="-285750">
              <a:buFont typeface="Arial" panose="020B0604020202020204" pitchFamily="34" charset="0"/>
              <a:buChar char="•"/>
            </a:pPr>
            <a:r>
              <a:rPr lang="es-CO" sz="1400" dirty="0" smtClean="0"/>
              <a:t>Auditoria </a:t>
            </a:r>
            <a:r>
              <a:rPr lang="es-CO" sz="1400" dirty="0"/>
              <a:t>al proceso de Contratación y </a:t>
            </a:r>
            <a:r>
              <a:rPr lang="es-CO" sz="1400" dirty="0" smtClean="0"/>
              <a:t>Adquisiciones.</a:t>
            </a:r>
          </a:p>
          <a:p>
            <a:pPr marL="285750" indent="-285750">
              <a:buFont typeface="Arial" panose="020B0604020202020204" pitchFamily="34" charset="0"/>
              <a:buChar char="•"/>
            </a:pPr>
            <a:r>
              <a:rPr lang="es-CO" sz="1400" dirty="0" smtClean="0"/>
              <a:t>Informe de Ley  </a:t>
            </a:r>
            <a:r>
              <a:rPr lang="es-CO" sz="1400" dirty="0"/>
              <a:t>Austeridad en el </a:t>
            </a:r>
            <a:r>
              <a:rPr lang="es-CO" sz="1400" dirty="0" smtClean="0"/>
              <a:t>gasto</a:t>
            </a:r>
          </a:p>
          <a:p>
            <a:pPr lvl="0"/>
            <a:r>
              <a:rPr lang="es-CO" sz="1400" b="1" dirty="0" smtClean="0"/>
              <a:t>3</a:t>
            </a:r>
            <a:r>
              <a:rPr lang="es-CO" sz="1400" dirty="0" smtClean="0"/>
              <a:t>.   </a:t>
            </a:r>
            <a:r>
              <a:rPr lang="es-CO" b="1" dirty="0" smtClean="0"/>
              <a:t>Informes </a:t>
            </a:r>
            <a:r>
              <a:rPr lang="es-CO" b="1" dirty="0"/>
              <a:t>a presentar en noviembre y diciembre</a:t>
            </a:r>
          </a:p>
          <a:p>
            <a:r>
              <a:rPr lang="es-MX" b="1" dirty="0"/>
              <a:t>4</a:t>
            </a:r>
            <a:r>
              <a:rPr lang="es-MX" b="1" dirty="0" smtClean="0"/>
              <a:t>.   Modificación </a:t>
            </a:r>
            <a:r>
              <a:rPr lang="es-MX" b="1" dirty="0"/>
              <a:t>al Plan Anual de Auditorias </a:t>
            </a:r>
            <a:endParaRPr lang="es-MX" b="1" dirty="0" smtClean="0"/>
          </a:p>
          <a:p>
            <a:r>
              <a:rPr lang="es-MX" b="1" dirty="0" smtClean="0"/>
              <a:t>5.    Proposiciones </a:t>
            </a:r>
            <a:r>
              <a:rPr lang="es-MX" b="1" dirty="0"/>
              <a:t>y varios</a:t>
            </a:r>
          </a:p>
        </p:txBody>
      </p:sp>
    </p:spTree>
    <p:extLst>
      <p:ext uri="{BB962C8B-B14F-4D97-AF65-F5344CB8AC3E}">
        <p14:creationId xmlns:p14="http://schemas.microsoft.com/office/powerpoint/2010/main" val="3453814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par de personas en una cancha&#10;&#10;Descripción generada automáticamente con confianza media">
            <a:extLst>
              <a:ext uri="{FF2B5EF4-FFF2-40B4-BE49-F238E27FC236}">
                <a16:creationId xmlns:a16="http://schemas.microsoft.com/office/drawing/2014/main" id="{1F7CB483-84AD-F68C-DA2F-FB0B5D2A4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75313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492369" y="1143000"/>
            <a:ext cx="8185638" cy="1072662"/>
          </a:xfrm>
          <a:prstGeom prst="rect">
            <a:avLst/>
          </a:prstGeom>
          <a:solidFill>
            <a:srgbClr val="000000">
              <a:alpha val="0"/>
            </a:srgbClr>
          </a:solidFill>
        </p:spPr>
        <p:txBody>
          <a:bodyPr/>
          <a:lstStyle/>
          <a:p>
            <a:endParaRPr lang="es-ES_tradnl" sz="935" dirty="0"/>
          </a:p>
        </p:txBody>
      </p:sp>
      <p:sp>
        <p:nvSpPr>
          <p:cNvPr id="5" name="AutoShape 5"/>
          <p:cNvSpPr/>
          <p:nvPr/>
        </p:nvSpPr>
        <p:spPr>
          <a:xfrm>
            <a:off x="641839" y="611944"/>
            <a:ext cx="7926265" cy="1168498"/>
          </a:xfrm>
          <a:prstGeom prst="roundRect">
            <a:avLst>
              <a:gd name="adj" fmla="val 4098"/>
            </a:avLst>
          </a:prstGeom>
          <a:solidFill>
            <a:schemeClr val="bg1"/>
          </a:solidFill>
          <a:ln w="12700">
            <a:solidFill>
              <a:srgbClr val="00B050"/>
            </a:solidFill>
          </a:ln>
        </p:spPr>
        <p:txBody>
          <a:bodyPr/>
          <a:lstStyle/>
          <a:p>
            <a:endParaRPr lang="es-ES_tradnl" sz="935" dirty="0"/>
          </a:p>
        </p:txBody>
      </p:sp>
      <p:sp>
        <p:nvSpPr>
          <p:cNvPr id="7" name="AutoShape 7"/>
          <p:cNvSpPr/>
          <p:nvPr/>
        </p:nvSpPr>
        <p:spPr>
          <a:xfrm>
            <a:off x="658983" y="1933209"/>
            <a:ext cx="2479431" cy="1515684"/>
          </a:xfrm>
          <a:prstGeom prst="roundRect">
            <a:avLst>
              <a:gd name="adj" fmla="val 1953"/>
            </a:avLst>
          </a:prstGeom>
          <a:solidFill>
            <a:srgbClr val="00B050"/>
          </a:solidFill>
          <a:ln w="12700">
            <a:solidFill>
              <a:srgbClr val="919191"/>
            </a:solidFill>
          </a:ln>
        </p:spPr>
        <p:txBody>
          <a:bodyPr/>
          <a:lstStyle/>
          <a:p>
            <a:endParaRPr lang="es-ES_tradnl" sz="935" dirty="0"/>
          </a:p>
        </p:txBody>
      </p:sp>
      <p:sp>
        <p:nvSpPr>
          <p:cNvPr id="8" name="AutoShape 8"/>
          <p:cNvSpPr/>
          <p:nvPr/>
        </p:nvSpPr>
        <p:spPr>
          <a:xfrm>
            <a:off x="1641963" y="2024429"/>
            <a:ext cx="422031" cy="422031"/>
          </a:xfrm>
          <a:prstGeom prst="roundRect">
            <a:avLst>
              <a:gd name="adj" fmla="val 50000"/>
            </a:avLst>
          </a:prstGeom>
          <a:solidFill>
            <a:schemeClr val="bg1"/>
          </a:solidFill>
        </p:spPr>
        <p:txBody>
          <a:bodyPr/>
          <a:lstStyle/>
          <a:p>
            <a:endParaRPr lang="es-ES_tradnl" sz="935" dirty="0"/>
          </a:p>
        </p:txBody>
      </p:sp>
      <p:sp>
        <p:nvSpPr>
          <p:cNvPr id="9" name="AutoShape 9"/>
          <p:cNvSpPr/>
          <p:nvPr/>
        </p:nvSpPr>
        <p:spPr>
          <a:xfrm>
            <a:off x="3430320" y="1931890"/>
            <a:ext cx="2451735" cy="1515684"/>
          </a:xfrm>
          <a:prstGeom prst="roundRect">
            <a:avLst>
              <a:gd name="adj" fmla="val 1953"/>
            </a:avLst>
          </a:prstGeom>
          <a:solidFill>
            <a:srgbClr val="00B050"/>
          </a:solidFill>
          <a:ln w="12700">
            <a:solidFill>
              <a:srgbClr val="919191"/>
            </a:solidFill>
          </a:ln>
        </p:spPr>
        <p:txBody>
          <a:bodyPr/>
          <a:lstStyle/>
          <a:p>
            <a:endParaRPr lang="es-ES_tradnl" sz="935" dirty="0"/>
          </a:p>
        </p:txBody>
      </p:sp>
      <p:sp>
        <p:nvSpPr>
          <p:cNvPr id="10" name="AutoShape 10"/>
          <p:cNvSpPr/>
          <p:nvPr/>
        </p:nvSpPr>
        <p:spPr>
          <a:xfrm>
            <a:off x="4365381" y="2006472"/>
            <a:ext cx="422031" cy="422031"/>
          </a:xfrm>
          <a:prstGeom prst="roundRect">
            <a:avLst>
              <a:gd name="adj" fmla="val 50000"/>
            </a:avLst>
          </a:prstGeom>
          <a:solidFill>
            <a:schemeClr val="bg1"/>
          </a:solidFill>
        </p:spPr>
        <p:txBody>
          <a:bodyPr/>
          <a:lstStyle/>
          <a:p>
            <a:endParaRPr lang="es-ES_tradnl" sz="935" dirty="0"/>
          </a:p>
        </p:txBody>
      </p:sp>
      <p:sp>
        <p:nvSpPr>
          <p:cNvPr id="11" name="AutoShape 11"/>
          <p:cNvSpPr/>
          <p:nvPr/>
        </p:nvSpPr>
        <p:spPr>
          <a:xfrm>
            <a:off x="6137470" y="1938484"/>
            <a:ext cx="2445580" cy="1509090"/>
          </a:xfrm>
          <a:prstGeom prst="roundRect">
            <a:avLst>
              <a:gd name="adj" fmla="val 1953"/>
            </a:avLst>
          </a:prstGeom>
          <a:solidFill>
            <a:srgbClr val="00B050"/>
          </a:solidFill>
          <a:ln w="12700">
            <a:solidFill>
              <a:srgbClr val="919191"/>
            </a:solidFill>
          </a:ln>
        </p:spPr>
        <p:txBody>
          <a:bodyPr/>
          <a:lstStyle/>
          <a:p>
            <a:endParaRPr lang="es-ES_tradnl" sz="935" dirty="0"/>
          </a:p>
        </p:txBody>
      </p:sp>
      <p:sp>
        <p:nvSpPr>
          <p:cNvPr id="12" name="AutoShape 12"/>
          <p:cNvSpPr/>
          <p:nvPr/>
        </p:nvSpPr>
        <p:spPr>
          <a:xfrm>
            <a:off x="7180478" y="1979148"/>
            <a:ext cx="422031" cy="422031"/>
          </a:xfrm>
          <a:prstGeom prst="roundRect">
            <a:avLst>
              <a:gd name="adj" fmla="val 50000"/>
            </a:avLst>
          </a:prstGeom>
          <a:solidFill>
            <a:schemeClr val="bg1"/>
          </a:solidFill>
        </p:spPr>
        <p:txBody>
          <a:bodyPr/>
          <a:lstStyle/>
          <a:p>
            <a:endParaRPr lang="es-ES_tradnl" sz="935" dirty="0"/>
          </a:p>
        </p:txBody>
      </p:sp>
      <p:sp>
        <p:nvSpPr>
          <p:cNvPr id="13" name="TextBox 13"/>
          <p:cNvSpPr txBox="1"/>
          <p:nvPr/>
        </p:nvSpPr>
        <p:spPr>
          <a:xfrm>
            <a:off x="709978" y="40444"/>
            <a:ext cx="4077433" cy="334108"/>
          </a:xfrm>
          <a:prstGeom prst="rect">
            <a:avLst/>
          </a:prstGeom>
          <a:solidFill>
            <a:srgbClr val="000000">
              <a:alpha val="0"/>
            </a:srgbClr>
          </a:solidFill>
        </p:spPr>
        <p:txBody>
          <a:bodyPr lIns="0" tIns="0" rIns="0" bIns="0" rtlCol="0" anchor="ctr"/>
          <a:lstStyle/>
          <a:p>
            <a:pPr>
              <a:lnSpc>
                <a:spcPct val="120000"/>
              </a:lnSpc>
              <a:defRPr/>
            </a:pPr>
            <a:r>
              <a:rPr lang="es-ES_tradnl" sz="2215" b="1" dirty="0" smtClean="0">
                <a:solidFill>
                  <a:schemeClr val="bg1"/>
                </a:solidFill>
                <a:latin typeface="Inter"/>
              </a:rPr>
              <a:t>Auditoría</a:t>
            </a:r>
            <a:endParaRPr lang="es-ES_tradnl" sz="762" dirty="0">
              <a:solidFill>
                <a:schemeClr val="bg1"/>
              </a:solidFill>
            </a:endParaRPr>
          </a:p>
        </p:txBody>
      </p:sp>
      <p:sp>
        <p:nvSpPr>
          <p:cNvPr id="15" name="TextBox 15"/>
          <p:cNvSpPr txBox="1"/>
          <p:nvPr/>
        </p:nvSpPr>
        <p:spPr>
          <a:xfrm>
            <a:off x="577984" y="2558561"/>
            <a:ext cx="2628900" cy="954954"/>
          </a:xfrm>
          <a:prstGeom prst="rect">
            <a:avLst/>
          </a:prstGeom>
          <a:solidFill>
            <a:schemeClr val="tx1">
              <a:alpha val="0"/>
            </a:schemeClr>
          </a:solidFill>
        </p:spPr>
        <p:txBody>
          <a:bodyPr lIns="0" tIns="0" rIns="0" bIns="0" rtlCol="0" anchor="ctr"/>
          <a:lstStyle/>
          <a:p>
            <a:pPr algn="ctr">
              <a:defRPr/>
            </a:pPr>
            <a:r>
              <a:rPr lang="es-ES_tradnl" sz="1108" b="1" dirty="0">
                <a:solidFill>
                  <a:schemeClr val="bg1"/>
                </a:solidFill>
                <a:latin typeface="Century Gothic" panose="020B0502020202020204" pitchFamily="34" charset="0"/>
              </a:rPr>
              <a:t>Juegos Deportivos Intercolegiados</a:t>
            </a:r>
          </a:p>
          <a:p>
            <a:pPr algn="ctr">
              <a:defRPr/>
            </a:pPr>
            <a:endParaRPr lang="es-ES_tradnl" sz="554" b="1" dirty="0">
              <a:solidFill>
                <a:schemeClr val="bg1"/>
              </a:solidFill>
              <a:latin typeface="Century Gothic" panose="020B0502020202020204" pitchFamily="34" charset="0"/>
            </a:endParaRPr>
          </a:p>
          <a:p>
            <a:pPr algn="ctr">
              <a:defRPr/>
            </a:pPr>
            <a:r>
              <a:rPr lang="es-ES_tradnl" sz="1246" b="1" dirty="0">
                <a:latin typeface="Century Gothic" panose="020B0502020202020204" pitchFamily="34" charset="0"/>
              </a:rPr>
              <a:t>Final Departamental </a:t>
            </a:r>
          </a:p>
          <a:p>
            <a:pPr algn="ctr">
              <a:defRPr/>
            </a:pPr>
            <a:r>
              <a:rPr lang="es-ES_tradnl" sz="1246" b="1" dirty="0">
                <a:latin typeface="Century Gothic" panose="020B0502020202020204" pitchFamily="34" charset="0"/>
              </a:rPr>
              <a:t>Juvenil</a:t>
            </a:r>
          </a:p>
          <a:p>
            <a:pPr algn="ctr">
              <a:defRPr/>
            </a:pPr>
            <a:endParaRPr lang="es-ES_tradnl" sz="554" dirty="0">
              <a:latin typeface="Century Gothic" panose="020B0502020202020204" pitchFamily="34" charset="0"/>
            </a:endParaRPr>
          </a:p>
          <a:p>
            <a:pPr algn="ctr">
              <a:defRPr/>
            </a:pPr>
            <a:r>
              <a:rPr lang="es-ES_tradnl" sz="1108" b="1" dirty="0">
                <a:solidFill>
                  <a:srgbClr val="FFFFFF"/>
                </a:solidFill>
                <a:latin typeface="Century Gothic" panose="020B0502020202020204" pitchFamily="34" charset="0"/>
              </a:rPr>
              <a:t>Municipio de Carepa.</a:t>
            </a:r>
            <a:endParaRPr lang="es-ES_tradnl" sz="1108" b="1" dirty="0">
              <a:latin typeface="Century Gothic" panose="020B0502020202020204" pitchFamily="34" charset="0"/>
            </a:endParaRPr>
          </a:p>
          <a:p>
            <a:pPr algn="ctr">
              <a:defRPr/>
            </a:pPr>
            <a:endParaRPr lang="es-ES_tradnl" sz="1108" b="1" dirty="0">
              <a:latin typeface="Century Gothic" panose="020B0502020202020204" pitchFamily="34" charset="0"/>
            </a:endParaRPr>
          </a:p>
        </p:txBody>
      </p:sp>
      <p:sp>
        <p:nvSpPr>
          <p:cNvPr id="17" name="TextBox 17"/>
          <p:cNvSpPr txBox="1"/>
          <p:nvPr/>
        </p:nvSpPr>
        <p:spPr>
          <a:xfrm>
            <a:off x="6278717" y="2482839"/>
            <a:ext cx="2225553" cy="966054"/>
          </a:xfrm>
          <a:prstGeom prst="rect">
            <a:avLst/>
          </a:prstGeom>
          <a:solidFill>
            <a:srgbClr val="000000">
              <a:alpha val="0"/>
            </a:srgbClr>
          </a:solidFill>
        </p:spPr>
        <p:txBody>
          <a:bodyPr lIns="0" tIns="0" rIns="0" bIns="0" rtlCol="0" anchor="ctr"/>
          <a:lstStyle/>
          <a:p>
            <a:pPr algn="ctr">
              <a:defRPr/>
            </a:pPr>
            <a:r>
              <a:rPr lang="es-ES_tradnl" sz="1108" b="1" dirty="0">
                <a:solidFill>
                  <a:schemeClr val="bg1"/>
                </a:solidFill>
                <a:latin typeface="Century Gothic" panose="020B0502020202020204" pitchFamily="34" charset="0"/>
              </a:rPr>
              <a:t>Juegos Deportivos </a:t>
            </a:r>
          </a:p>
          <a:p>
            <a:pPr algn="ctr">
              <a:defRPr/>
            </a:pPr>
            <a:r>
              <a:rPr lang="es-ES_tradnl" sz="1108" b="1" dirty="0">
                <a:solidFill>
                  <a:schemeClr val="bg1"/>
                </a:solidFill>
                <a:latin typeface="Century Gothic" panose="020B0502020202020204" pitchFamily="34" charset="0"/>
              </a:rPr>
              <a:t>Departamentales</a:t>
            </a:r>
          </a:p>
          <a:p>
            <a:pPr algn="ctr">
              <a:defRPr/>
            </a:pPr>
            <a:endParaRPr lang="es-ES_tradnl" sz="554" b="1" dirty="0">
              <a:latin typeface="Century Gothic" panose="020B0502020202020204" pitchFamily="34" charset="0"/>
            </a:endParaRPr>
          </a:p>
          <a:p>
            <a:pPr algn="ctr">
              <a:defRPr/>
            </a:pPr>
            <a:r>
              <a:rPr lang="es-ES_tradnl" sz="1246" b="1" dirty="0">
                <a:latin typeface="Century Gothic" panose="020B0502020202020204" pitchFamily="34" charset="0"/>
              </a:rPr>
              <a:t>Final Departamental </a:t>
            </a:r>
          </a:p>
          <a:p>
            <a:pPr algn="ctr">
              <a:defRPr/>
            </a:pPr>
            <a:endParaRPr lang="es-ES_tradnl" sz="554" b="1" dirty="0">
              <a:latin typeface="Century Gothic" panose="020B0502020202020204" pitchFamily="34" charset="0"/>
            </a:endParaRPr>
          </a:p>
          <a:p>
            <a:pPr algn="ctr">
              <a:defRPr/>
            </a:pPr>
            <a:r>
              <a:rPr lang="es-ES_tradnl" sz="1108" b="1" dirty="0">
                <a:solidFill>
                  <a:srgbClr val="FFFFFF"/>
                </a:solidFill>
                <a:latin typeface="Century Gothic" panose="020B0502020202020204" pitchFamily="34" charset="0"/>
              </a:rPr>
              <a:t>Municipios de Andes y Jardín.</a:t>
            </a:r>
          </a:p>
          <a:p>
            <a:pPr algn="ctr">
              <a:defRPr/>
            </a:pPr>
            <a:endParaRPr lang="es-ES_tradnl" sz="1108" dirty="0">
              <a:latin typeface="Century Gothic" panose="020B0502020202020204" pitchFamily="34" charset="0"/>
            </a:endParaRPr>
          </a:p>
        </p:txBody>
      </p:sp>
      <p:sp>
        <p:nvSpPr>
          <p:cNvPr id="18" name="TextBox 18"/>
          <p:cNvSpPr txBox="1"/>
          <p:nvPr/>
        </p:nvSpPr>
        <p:spPr>
          <a:xfrm>
            <a:off x="692394" y="733278"/>
            <a:ext cx="7752617" cy="917038"/>
          </a:xfrm>
          <a:prstGeom prst="rect">
            <a:avLst/>
          </a:prstGeom>
          <a:solidFill>
            <a:srgbClr val="000000">
              <a:alpha val="0"/>
            </a:srgbClr>
          </a:solidFill>
        </p:spPr>
        <p:txBody>
          <a:bodyPr lIns="0" tIns="0" rIns="0" bIns="0" rtlCol="0" anchor="ctr"/>
          <a:lstStyle/>
          <a:p>
            <a:pPr algn="ctr">
              <a:defRPr/>
            </a:pPr>
            <a:endParaRPr lang="es-ES_tradnl" sz="727" dirty="0">
              <a:latin typeface="Century Gothic" panose="020B0502020202020204" pitchFamily="34" charset="0"/>
            </a:endParaRPr>
          </a:p>
          <a:p>
            <a:pPr algn="ctr">
              <a:defRPr/>
            </a:pPr>
            <a:r>
              <a:rPr lang="es-ES_tradnl" sz="1523" b="1" dirty="0">
                <a:latin typeface="Century Gothic" panose="020B0502020202020204" pitchFamily="34" charset="0"/>
              </a:rPr>
              <a:t>Verificar la existencia, completitud y aplicación de políticas y procedimientos del </a:t>
            </a:r>
            <a:r>
              <a:rPr lang="es-ES_tradnl" sz="1523" b="1" u="sng" dirty="0">
                <a:latin typeface="Century Gothic" panose="020B0502020202020204" pitchFamily="34" charset="0"/>
              </a:rPr>
              <a:t>Proceso de Juegos Deportivos Institucionales</a:t>
            </a:r>
            <a:r>
              <a:rPr lang="es-ES_tradnl" sz="1523" b="1" dirty="0">
                <a:latin typeface="Century Gothic" panose="020B0502020202020204" pitchFamily="34" charset="0"/>
              </a:rPr>
              <a:t>, específicamente en las Finales Departamentales de la vigencia 2024</a:t>
            </a:r>
            <a:r>
              <a:rPr lang="es-ES_tradnl" sz="1523" b="1" dirty="0">
                <a:solidFill>
                  <a:schemeClr val="bg1"/>
                </a:solidFill>
                <a:latin typeface="Century Gothic" panose="020B0502020202020204" pitchFamily="34" charset="0"/>
              </a:rPr>
              <a:t>024.</a:t>
            </a:r>
          </a:p>
        </p:txBody>
      </p:sp>
      <p:pic>
        <p:nvPicPr>
          <p:cNvPr id="22" name="Picture 22"/>
          <p:cNvPicPr>
            <a:picLocks noChangeAspect="1"/>
          </p:cNvPicPr>
          <p:nvPr/>
        </p:nvPicPr>
        <p:blipFill>
          <a:blip r:embed="rId2"/>
          <a:srcRect t="6000" b="6000"/>
          <a:stretch>
            <a:fillRect/>
          </a:stretch>
        </p:blipFill>
        <p:spPr>
          <a:xfrm>
            <a:off x="1714500" y="2132134"/>
            <a:ext cx="276958" cy="246185"/>
          </a:xfrm>
          <a:prstGeom prst="rect">
            <a:avLst/>
          </a:prstGeom>
          <a:solidFill>
            <a:schemeClr val="bg1"/>
          </a:solidFill>
        </p:spPr>
      </p:pic>
      <p:pic>
        <p:nvPicPr>
          <p:cNvPr id="23" name="Picture 23"/>
          <p:cNvPicPr>
            <a:picLocks noChangeAspect="1"/>
          </p:cNvPicPr>
          <p:nvPr/>
        </p:nvPicPr>
        <p:blipFill>
          <a:blip r:embed="rId3"/>
          <a:srcRect/>
          <a:stretch>
            <a:fillRect/>
          </a:stretch>
        </p:blipFill>
        <p:spPr>
          <a:xfrm>
            <a:off x="4441213" y="2103779"/>
            <a:ext cx="254977" cy="254977"/>
          </a:xfrm>
          <a:prstGeom prst="rect">
            <a:avLst/>
          </a:prstGeom>
        </p:spPr>
      </p:pic>
      <p:pic>
        <p:nvPicPr>
          <p:cNvPr id="24" name="Picture 24"/>
          <p:cNvPicPr>
            <a:picLocks noChangeAspect="1"/>
          </p:cNvPicPr>
          <p:nvPr/>
        </p:nvPicPr>
        <p:blipFill>
          <a:blip r:embed="rId4"/>
          <a:srcRect l="7000" r="7000"/>
          <a:stretch>
            <a:fillRect/>
          </a:stretch>
        </p:blipFill>
        <p:spPr>
          <a:xfrm>
            <a:off x="7280951" y="2072128"/>
            <a:ext cx="221086" cy="252669"/>
          </a:xfrm>
          <a:prstGeom prst="rect">
            <a:avLst/>
          </a:prstGeom>
        </p:spPr>
      </p:pic>
      <p:sp>
        <p:nvSpPr>
          <p:cNvPr id="27" name="TextBox 15">
            <a:extLst>
              <a:ext uri="{FF2B5EF4-FFF2-40B4-BE49-F238E27FC236}">
                <a16:creationId xmlns:a16="http://schemas.microsoft.com/office/drawing/2014/main" id="{BB6584D4-78C8-D36E-2BD1-D84C8F1EA5AE}"/>
              </a:ext>
            </a:extLst>
          </p:cNvPr>
          <p:cNvSpPr txBox="1"/>
          <p:nvPr/>
        </p:nvSpPr>
        <p:spPr>
          <a:xfrm>
            <a:off x="3331405" y="2514380"/>
            <a:ext cx="2628900" cy="1047823"/>
          </a:xfrm>
          <a:prstGeom prst="rect">
            <a:avLst/>
          </a:prstGeom>
          <a:solidFill>
            <a:schemeClr val="tx1">
              <a:alpha val="0"/>
            </a:schemeClr>
          </a:solidFill>
        </p:spPr>
        <p:txBody>
          <a:bodyPr lIns="0" tIns="0" rIns="0" bIns="0" rtlCol="0" anchor="ctr"/>
          <a:lstStyle/>
          <a:p>
            <a:pPr algn="ctr">
              <a:defRPr/>
            </a:pPr>
            <a:r>
              <a:rPr lang="es-ES_tradnl" sz="1108" b="1" dirty="0">
                <a:solidFill>
                  <a:schemeClr val="bg1"/>
                </a:solidFill>
                <a:latin typeface="Century Gothic" panose="020B0502020202020204" pitchFamily="34" charset="0"/>
              </a:rPr>
              <a:t>Juegos Deportivos Intercolegiados</a:t>
            </a:r>
          </a:p>
          <a:p>
            <a:pPr algn="ctr">
              <a:defRPr/>
            </a:pPr>
            <a:endParaRPr lang="es-ES_tradnl" sz="554" b="1" dirty="0">
              <a:latin typeface="Century Gothic" panose="020B0502020202020204" pitchFamily="34" charset="0"/>
            </a:endParaRPr>
          </a:p>
          <a:p>
            <a:pPr algn="ctr">
              <a:defRPr/>
            </a:pPr>
            <a:r>
              <a:rPr lang="es-ES_tradnl" sz="1246" b="1" dirty="0">
                <a:latin typeface="Century Gothic" panose="020B0502020202020204" pitchFamily="34" charset="0"/>
              </a:rPr>
              <a:t>Final Departamental </a:t>
            </a:r>
          </a:p>
          <a:p>
            <a:pPr algn="ctr">
              <a:defRPr/>
            </a:pPr>
            <a:r>
              <a:rPr lang="es-ES_tradnl" sz="1246" b="1" dirty="0">
                <a:latin typeface="Century Gothic" panose="020B0502020202020204" pitchFamily="34" charset="0"/>
              </a:rPr>
              <a:t>Juvenil</a:t>
            </a:r>
          </a:p>
          <a:p>
            <a:pPr algn="ctr">
              <a:defRPr/>
            </a:pPr>
            <a:endParaRPr lang="es-ES_tradnl" sz="554" dirty="0">
              <a:solidFill>
                <a:srgbClr val="FFFFFF"/>
              </a:solidFill>
              <a:latin typeface="Century Gothic" panose="020B0502020202020204" pitchFamily="34" charset="0"/>
            </a:endParaRPr>
          </a:p>
          <a:p>
            <a:pPr algn="ctr">
              <a:defRPr/>
            </a:pPr>
            <a:r>
              <a:rPr lang="es-ES_tradnl" sz="1108" b="1" dirty="0">
                <a:solidFill>
                  <a:srgbClr val="FFFFFF"/>
                </a:solidFill>
                <a:latin typeface="Century Gothic" panose="020B0502020202020204" pitchFamily="34" charset="0"/>
              </a:rPr>
              <a:t>Municipio de Apartadó.</a:t>
            </a:r>
          </a:p>
          <a:p>
            <a:pPr algn="ctr">
              <a:defRPr/>
            </a:pPr>
            <a:endParaRPr lang="es-ES_tradnl" sz="1108" b="1" dirty="0">
              <a:latin typeface="Century Gothic" panose="020B0502020202020204" pitchFamily="34" charset="0"/>
            </a:endParaRPr>
          </a:p>
        </p:txBody>
      </p:sp>
      <p:graphicFrame>
        <p:nvGraphicFramePr>
          <p:cNvPr id="28" name="Diagrama 27">
            <a:extLst>
              <a:ext uri="{FF2B5EF4-FFF2-40B4-BE49-F238E27FC236}">
                <a16:creationId xmlns:a16="http://schemas.microsoft.com/office/drawing/2014/main" id="{38C75766-7798-FCBD-F998-67FF209A0925}"/>
              </a:ext>
            </a:extLst>
          </p:cNvPr>
          <p:cNvGraphicFramePr/>
          <p:nvPr>
            <p:extLst>
              <p:ext uri="{D42A27DB-BD31-4B8C-83A1-F6EECF244321}">
                <p14:modId xmlns:p14="http://schemas.microsoft.com/office/powerpoint/2010/main" val="245775069"/>
              </p:ext>
            </p:extLst>
          </p:nvPr>
        </p:nvGraphicFramePr>
        <p:xfrm>
          <a:off x="374073" y="3562202"/>
          <a:ext cx="8303933" cy="12360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Paralelogramo 18"/>
          <p:cNvSpPr/>
          <p:nvPr/>
        </p:nvSpPr>
        <p:spPr>
          <a:xfrm>
            <a:off x="0" y="1"/>
            <a:ext cx="6504709" cy="62680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s-MX" sz="2000" b="1" dirty="0">
                <a:solidFill>
                  <a:schemeClr val="bg1"/>
                </a:solidFill>
                <a:latin typeface="Arial Black" panose="020B0A04020102020204" pitchFamily="34" charset="0"/>
              </a:rPr>
              <a:t>1. Informes / seguimientos de Ley. </a:t>
            </a:r>
          </a:p>
        </p:txBody>
      </p:sp>
    </p:spTree>
    <p:extLst>
      <p:ext uri="{BB962C8B-B14F-4D97-AF65-F5344CB8AC3E}">
        <p14:creationId xmlns:p14="http://schemas.microsoft.com/office/powerpoint/2010/main" val="177826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492369" y="1143000"/>
            <a:ext cx="8185638" cy="1072662"/>
          </a:xfrm>
          <a:prstGeom prst="rect">
            <a:avLst/>
          </a:prstGeom>
          <a:solidFill>
            <a:srgbClr val="000000">
              <a:alpha val="0"/>
            </a:srgbClr>
          </a:solidFill>
        </p:spPr>
        <p:txBody>
          <a:bodyPr/>
          <a:lstStyle/>
          <a:p>
            <a:endParaRPr lang="es-ES_tradnl" sz="935" dirty="0"/>
          </a:p>
        </p:txBody>
      </p:sp>
      <p:sp>
        <p:nvSpPr>
          <p:cNvPr id="8" name="AutoShape 8"/>
          <p:cNvSpPr/>
          <p:nvPr/>
        </p:nvSpPr>
        <p:spPr>
          <a:xfrm>
            <a:off x="1641963" y="2024429"/>
            <a:ext cx="422031" cy="422031"/>
          </a:xfrm>
          <a:prstGeom prst="roundRect">
            <a:avLst>
              <a:gd name="adj" fmla="val 50000"/>
            </a:avLst>
          </a:prstGeom>
          <a:solidFill>
            <a:schemeClr val="bg1"/>
          </a:solidFill>
        </p:spPr>
        <p:txBody>
          <a:bodyPr/>
          <a:lstStyle/>
          <a:p>
            <a:endParaRPr lang="es-ES_tradnl" sz="935" dirty="0"/>
          </a:p>
        </p:txBody>
      </p:sp>
      <p:sp>
        <p:nvSpPr>
          <p:cNvPr id="13" name="TextBox 13"/>
          <p:cNvSpPr txBox="1"/>
          <p:nvPr/>
        </p:nvSpPr>
        <p:spPr>
          <a:xfrm>
            <a:off x="709978" y="40444"/>
            <a:ext cx="4077433" cy="334108"/>
          </a:xfrm>
          <a:prstGeom prst="rect">
            <a:avLst/>
          </a:prstGeom>
          <a:solidFill>
            <a:srgbClr val="000000">
              <a:alpha val="0"/>
            </a:srgbClr>
          </a:solidFill>
        </p:spPr>
        <p:txBody>
          <a:bodyPr lIns="0" tIns="0" rIns="0" bIns="0" rtlCol="0" anchor="ctr"/>
          <a:lstStyle/>
          <a:p>
            <a:pPr>
              <a:lnSpc>
                <a:spcPct val="120000"/>
              </a:lnSpc>
              <a:defRPr/>
            </a:pPr>
            <a:r>
              <a:rPr lang="es-ES_tradnl" sz="2215" b="1" dirty="0" smtClean="0">
                <a:solidFill>
                  <a:schemeClr val="bg1"/>
                </a:solidFill>
                <a:latin typeface="Inter"/>
              </a:rPr>
              <a:t>Auditoría</a:t>
            </a:r>
            <a:endParaRPr lang="es-ES_tradnl" sz="762" dirty="0">
              <a:solidFill>
                <a:schemeClr val="bg1"/>
              </a:solidFill>
            </a:endParaRPr>
          </a:p>
        </p:txBody>
      </p:sp>
      <p:sp>
        <p:nvSpPr>
          <p:cNvPr id="19" name="Paralelogramo 18"/>
          <p:cNvSpPr/>
          <p:nvPr/>
        </p:nvSpPr>
        <p:spPr>
          <a:xfrm>
            <a:off x="0" y="1"/>
            <a:ext cx="6504709" cy="62680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s-MX" sz="2000" b="1" dirty="0">
                <a:solidFill>
                  <a:schemeClr val="bg1"/>
                </a:solidFill>
                <a:latin typeface="Arial Black" panose="020B0A04020102020204" pitchFamily="34" charset="0"/>
              </a:rPr>
              <a:t>1. Informes / seguimientos de Ley. </a:t>
            </a:r>
          </a:p>
        </p:txBody>
      </p:sp>
      <p:sp>
        <p:nvSpPr>
          <p:cNvPr id="21" name="Paralelogramo 20"/>
          <p:cNvSpPr/>
          <p:nvPr/>
        </p:nvSpPr>
        <p:spPr>
          <a:xfrm>
            <a:off x="-1" y="0"/>
            <a:ext cx="7536873" cy="765663"/>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s-MX" sz="2000" b="1" dirty="0">
                <a:solidFill>
                  <a:schemeClr val="bg1"/>
                </a:solidFill>
                <a:latin typeface="Arial Black" panose="020B0A04020102020204" pitchFamily="34" charset="0"/>
              </a:rPr>
              <a:t>1. Informes / seguimientos de Ley. </a:t>
            </a:r>
            <a:r>
              <a:rPr lang="es-ES_tradnl" sz="2000" b="1" u="sng" dirty="0">
                <a:latin typeface="Century Gothic" panose="020B0502020202020204" pitchFamily="34" charset="0"/>
              </a:rPr>
              <a:t>Proceso de Juegos Deportivos Institucionales</a:t>
            </a:r>
            <a:endParaRPr lang="es-MX" sz="2000" b="1" dirty="0">
              <a:solidFill>
                <a:schemeClr val="bg1"/>
              </a:solidFill>
              <a:latin typeface="Arial Black" panose="020B0A040201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090815432"/>
              </p:ext>
            </p:extLst>
          </p:nvPr>
        </p:nvGraphicFramePr>
        <p:xfrm>
          <a:off x="276447" y="886046"/>
          <a:ext cx="7832651" cy="3740046"/>
        </p:xfrm>
        <a:graphic>
          <a:graphicData uri="http://schemas.openxmlformats.org/drawingml/2006/table">
            <a:tbl>
              <a:tblPr firstRow="1" bandRow="1">
                <a:tableStyleId>{93296810-A885-4BE3-A3E7-6D5BEEA58F35}</a:tableStyleId>
              </a:tblPr>
              <a:tblGrid>
                <a:gridCol w="7832651">
                  <a:extLst>
                    <a:ext uri="{9D8B030D-6E8A-4147-A177-3AD203B41FA5}">
                      <a16:colId xmlns:a16="http://schemas.microsoft.com/office/drawing/2014/main" val="1585848612"/>
                    </a:ext>
                  </a:extLst>
                </a:gridCol>
              </a:tblGrid>
              <a:tr h="437395">
                <a:tc>
                  <a:txBody>
                    <a:bodyPr/>
                    <a:lstStyle/>
                    <a:p>
                      <a:pPr algn="ctr"/>
                      <a:r>
                        <a:rPr lang="es-CO" sz="1100" b="1" kern="1200" dirty="0" smtClean="0">
                          <a:solidFill>
                            <a:schemeClr val="tx1"/>
                          </a:solidFill>
                          <a:effectLst/>
                          <a:latin typeface="Arial" panose="020B0604020202020204" pitchFamily="34" charset="0"/>
                          <a:ea typeface="+mn-ea"/>
                          <a:cs typeface="Arial" panose="020B0604020202020204" pitchFamily="34" charset="0"/>
                        </a:rPr>
                        <a:t>Fortalezas: </a:t>
                      </a:r>
                      <a:r>
                        <a:rPr lang="es-CO" sz="1100" b="1" kern="1200" dirty="0" smtClean="0">
                          <a:solidFill>
                            <a:schemeClr val="lt1"/>
                          </a:solidFill>
                          <a:effectLst/>
                          <a:latin typeface="Arial" panose="020B0604020202020204" pitchFamily="34" charset="0"/>
                          <a:ea typeface="+mn-ea"/>
                          <a:cs typeface="Arial" panose="020B0604020202020204" pitchFamily="34" charset="0"/>
                        </a:rPr>
                        <a:t>Aspectos positivos internos, los cuales contribuyen al logro de los objetivos de la organización y/o el proceso</a:t>
                      </a:r>
                      <a:endParaRPr lang="es-CO"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8371102"/>
                  </a:ext>
                </a:extLst>
              </a:tr>
              <a:tr h="437395">
                <a:tc>
                  <a:txBody>
                    <a:bodyPr/>
                    <a:lstStyle/>
                    <a:p>
                      <a:pPr algn="just"/>
                      <a:r>
                        <a:rPr lang="es-CO" sz="1050" b="0" kern="1200" dirty="0" smtClean="0">
                          <a:solidFill>
                            <a:schemeClr val="dk1"/>
                          </a:solidFill>
                          <a:effectLst/>
                          <a:latin typeface="Arial" panose="020B0604020202020204" pitchFamily="34" charset="0"/>
                          <a:ea typeface="+mn-ea"/>
                          <a:cs typeface="Arial" panose="020B0604020202020204" pitchFamily="34" charset="0"/>
                        </a:rPr>
                        <a:t>1. Es de resaltar que </a:t>
                      </a:r>
                      <a:r>
                        <a:rPr lang="es-CO" sz="1050" b="1" kern="1200" dirty="0" smtClean="0">
                          <a:solidFill>
                            <a:schemeClr val="dk1"/>
                          </a:solidFill>
                          <a:effectLst/>
                          <a:latin typeface="Arial" panose="020B0604020202020204" pitchFamily="34" charset="0"/>
                          <a:ea typeface="+mn-ea"/>
                          <a:cs typeface="Arial" panose="020B0604020202020204" pitchFamily="34" charset="0"/>
                        </a:rPr>
                        <a:t>el cronograma que vienen realizando al inicio del año les permite estructurar las actividades y tareas en un formato visual claro, que a su vez les facilita la comprensión de los tiempos y procesos involucrados en cada evento</a:t>
                      </a:r>
                      <a:endParaRPr lang="es-CO" sz="105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8289582"/>
                  </a:ext>
                </a:extLst>
              </a:tr>
              <a:tr h="579256">
                <a:tc>
                  <a:txBody>
                    <a:bodyPr/>
                    <a:lstStyle/>
                    <a:p>
                      <a:pPr algn="just"/>
                      <a:r>
                        <a:rPr lang="es-CO" sz="1050" b="0" kern="1200" dirty="0" smtClean="0">
                          <a:solidFill>
                            <a:schemeClr val="dk1"/>
                          </a:solidFill>
                          <a:effectLst/>
                          <a:latin typeface="Arial" panose="020B0604020202020204" pitchFamily="34" charset="0"/>
                          <a:ea typeface="+mn-ea"/>
                          <a:cs typeface="Arial" panose="020B0604020202020204" pitchFamily="34" charset="0"/>
                        </a:rPr>
                        <a:t>2. </a:t>
                      </a:r>
                      <a:r>
                        <a:rPr lang="es-CO" sz="1050" b="1" kern="1200" dirty="0" smtClean="0">
                          <a:solidFill>
                            <a:schemeClr val="dk1"/>
                          </a:solidFill>
                          <a:effectLst/>
                          <a:latin typeface="Arial" panose="020B0604020202020204" pitchFamily="34" charset="0"/>
                          <a:ea typeface="+mn-ea"/>
                          <a:cs typeface="Arial" panose="020B0604020202020204" pitchFamily="34" charset="0"/>
                        </a:rPr>
                        <a:t>Se destaca el trabajo realizado en las Cartas Fundamentales</a:t>
                      </a:r>
                      <a:r>
                        <a:rPr lang="es-CO" sz="1050" b="0" kern="1200" dirty="0" smtClean="0">
                          <a:solidFill>
                            <a:schemeClr val="dk1"/>
                          </a:solidFill>
                          <a:effectLst/>
                          <a:latin typeface="Arial" panose="020B0604020202020204" pitchFamily="34" charset="0"/>
                          <a:ea typeface="+mn-ea"/>
                          <a:cs typeface="Arial" panose="020B0604020202020204" pitchFamily="34" charset="0"/>
                        </a:rPr>
                        <a:t>, ya que proporciona una base sólida para la relación jurídica e institucional fomentando la actuación conforme a la ley, lo que garantiza que las acciones y decisiones se ajusten en los lineamientos establecidos</a:t>
                      </a:r>
                      <a:endParaRPr lang="es-CO" sz="105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56348989"/>
                  </a:ext>
                </a:extLst>
              </a:tr>
              <a:tr h="437395">
                <a:tc>
                  <a:txBody>
                    <a:bodyPr/>
                    <a:lstStyle/>
                    <a:p>
                      <a:pPr algn="just"/>
                      <a:r>
                        <a:rPr lang="es-CO" sz="1050" b="0" kern="1200" dirty="0" smtClean="0">
                          <a:solidFill>
                            <a:schemeClr val="dk1"/>
                          </a:solidFill>
                          <a:effectLst/>
                          <a:latin typeface="Arial" panose="020B0604020202020204" pitchFamily="34" charset="0"/>
                          <a:ea typeface="+mn-ea"/>
                          <a:cs typeface="Arial" panose="020B0604020202020204" pitchFamily="34" charset="0"/>
                        </a:rPr>
                        <a:t>3. </a:t>
                      </a:r>
                      <a:r>
                        <a:rPr lang="es-CO" sz="1050" b="1" kern="1200" dirty="0" smtClean="0">
                          <a:solidFill>
                            <a:schemeClr val="dk1"/>
                          </a:solidFill>
                          <a:effectLst/>
                          <a:latin typeface="Arial" panose="020B0604020202020204" pitchFamily="34" charset="0"/>
                          <a:ea typeface="+mn-ea"/>
                          <a:cs typeface="Arial" panose="020B0604020202020204" pitchFamily="34" charset="0"/>
                        </a:rPr>
                        <a:t>Se reconoce la gestión realizada con los municipios para que sean sedes de un evento, esto refuerza la imagen de la entidad</a:t>
                      </a:r>
                      <a:r>
                        <a:rPr lang="es-CO" sz="1050" b="0" kern="1200" dirty="0" smtClean="0">
                          <a:solidFill>
                            <a:schemeClr val="dk1"/>
                          </a:solidFill>
                          <a:effectLst/>
                          <a:latin typeface="Arial" panose="020B0604020202020204" pitchFamily="34" charset="0"/>
                          <a:ea typeface="+mn-ea"/>
                          <a:cs typeface="Arial" panose="020B0604020202020204" pitchFamily="34" charset="0"/>
                        </a:rPr>
                        <a:t>, a su vez genera confianza y reconocimiento en la comunidad y en los participantes</a:t>
                      </a:r>
                      <a:endParaRPr lang="es-CO" sz="105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4211882"/>
                  </a:ext>
                </a:extLst>
              </a:tr>
              <a:tr h="437395">
                <a:tc>
                  <a:txBody>
                    <a:bodyPr/>
                    <a:lstStyle/>
                    <a:p>
                      <a:pPr algn="just"/>
                      <a:r>
                        <a:rPr lang="es-CO" sz="1050" b="0" kern="1200" dirty="0" smtClean="0">
                          <a:solidFill>
                            <a:schemeClr val="dk1"/>
                          </a:solidFill>
                          <a:effectLst/>
                          <a:latin typeface="Arial" panose="020B0604020202020204" pitchFamily="34" charset="0"/>
                          <a:ea typeface="+mn-ea"/>
                          <a:cs typeface="Arial" panose="020B0604020202020204" pitchFamily="34" charset="0"/>
                        </a:rPr>
                        <a:t>4.</a:t>
                      </a:r>
                      <a:r>
                        <a:rPr lang="es-CO" sz="1050" b="0" kern="1200" baseline="0" dirty="0" smtClean="0">
                          <a:solidFill>
                            <a:schemeClr val="dk1"/>
                          </a:solidFill>
                          <a:effectLst/>
                          <a:latin typeface="Arial" panose="020B0604020202020204" pitchFamily="34" charset="0"/>
                          <a:ea typeface="+mn-ea"/>
                          <a:cs typeface="Arial" panose="020B0604020202020204" pitchFamily="34" charset="0"/>
                        </a:rPr>
                        <a:t> </a:t>
                      </a:r>
                      <a:r>
                        <a:rPr lang="es-CO" sz="1050" b="0" kern="1200" dirty="0" smtClean="0">
                          <a:solidFill>
                            <a:schemeClr val="dk1"/>
                          </a:solidFill>
                          <a:effectLst/>
                          <a:latin typeface="Arial" panose="020B0604020202020204" pitchFamily="34" charset="0"/>
                          <a:ea typeface="+mn-ea"/>
                          <a:cs typeface="Arial" panose="020B0604020202020204" pitchFamily="34" charset="0"/>
                        </a:rPr>
                        <a:t>Es muy positivo que </a:t>
                      </a:r>
                      <a:r>
                        <a:rPr lang="es-CO" sz="1050" b="1" kern="1200" dirty="0" smtClean="0">
                          <a:solidFill>
                            <a:schemeClr val="dk1"/>
                          </a:solidFill>
                          <a:effectLst/>
                          <a:latin typeface="Arial" panose="020B0604020202020204" pitchFamily="34" charset="0"/>
                          <a:ea typeface="+mn-ea"/>
                          <a:cs typeface="Arial" panose="020B0604020202020204" pitchFamily="34" charset="0"/>
                        </a:rPr>
                        <a:t>en la elaboración de las fichas técnicas se contemplen todas las necesidades de cada  evento</a:t>
                      </a:r>
                      <a:r>
                        <a:rPr lang="es-CO" sz="1050" b="0" kern="1200" dirty="0" smtClean="0">
                          <a:solidFill>
                            <a:schemeClr val="dk1"/>
                          </a:solidFill>
                          <a:effectLst/>
                          <a:latin typeface="Arial" panose="020B0604020202020204" pitchFamily="34" charset="0"/>
                          <a:ea typeface="+mn-ea"/>
                          <a:cs typeface="Arial" panose="020B0604020202020204" pitchFamily="34" charset="0"/>
                        </a:rPr>
                        <a:t>, y que estas estén a su vez alineadas con los objetivos y características específicas del evento</a:t>
                      </a:r>
                      <a:r>
                        <a:rPr lang="es-CO" sz="1050" b="1" kern="1200" dirty="0" smtClean="0">
                          <a:solidFill>
                            <a:schemeClr val="dk1"/>
                          </a:solidFill>
                          <a:effectLst/>
                          <a:latin typeface="Arial" panose="020B0604020202020204" pitchFamily="34" charset="0"/>
                          <a:ea typeface="+mn-ea"/>
                          <a:cs typeface="Arial" panose="020B0604020202020204" pitchFamily="34" charset="0"/>
                        </a:rPr>
                        <a:t>, fortaleciendo su organización y ejecución.</a:t>
                      </a:r>
                      <a:endParaRPr lang="es-CO" sz="105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24821232"/>
                  </a:ext>
                </a:extLst>
              </a:tr>
              <a:tr h="437395">
                <a:tc>
                  <a:txBody>
                    <a:bodyPr/>
                    <a:lstStyle/>
                    <a:p>
                      <a:pPr algn="just"/>
                      <a:r>
                        <a:rPr lang="es-CO" sz="1050" b="0" kern="1200" dirty="0" smtClean="0">
                          <a:solidFill>
                            <a:schemeClr val="dk1"/>
                          </a:solidFill>
                          <a:effectLst/>
                          <a:latin typeface="Arial" panose="020B0604020202020204" pitchFamily="34" charset="0"/>
                          <a:ea typeface="+mn-ea"/>
                          <a:cs typeface="Arial" panose="020B0604020202020204" pitchFamily="34" charset="0"/>
                        </a:rPr>
                        <a:t>5. Se realza </a:t>
                      </a:r>
                      <a:r>
                        <a:rPr lang="es-CO" sz="1050" b="1" kern="1200" dirty="0" smtClean="0">
                          <a:solidFill>
                            <a:schemeClr val="dk1"/>
                          </a:solidFill>
                          <a:effectLst/>
                          <a:latin typeface="Arial" panose="020B0604020202020204" pitchFamily="34" charset="0"/>
                          <a:ea typeface="+mn-ea"/>
                          <a:cs typeface="Arial" panose="020B0604020202020204" pitchFamily="34" charset="0"/>
                        </a:rPr>
                        <a:t>la labor realizada en las programaciones deportivas</a:t>
                      </a:r>
                      <a:r>
                        <a:rPr lang="es-CO" sz="1050" b="0" kern="1200" dirty="0" smtClean="0">
                          <a:solidFill>
                            <a:schemeClr val="dk1"/>
                          </a:solidFill>
                          <a:effectLst/>
                          <a:latin typeface="Arial" panose="020B0604020202020204" pitchFamily="34" charset="0"/>
                          <a:ea typeface="+mn-ea"/>
                          <a:cs typeface="Arial" panose="020B0604020202020204" pitchFamily="34" charset="0"/>
                        </a:rPr>
                        <a:t>,  son eficientes ya que </a:t>
                      </a:r>
                      <a:r>
                        <a:rPr lang="es-CO" sz="1050" b="1" kern="1200" dirty="0" smtClean="0">
                          <a:solidFill>
                            <a:schemeClr val="dk1"/>
                          </a:solidFill>
                          <a:effectLst/>
                          <a:latin typeface="Arial" panose="020B0604020202020204" pitchFamily="34" charset="0"/>
                          <a:ea typeface="+mn-ea"/>
                          <a:cs typeface="Arial" panose="020B0604020202020204" pitchFamily="34" charset="0"/>
                        </a:rPr>
                        <a:t>facilita la distribución de actividades, recursos y el desarrollo del evento en el tiempo establecido, evitando sobrecargas o conflictos de horarios entre los participantes</a:t>
                      </a:r>
                      <a:endParaRPr lang="es-CO" sz="105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1298437"/>
                  </a:ext>
                </a:extLst>
              </a:tr>
              <a:tr h="437395">
                <a:tc>
                  <a:txBody>
                    <a:bodyPr/>
                    <a:lstStyle/>
                    <a:p>
                      <a:pPr algn="just"/>
                      <a:r>
                        <a:rPr lang="es-CO" sz="1050" b="0" kern="1200" dirty="0" smtClean="0">
                          <a:solidFill>
                            <a:schemeClr val="dk1"/>
                          </a:solidFill>
                          <a:effectLst/>
                          <a:latin typeface="Arial" panose="020B0604020202020204" pitchFamily="34" charset="0"/>
                          <a:ea typeface="+mn-ea"/>
                          <a:cs typeface="Arial" panose="020B0604020202020204" pitchFamily="34" charset="0"/>
                        </a:rPr>
                        <a:t>6. Se cuenta con </a:t>
                      </a:r>
                      <a:r>
                        <a:rPr lang="es-CO" sz="1050" b="1" kern="1200" dirty="0" smtClean="0">
                          <a:solidFill>
                            <a:schemeClr val="dk1"/>
                          </a:solidFill>
                          <a:effectLst/>
                          <a:latin typeface="Arial" panose="020B0604020202020204" pitchFamily="34" charset="0"/>
                          <a:ea typeface="+mn-ea"/>
                          <a:cs typeface="Arial" panose="020B0604020202020204" pitchFamily="34" charset="0"/>
                        </a:rPr>
                        <a:t>una plataforma muy eficaz</a:t>
                      </a:r>
                      <a:r>
                        <a:rPr lang="es-CO" sz="1050" b="0" kern="1200" dirty="0" smtClean="0">
                          <a:solidFill>
                            <a:schemeClr val="dk1"/>
                          </a:solidFill>
                          <a:effectLst/>
                          <a:latin typeface="Arial" panose="020B0604020202020204" pitchFamily="34" charset="0"/>
                          <a:ea typeface="+mn-ea"/>
                          <a:cs typeface="Arial" panose="020B0604020202020204" pitchFamily="34" charset="0"/>
                        </a:rPr>
                        <a:t>, que tiene la posibilidad de ser ajustada a las características específicas del evento, configurando parámetros como categorías y requisitos, </a:t>
                      </a:r>
                      <a:r>
                        <a:rPr lang="es-CO" sz="1050" b="1" kern="1200" dirty="0" smtClean="0">
                          <a:solidFill>
                            <a:schemeClr val="dk1"/>
                          </a:solidFill>
                          <a:effectLst/>
                          <a:latin typeface="Arial" panose="020B0604020202020204" pitchFamily="34" charset="0"/>
                          <a:ea typeface="+mn-ea"/>
                          <a:cs typeface="Arial" panose="020B0604020202020204" pitchFamily="34" charset="0"/>
                        </a:rPr>
                        <a:t>aseguran una gestión más eficiente y ajustada a las necesidades del evento y facilitan el seguimiento y control del proceso de inscripción de cada participante</a:t>
                      </a:r>
                      <a:r>
                        <a:rPr lang="es-CO" sz="1050" b="0" kern="1200" dirty="0" smtClean="0">
                          <a:solidFill>
                            <a:schemeClr val="dk1"/>
                          </a:solidFill>
                          <a:effectLst/>
                          <a:latin typeface="Arial" panose="020B0604020202020204" pitchFamily="34" charset="0"/>
                          <a:ea typeface="+mn-ea"/>
                          <a:cs typeface="Arial" panose="020B0604020202020204" pitchFamily="34" charset="0"/>
                        </a:rPr>
                        <a:t>.</a:t>
                      </a:r>
                      <a:endParaRPr lang="es-CO" sz="105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71585016"/>
                  </a:ext>
                </a:extLst>
              </a:tr>
            </a:tbl>
          </a:graphicData>
        </a:graphic>
      </p:graphicFrame>
    </p:spTree>
    <p:extLst>
      <p:ext uri="{BB962C8B-B14F-4D97-AF65-F5344CB8AC3E}">
        <p14:creationId xmlns:p14="http://schemas.microsoft.com/office/powerpoint/2010/main" val="1694138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1340277" y="1943100"/>
            <a:ext cx="7337730" cy="647773"/>
          </a:xfrm>
          <a:prstGeom prst="rect">
            <a:avLst/>
          </a:prstGeom>
          <a:solidFill>
            <a:srgbClr val="000000">
              <a:alpha val="0"/>
            </a:srgbClr>
          </a:solidFill>
        </p:spPr>
        <p:txBody>
          <a:bodyPr/>
          <a:lstStyle/>
          <a:p>
            <a:endParaRPr lang="es-ES_tradnl" sz="935" dirty="0"/>
          </a:p>
        </p:txBody>
      </p:sp>
      <p:sp>
        <p:nvSpPr>
          <p:cNvPr id="12" name="AutoShape 12"/>
          <p:cNvSpPr/>
          <p:nvPr/>
        </p:nvSpPr>
        <p:spPr>
          <a:xfrm>
            <a:off x="1222131" y="2811780"/>
            <a:ext cx="7442688" cy="515009"/>
          </a:xfrm>
          <a:prstGeom prst="rect">
            <a:avLst/>
          </a:prstGeom>
          <a:solidFill>
            <a:srgbClr val="000000">
              <a:alpha val="0"/>
            </a:srgbClr>
          </a:solidFill>
        </p:spPr>
        <p:txBody>
          <a:bodyPr/>
          <a:lstStyle/>
          <a:p>
            <a:endParaRPr lang="es-ES_tradnl" sz="935" dirty="0"/>
          </a:p>
        </p:txBody>
      </p:sp>
      <p:sp>
        <p:nvSpPr>
          <p:cNvPr id="18" name="TextBox 18"/>
          <p:cNvSpPr txBox="1"/>
          <p:nvPr/>
        </p:nvSpPr>
        <p:spPr>
          <a:xfrm>
            <a:off x="789110" y="91879"/>
            <a:ext cx="8185638" cy="307731"/>
          </a:xfrm>
          <a:prstGeom prst="rect">
            <a:avLst/>
          </a:prstGeom>
          <a:solidFill>
            <a:srgbClr val="000000">
              <a:alpha val="0"/>
            </a:srgbClr>
          </a:solidFill>
        </p:spPr>
        <p:txBody>
          <a:bodyPr lIns="0" tIns="0" rIns="0" bIns="0" rtlCol="0" anchor="ctr"/>
          <a:lstStyle/>
          <a:p>
            <a:pPr>
              <a:lnSpc>
                <a:spcPct val="120000"/>
              </a:lnSpc>
              <a:defRPr/>
            </a:pPr>
            <a:r>
              <a:rPr lang="es-ES" sz="2200" b="1" dirty="0">
                <a:solidFill>
                  <a:schemeClr val="bg1"/>
                </a:solidFill>
                <a:latin typeface="Century Gothic" panose="020B0502020202020204" pitchFamily="34" charset="0"/>
              </a:rPr>
              <a:t>Conclusiones Informe Definitivo de Auditoria</a:t>
            </a:r>
            <a:r>
              <a:rPr lang="es-ES_tradnl" sz="2200" b="1" dirty="0">
                <a:solidFill>
                  <a:schemeClr val="bg1"/>
                </a:solidFill>
                <a:latin typeface="Inter"/>
              </a:rPr>
              <a:t>:</a:t>
            </a:r>
            <a:endParaRPr lang="es-ES_tradnl" sz="2200" dirty="0">
              <a:solidFill>
                <a:schemeClr val="bg1"/>
              </a:solidFill>
            </a:endParaRPr>
          </a:p>
        </p:txBody>
      </p:sp>
      <p:sp>
        <p:nvSpPr>
          <p:cNvPr id="19" name="TextBox 19"/>
          <p:cNvSpPr txBox="1"/>
          <p:nvPr/>
        </p:nvSpPr>
        <p:spPr>
          <a:xfrm>
            <a:off x="1285875" y="922753"/>
            <a:ext cx="7315200" cy="228600"/>
          </a:xfrm>
          <a:prstGeom prst="rect">
            <a:avLst/>
          </a:prstGeom>
          <a:solidFill>
            <a:srgbClr val="000000">
              <a:alpha val="0"/>
            </a:srgbClr>
          </a:solidFill>
        </p:spPr>
        <p:txBody>
          <a:bodyPr lIns="0" tIns="0" rIns="0" bIns="0" rtlCol="0" anchor="ctr"/>
          <a:lstStyle/>
          <a:p>
            <a:pPr>
              <a:lnSpc>
                <a:spcPct val="120000"/>
              </a:lnSpc>
              <a:defRPr/>
            </a:pPr>
            <a:r>
              <a:rPr lang="es-ES_tradnl" sz="1662" b="1" dirty="0">
                <a:solidFill>
                  <a:srgbClr val="00B050"/>
                </a:solidFill>
                <a:latin typeface="Century Gothic" panose="020B0502020202020204" pitchFamily="34" charset="0"/>
              </a:rPr>
              <a:t>Optimización de Cronogramas y Planificación</a:t>
            </a:r>
            <a:endParaRPr lang="es-ES_tradnl" sz="1662" dirty="0">
              <a:solidFill>
                <a:srgbClr val="00B050"/>
              </a:solidFill>
              <a:latin typeface="Century Gothic" panose="020B0502020202020204" pitchFamily="34" charset="0"/>
            </a:endParaRPr>
          </a:p>
        </p:txBody>
      </p:sp>
      <p:sp>
        <p:nvSpPr>
          <p:cNvPr id="20" name="TextBox 20"/>
          <p:cNvSpPr txBox="1"/>
          <p:nvPr/>
        </p:nvSpPr>
        <p:spPr>
          <a:xfrm>
            <a:off x="1294667" y="2338314"/>
            <a:ext cx="7315200" cy="228600"/>
          </a:xfrm>
          <a:prstGeom prst="rect">
            <a:avLst/>
          </a:prstGeom>
          <a:solidFill>
            <a:srgbClr val="000000">
              <a:alpha val="0"/>
            </a:srgbClr>
          </a:solidFill>
        </p:spPr>
        <p:txBody>
          <a:bodyPr lIns="0" tIns="0" rIns="0" bIns="0" rtlCol="0" anchor="ctr"/>
          <a:lstStyle/>
          <a:p>
            <a:pPr>
              <a:lnSpc>
                <a:spcPct val="120000"/>
              </a:lnSpc>
              <a:defRPr/>
            </a:pPr>
            <a:r>
              <a:rPr lang="es-CO" sz="1523" b="1" dirty="0">
                <a:solidFill>
                  <a:srgbClr val="00B050"/>
                </a:solidFill>
                <a:latin typeface="Century Gothic" panose="020B0502020202020204" pitchFamily="34" charset="0"/>
              </a:rPr>
              <a:t>Necesidad de Mejoras en la Planificación:</a:t>
            </a:r>
            <a:endParaRPr lang="es-ES_tradnl" sz="1523" dirty="0">
              <a:solidFill>
                <a:srgbClr val="00B050"/>
              </a:solidFill>
            </a:endParaRPr>
          </a:p>
        </p:txBody>
      </p:sp>
      <p:sp>
        <p:nvSpPr>
          <p:cNvPr id="21" name="TextBox 21"/>
          <p:cNvSpPr txBox="1"/>
          <p:nvPr/>
        </p:nvSpPr>
        <p:spPr>
          <a:xfrm>
            <a:off x="1340277" y="3571655"/>
            <a:ext cx="7315200" cy="228600"/>
          </a:xfrm>
          <a:prstGeom prst="rect">
            <a:avLst/>
          </a:prstGeom>
          <a:solidFill>
            <a:srgbClr val="000000">
              <a:alpha val="0"/>
            </a:srgbClr>
          </a:solidFill>
        </p:spPr>
        <p:txBody>
          <a:bodyPr lIns="0" tIns="0" rIns="0" bIns="0" rtlCol="0" anchor="ctr"/>
          <a:lstStyle/>
          <a:p>
            <a:pPr>
              <a:lnSpc>
                <a:spcPct val="120000"/>
              </a:lnSpc>
              <a:defRPr/>
            </a:pPr>
            <a:r>
              <a:rPr lang="es-CO" sz="1523" b="1" dirty="0">
                <a:solidFill>
                  <a:srgbClr val="00B050"/>
                </a:solidFill>
                <a:latin typeface="Century Gothic" panose="020B0502020202020204" pitchFamily="34" charset="0"/>
              </a:rPr>
              <a:t>Atención a la Gestión de Sedes:</a:t>
            </a:r>
            <a:endParaRPr lang="es-ES_tradnl" sz="1523" dirty="0">
              <a:solidFill>
                <a:srgbClr val="00B050"/>
              </a:solidFill>
              <a:latin typeface="Century Gothic" panose="020B0502020202020204" pitchFamily="34" charset="0"/>
            </a:endParaRPr>
          </a:p>
        </p:txBody>
      </p:sp>
      <p:sp>
        <p:nvSpPr>
          <p:cNvPr id="23" name="TextBox 23"/>
          <p:cNvSpPr txBox="1"/>
          <p:nvPr/>
        </p:nvSpPr>
        <p:spPr>
          <a:xfrm>
            <a:off x="1285875" y="1248287"/>
            <a:ext cx="7315200" cy="790209"/>
          </a:xfrm>
          <a:prstGeom prst="rect">
            <a:avLst/>
          </a:prstGeom>
          <a:solidFill>
            <a:srgbClr val="000000">
              <a:alpha val="0"/>
            </a:srgbClr>
          </a:solidFill>
        </p:spPr>
        <p:txBody>
          <a:bodyPr lIns="0" tIns="0" rIns="0" bIns="0" rtlCol="0" anchor="ctr"/>
          <a:lstStyle/>
          <a:p>
            <a:pPr algn="just">
              <a:defRPr/>
            </a:pPr>
            <a:r>
              <a:rPr lang="es-ES_tradnl" sz="1246" dirty="0">
                <a:latin typeface="Century Gothic" panose="020B0502020202020204" pitchFamily="34" charset="0"/>
              </a:rPr>
              <a:t>Aunque se han identificado fortalezas en la organización y ejecución de los Juegos Deportivos Institucionales, especialmente para las finales de los Juegos Deportivos Departamentales e Intercolegiados, existen </a:t>
            </a:r>
            <a:r>
              <a:rPr lang="es-ES_tradnl" sz="1385" dirty="0">
                <a:latin typeface="Century Gothic" panose="020B0502020202020204" pitchFamily="34" charset="0"/>
              </a:rPr>
              <a:t>áreas</a:t>
            </a:r>
            <a:r>
              <a:rPr lang="es-ES_tradnl" sz="1246" dirty="0">
                <a:latin typeface="Century Gothic" panose="020B0502020202020204" pitchFamily="34" charset="0"/>
              </a:rPr>
              <a:t> donde el cumplimiento de los procedimientos y normativas no es óptimo.</a:t>
            </a:r>
          </a:p>
        </p:txBody>
      </p:sp>
      <p:sp>
        <p:nvSpPr>
          <p:cNvPr id="24" name="TextBox 24"/>
          <p:cNvSpPr txBox="1"/>
          <p:nvPr/>
        </p:nvSpPr>
        <p:spPr>
          <a:xfrm>
            <a:off x="1335881" y="2627252"/>
            <a:ext cx="7315200" cy="699537"/>
          </a:xfrm>
          <a:prstGeom prst="rect">
            <a:avLst/>
          </a:prstGeom>
          <a:solidFill>
            <a:srgbClr val="000000">
              <a:alpha val="0"/>
            </a:srgbClr>
          </a:solidFill>
        </p:spPr>
        <p:txBody>
          <a:bodyPr lIns="0" tIns="0" rIns="0" bIns="0" rtlCol="0" anchor="ctr"/>
          <a:lstStyle/>
          <a:p>
            <a:pPr lvl="0" algn="just"/>
            <a:r>
              <a:rPr lang="es-CO" sz="1385" dirty="0">
                <a:latin typeface="Century Gothic" panose="020B0502020202020204" pitchFamily="34" charset="0"/>
              </a:rPr>
              <a:t>Se evidencia la necesidad de fortalecer la planificación y coordinación con los municipios participantes, especialmente en lo que respecta a la difusión oportuna de la Carta Fundamental y la realización de la asesoría técnica.</a:t>
            </a:r>
          </a:p>
        </p:txBody>
      </p:sp>
      <p:sp>
        <p:nvSpPr>
          <p:cNvPr id="25" name="TextBox 25"/>
          <p:cNvSpPr txBox="1"/>
          <p:nvPr/>
        </p:nvSpPr>
        <p:spPr>
          <a:xfrm>
            <a:off x="1340278" y="3860262"/>
            <a:ext cx="7315200" cy="386862"/>
          </a:xfrm>
          <a:prstGeom prst="rect">
            <a:avLst/>
          </a:prstGeom>
          <a:solidFill>
            <a:srgbClr val="000000">
              <a:alpha val="0"/>
            </a:srgbClr>
          </a:solidFill>
        </p:spPr>
        <p:txBody>
          <a:bodyPr lIns="0" tIns="0" rIns="0" bIns="0" rtlCol="0" anchor="ctr"/>
          <a:lstStyle/>
          <a:p>
            <a:pPr lvl="0" algn="just"/>
            <a:r>
              <a:rPr lang="es-CO" sz="1385" dirty="0">
                <a:latin typeface="Century Gothic" panose="020B0502020202020204" pitchFamily="34" charset="0"/>
              </a:rPr>
              <a:t>Es crucial revisar y mejorar la gestión de sedes, asegurando el cumplimiento de los procedimientos establecidos para garantizar la calidad y seguridad de los eventos.</a:t>
            </a:r>
          </a:p>
        </p:txBody>
      </p:sp>
      <p:sp>
        <p:nvSpPr>
          <p:cNvPr id="2" name="AutoShape 14">
            <a:extLst>
              <a:ext uri="{FF2B5EF4-FFF2-40B4-BE49-F238E27FC236}">
                <a16:creationId xmlns:a16="http://schemas.microsoft.com/office/drawing/2014/main" id="{72BB4245-28CD-D9DA-177B-0A5F922A9920}"/>
              </a:ext>
            </a:extLst>
          </p:cNvPr>
          <p:cNvSpPr/>
          <p:nvPr/>
        </p:nvSpPr>
        <p:spPr>
          <a:xfrm>
            <a:off x="813289" y="2558122"/>
            <a:ext cx="422031" cy="8792"/>
          </a:xfrm>
          <a:prstGeom prst="rect">
            <a:avLst/>
          </a:prstGeom>
          <a:solidFill>
            <a:srgbClr val="919191"/>
          </a:solidFill>
        </p:spPr>
        <p:txBody>
          <a:bodyPr/>
          <a:lstStyle/>
          <a:p>
            <a:endParaRPr lang="es-ES_tradnl" sz="935" dirty="0"/>
          </a:p>
        </p:txBody>
      </p:sp>
      <p:sp>
        <p:nvSpPr>
          <p:cNvPr id="3" name="AutoShape 14">
            <a:extLst>
              <a:ext uri="{FF2B5EF4-FFF2-40B4-BE49-F238E27FC236}">
                <a16:creationId xmlns:a16="http://schemas.microsoft.com/office/drawing/2014/main" id="{58FCF2C3-4CF5-1C61-5053-1A515B66A8A1}"/>
              </a:ext>
            </a:extLst>
          </p:cNvPr>
          <p:cNvSpPr/>
          <p:nvPr/>
        </p:nvSpPr>
        <p:spPr>
          <a:xfrm>
            <a:off x="813289" y="3795859"/>
            <a:ext cx="422031" cy="8792"/>
          </a:xfrm>
          <a:prstGeom prst="rect">
            <a:avLst/>
          </a:prstGeom>
          <a:solidFill>
            <a:srgbClr val="919191"/>
          </a:solidFill>
        </p:spPr>
        <p:txBody>
          <a:bodyPr/>
          <a:lstStyle/>
          <a:p>
            <a:endParaRPr lang="es-ES_tradnl" sz="935" dirty="0"/>
          </a:p>
        </p:txBody>
      </p:sp>
      <p:pic>
        <p:nvPicPr>
          <p:cNvPr id="33" name="Gráfico 32" descr="Aspiration con relleno sólido">
            <a:extLst>
              <a:ext uri="{FF2B5EF4-FFF2-40B4-BE49-F238E27FC236}">
                <a16:creationId xmlns:a16="http://schemas.microsoft.com/office/drawing/2014/main" id="{C01E8599-EE76-1A61-598D-5668690071D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94592" y="1318626"/>
            <a:ext cx="633046" cy="633046"/>
          </a:xfrm>
          <a:prstGeom prst="rect">
            <a:avLst/>
          </a:prstGeom>
        </p:spPr>
      </p:pic>
      <p:sp>
        <p:nvSpPr>
          <p:cNvPr id="34" name="AutoShape 14">
            <a:extLst>
              <a:ext uri="{FF2B5EF4-FFF2-40B4-BE49-F238E27FC236}">
                <a16:creationId xmlns:a16="http://schemas.microsoft.com/office/drawing/2014/main" id="{F316D85D-CEA4-8F95-D71D-62ABB0A31A37}"/>
              </a:ext>
            </a:extLst>
          </p:cNvPr>
          <p:cNvSpPr/>
          <p:nvPr/>
        </p:nvSpPr>
        <p:spPr>
          <a:xfrm>
            <a:off x="789110" y="1142561"/>
            <a:ext cx="422031" cy="8792"/>
          </a:xfrm>
          <a:prstGeom prst="rect">
            <a:avLst/>
          </a:prstGeom>
          <a:solidFill>
            <a:srgbClr val="919191"/>
          </a:solidFill>
        </p:spPr>
        <p:txBody>
          <a:bodyPr/>
          <a:lstStyle/>
          <a:p>
            <a:endParaRPr lang="es-ES_tradnl" sz="935" dirty="0"/>
          </a:p>
        </p:txBody>
      </p:sp>
      <p:pic>
        <p:nvPicPr>
          <p:cNvPr id="40" name="Gráfico 39" descr="Meditation con relleno sólido">
            <a:extLst>
              <a:ext uri="{FF2B5EF4-FFF2-40B4-BE49-F238E27FC236}">
                <a16:creationId xmlns:a16="http://schemas.microsoft.com/office/drawing/2014/main" id="{E6B6026F-DB40-C9B2-3627-AE15757AEF5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07782" y="3804651"/>
            <a:ext cx="633046" cy="633046"/>
          </a:xfrm>
          <a:prstGeom prst="rect">
            <a:avLst/>
          </a:prstGeom>
        </p:spPr>
      </p:pic>
      <p:pic>
        <p:nvPicPr>
          <p:cNvPr id="42" name="Gráfico 41" descr="Building Brick Wall con relleno sólido">
            <a:extLst>
              <a:ext uri="{FF2B5EF4-FFF2-40B4-BE49-F238E27FC236}">
                <a16:creationId xmlns:a16="http://schemas.microsoft.com/office/drawing/2014/main" id="{E46C8C81-7CD0-93F2-EE8A-E58DBA0A521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94592" y="2648462"/>
            <a:ext cx="633046" cy="633046"/>
          </a:xfrm>
          <a:prstGeom prst="rect">
            <a:avLst/>
          </a:prstGeom>
        </p:spPr>
      </p:pic>
      <p:sp>
        <p:nvSpPr>
          <p:cNvPr id="17" name="Paralelogramo 16"/>
          <p:cNvSpPr/>
          <p:nvPr/>
        </p:nvSpPr>
        <p:spPr>
          <a:xfrm>
            <a:off x="0" y="1"/>
            <a:ext cx="6504709" cy="62680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457200" indent="-457200">
              <a:buAutoNum type="arabicPeriod"/>
            </a:pPr>
            <a:r>
              <a:rPr lang="es-MX" sz="2000" b="1" dirty="0" smtClean="0">
                <a:solidFill>
                  <a:schemeClr val="bg1"/>
                </a:solidFill>
                <a:latin typeface="Arial Black" panose="020B0A04020102020204" pitchFamily="34" charset="0"/>
              </a:rPr>
              <a:t>Informes </a:t>
            </a:r>
            <a:r>
              <a:rPr lang="es-MX" sz="2000" b="1" dirty="0">
                <a:solidFill>
                  <a:schemeClr val="bg1"/>
                </a:solidFill>
                <a:latin typeface="Arial Black" panose="020B0A04020102020204" pitchFamily="34" charset="0"/>
              </a:rPr>
              <a:t>/ seguimientos de Ley</a:t>
            </a:r>
            <a:r>
              <a:rPr lang="es-MX" sz="2000" b="1" dirty="0" smtClean="0">
                <a:solidFill>
                  <a:schemeClr val="bg1"/>
                </a:solidFill>
                <a:latin typeface="Arial Black" panose="020B0A04020102020204" pitchFamily="34" charset="0"/>
              </a:rPr>
              <a:t>.</a:t>
            </a:r>
          </a:p>
          <a:p>
            <a:r>
              <a:rPr lang="es-ES_tradnl" sz="1600" b="1" u="sng" dirty="0">
                <a:latin typeface="Century Gothic" panose="020B0502020202020204" pitchFamily="34" charset="0"/>
              </a:rPr>
              <a:t>Proceso de Juegos Deportivos Institucionales</a:t>
            </a:r>
            <a:r>
              <a:rPr lang="es-MX" sz="1600" b="1" dirty="0" smtClean="0">
                <a:solidFill>
                  <a:schemeClr val="bg1"/>
                </a:solidFill>
                <a:latin typeface="Arial Black" panose="020B0A04020102020204" pitchFamily="34" charset="0"/>
              </a:rPr>
              <a:t> </a:t>
            </a:r>
            <a:endParaRPr lang="es-MX" sz="16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37807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8FB5-496F-3196-0F66-27BB7C762D60}"/>
            </a:ext>
          </a:extLst>
        </p:cNvPr>
        <p:cNvGrpSpPr/>
        <p:nvPr/>
      </p:nvGrpSpPr>
      <p:grpSpPr>
        <a:xfrm>
          <a:off x="0" y="0"/>
          <a:ext cx="0" cy="0"/>
          <a:chOff x="0" y="0"/>
          <a:chExt cx="0" cy="0"/>
        </a:xfrm>
      </p:grpSpPr>
      <p:sp>
        <p:nvSpPr>
          <p:cNvPr id="9" name="AutoShape 9">
            <a:extLst>
              <a:ext uri="{FF2B5EF4-FFF2-40B4-BE49-F238E27FC236}">
                <a16:creationId xmlns:a16="http://schemas.microsoft.com/office/drawing/2014/main" id="{73E86958-2A6E-D772-E03D-009D23195EC7}"/>
              </a:ext>
            </a:extLst>
          </p:cNvPr>
          <p:cNvSpPr/>
          <p:nvPr/>
        </p:nvSpPr>
        <p:spPr>
          <a:xfrm>
            <a:off x="1340277" y="1943100"/>
            <a:ext cx="7337730" cy="647773"/>
          </a:xfrm>
          <a:prstGeom prst="rect">
            <a:avLst/>
          </a:prstGeom>
          <a:solidFill>
            <a:srgbClr val="000000">
              <a:alpha val="0"/>
            </a:srgbClr>
          </a:solidFill>
        </p:spPr>
        <p:txBody>
          <a:bodyPr/>
          <a:lstStyle/>
          <a:p>
            <a:endParaRPr lang="es-ES_tradnl" sz="935" dirty="0"/>
          </a:p>
        </p:txBody>
      </p:sp>
      <p:sp>
        <p:nvSpPr>
          <p:cNvPr id="12" name="AutoShape 12">
            <a:extLst>
              <a:ext uri="{FF2B5EF4-FFF2-40B4-BE49-F238E27FC236}">
                <a16:creationId xmlns:a16="http://schemas.microsoft.com/office/drawing/2014/main" id="{0831CC81-50D9-A4CC-5955-141EED391AF2}"/>
              </a:ext>
            </a:extLst>
          </p:cNvPr>
          <p:cNvSpPr/>
          <p:nvPr/>
        </p:nvSpPr>
        <p:spPr>
          <a:xfrm>
            <a:off x="1222131" y="2811780"/>
            <a:ext cx="7442688" cy="515009"/>
          </a:xfrm>
          <a:prstGeom prst="rect">
            <a:avLst/>
          </a:prstGeom>
          <a:solidFill>
            <a:srgbClr val="000000">
              <a:alpha val="0"/>
            </a:srgbClr>
          </a:solidFill>
        </p:spPr>
        <p:txBody>
          <a:bodyPr/>
          <a:lstStyle/>
          <a:p>
            <a:endParaRPr lang="es-ES_tradnl" sz="935" dirty="0"/>
          </a:p>
        </p:txBody>
      </p:sp>
      <p:sp>
        <p:nvSpPr>
          <p:cNvPr id="19" name="TextBox 19">
            <a:extLst>
              <a:ext uri="{FF2B5EF4-FFF2-40B4-BE49-F238E27FC236}">
                <a16:creationId xmlns:a16="http://schemas.microsoft.com/office/drawing/2014/main" id="{AB24AEE9-357C-FE71-26CF-6AAF49E10C43}"/>
              </a:ext>
            </a:extLst>
          </p:cNvPr>
          <p:cNvSpPr txBox="1"/>
          <p:nvPr/>
        </p:nvSpPr>
        <p:spPr>
          <a:xfrm>
            <a:off x="1285875" y="922753"/>
            <a:ext cx="7315200" cy="228600"/>
          </a:xfrm>
          <a:prstGeom prst="rect">
            <a:avLst/>
          </a:prstGeom>
          <a:solidFill>
            <a:srgbClr val="000000">
              <a:alpha val="0"/>
            </a:srgbClr>
          </a:solidFill>
        </p:spPr>
        <p:txBody>
          <a:bodyPr lIns="0" tIns="0" rIns="0" bIns="0" rtlCol="0" anchor="ctr"/>
          <a:lstStyle/>
          <a:p>
            <a:pPr>
              <a:lnSpc>
                <a:spcPct val="120000"/>
              </a:lnSpc>
              <a:defRPr/>
            </a:pPr>
            <a:r>
              <a:rPr lang="es-CO" sz="1523" b="1" dirty="0">
                <a:solidFill>
                  <a:srgbClr val="00B050"/>
                </a:solidFill>
                <a:latin typeface="Century Gothic" panose="020B0502020202020204" pitchFamily="34" charset="0"/>
              </a:rPr>
              <a:t>Fortalecimiento de los Controles:</a:t>
            </a:r>
            <a:endParaRPr lang="es-ES_tradnl" sz="1523" dirty="0">
              <a:solidFill>
                <a:srgbClr val="00B050"/>
              </a:solidFill>
              <a:latin typeface="Century Gothic" panose="020B0502020202020204" pitchFamily="34" charset="0"/>
            </a:endParaRPr>
          </a:p>
        </p:txBody>
      </p:sp>
      <p:sp>
        <p:nvSpPr>
          <p:cNvPr id="20" name="TextBox 20">
            <a:extLst>
              <a:ext uri="{FF2B5EF4-FFF2-40B4-BE49-F238E27FC236}">
                <a16:creationId xmlns:a16="http://schemas.microsoft.com/office/drawing/2014/main" id="{E870F949-B748-BA34-73F1-121AC865BE52}"/>
              </a:ext>
            </a:extLst>
          </p:cNvPr>
          <p:cNvSpPr txBox="1"/>
          <p:nvPr/>
        </p:nvSpPr>
        <p:spPr>
          <a:xfrm>
            <a:off x="1281479" y="1970686"/>
            <a:ext cx="7315200" cy="228600"/>
          </a:xfrm>
          <a:prstGeom prst="rect">
            <a:avLst/>
          </a:prstGeom>
          <a:solidFill>
            <a:srgbClr val="000000">
              <a:alpha val="0"/>
            </a:srgbClr>
          </a:solidFill>
        </p:spPr>
        <p:txBody>
          <a:bodyPr lIns="0" tIns="0" rIns="0" bIns="0" rtlCol="0" anchor="ctr"/>
          <a:lstStyle/>
          <a:p>
            <a:pPr>
              <a:lnSpc>
                <a:spcPct val="120000"/>
              </a:lnSpc>
              <a:defRPr/>
            </a:pPr>
            <a:r>
              <a:rPr lang="es-CO" sz="1523" b="1" dirty="0">
                <a:solidFill>
                  <a:srgbClr val="00B050"/>
                </a:solidFill>
                <a:latin typeface="Century Gothic" panose="020B0502020202020204" pitchFamily="34" charset="0"/>
              </a:rPr>
              <a:t>Mejora en la Evaluación de la Satisfacción: </a:t>
            </a:r>
            <a:endParaRPr lang="es-ES_tradnl" sz="1523" dirty="0">
              <a:solidFill>
                <a:srgbClr val="00B050"/>
              </a:solidFill>
            </a:endParaRPr>
          </a:p>
        </p:txBody>
      </p:sp>
      <p:sp>
        <p:nvSpPr>
          <p:cNvPr id="21" name="TextBox 21">
            <a:extLst>
              <a:ext uri="{FF2B5EF4-FFF2-40B4-BE49-F238E27FC236}">
                <a16:creationId xmlns:a16="http://schemas.microsoft.com/office/drawing/2014/main" id="{7F04799D-95DA-F8E9-6A03-E5107DEEDC58}"/>
              </a:ext>
            </a:extLst>
          </p:cNvPr>
          <p:cNvSpPr txBox="1"/>
          <p:nvPr/>
        </p:nvSpPr>
        <p:spPr>
          <a:xfrm>
            <a:off x="1335881" y="3258099"/>
            <a:ext cx="7315200" cy="228600"/>
          </a:xfrm>
          <a:prstGeom prst="rect">
            <a:avLst/>
          </a:prstGeom>
          <a:solidFill>
            <a:srgbClr val="000000">
              <a:alpha val="0"/>
            </a:srgbClr>
          </a:solidFill>
        </p:spPr>
        <p:txBody>
          <a:bodyPr lIns="0" tIns="0" rIns="0" bIns="0" rtlCol="0" anchor="ctr"/>
          <a:lstStyle/>
          <a:p>
            <a:pPr>
              <a:lnSpc>
                <a:spcPct val="120000"/>
              </a:lnSpc>
              <a:defRPr/>
            </a:pPr>
            <a:r>
              <a:rPr lang="es-CO" sz="1523" b="1" dirty="0">
                <a:solidFill>
                  <a:srgbClr val="00B050"/>
                </a:solidFill>
                <a:latin typeface="Century Gothic" panose="020B0502020202020204" pitchFamily="34" charset="0"/>
              </a:rPr>
              <a:t>Atención a la Gestión de Sedes:</a:t>
            </a:r>
            <a:endParaRPr lang="es-ES_tradnl" sz="1523" dirty="0">
              <a:solidFill>
                <a:srgbClr val="00B050"/>
              </a:solidFill>
              <a:latin typeface="Century Gothic" panose="020B0502020202020204" pitchFamily="34" charset="0"/>
            </a:endParaRPr>
          </a:p>
        </p:txBody>
      </p:sp>
      <p:sp>
        <p:nvSpPr>
          <p:cNvPr id="23" name="TextBox 23">
            <a:extLst>
              <a:ext uri="{FF2B5EF4-FFF2-40B4-BE49-F238E27FC236}">
                <a16:creationId xmlns:a16="http://schemas.microsoft.com/office/drawing/2014/main" id="{863CBFE8-CEC7-D6F8-511B-2E9128E97378}"/>
              </a:ext>
            </a:extLst>
          </p:cNvPr>
          <p:cNvSpPr txBox="1"/>
          <p:nvPr/>
        </p:nvSpPr>
        <p:spPr>
          <a:xfrm>
            <a:off x="1281479" y="973638"/>
            <a:ext cx="7315200" cy="790209"/>
          </a:xfrm>
          <a:prstGeom prst="rect">
            <a:avLst/>
          </a:prstGeom>
          <a:solidFill>
            <a:srgbClr val="000000">
              <a:alpha val="0"/>
            </a:srgbClr>
          </a:solidFill>
        </p:spPr>
        <p:txBody>
          <a:bodyPr lIns="0" tIns="0" rIns="0" bIns="0" rtlCol="0" anchor="ctr"/>
          <a:lstStyle/>
          <a:p>
            <a:pPr lvl="0" algn="just"/>
            <a:r>
              <a:rPr lang="es-CO" sz="1246" dirty="0">
                <a:latin typeface="Century Gothic" panose="020B0502020202020204" pitchFamily="34" charset="0"/>
              </a:rPr>
              <a:t>Se recomienda fortalecer los controles en los procesos de contratación y garantizar la </a:t>
            </a:r>
            <a:r>
              <a:rPr lang="es-CO" sz="1385" dirty="0">
                <a:latin typeface="Century Gothic" panose="020B0502020202020204" pitchFamily="34" charset="0"/>
              </a:rPr>
              <a:t>correspondencia</a:t>
            </a:r>
            <a:r>
              <a:rPr lang="es-CO" sz="1246" dirty="0">
                <a:latin typeface="Century Gothic" panose="020B0502020202020204" pitchFamily="34" charset="0"/>
              </a:rPr>
              <a:t> entre las necesidades identificadas y las especificaciones técnicas.</a:t>
            </a:r>
          </a:p>
        </p:txBody>
      </p:sp>
      <p:sp>
        <p:nvSpPr>
          <p:cNvPr id="24" name="TextBox 24">
            <a:extLst>
              <a:ext uri="{FF2B5EF4-FFF2-40B4-BE49-F238E27FC236}">
                <a16:creationId xmlns:a16="http://schemas.microsoft.com/office/drawing/2014/main" id="{5B7D4A65-46E1-454B-7D51-00B90E22B28A}"/>
              </a:ext>
            </a:extLst>
          </p:cNvPr>
          <p:cNvSpPr txBox="1"/>
          <p:nvPr/>
        </p:nvSpPr>
        <p:spPr>
          <a:xfrm>
            <a:off x="1281479" y="2295892"/>
            <a:ext cx="7315200" cy="699537"/>
          </a:xfrm>
          <a:prstGeom prst="rect">
            <a:avLst/>
          </a:prstGeom>
          <a:solidFill>
            <a:srgbClr val="000000">
              <a:alpha val="0"/>
            </a:srgbClr>
          </a:solidFill>
        </p:spPr>
        <p:txBody>
          <a:bodyPr lIns="0" tIns="0" rIns="0" bIns="0" rtlCol="0" anchor="ctr"/>
          <a:lstStyle/>
          <a:p>
            <a:pPr lvl="0" algn="just"/>
            <a:r>
              <a:rPr lang="es-CO" sz="1385" dirty="0">
                <a:latin typeface="Century Gothic" panose="020B0502020202020204" pitchFamily="34" charset="0"/>
              </a:rPr>
              <a:t>Es importante mejorar la metodología de evaluación de la satisfacción del cliente, buscando una muestra más representativa y utilizando los resultados para la toma de decisiones y la mejora continua.</a:t>
            </a:r>
          </a:p>
          <a:p>
            <a:pPr lvl="0"/>
            <a:endParaRPr lang="es-CO" sz="1385" dirty="0">
              <a:latin typeface="Century Gothic" panose="020B0502020202020204" pitchFamily="34" charset="0"/>
            </a:endParaRPr>
          </a:p>
        </p:txBody>
      </p:sp>
      <p:sp>
        <p:nvSpPr>
          <p:cNvPr id="25" name="TextBox 25">
            <a:extLst>
              <a:ext uri="{FF2B5EF4-FFF2-40B4-BE49-F238E27FC236}">
                <a16:creationId xmlns:a16="http://schemas.microsoft.com/office/drawing/2014/main" id="{65DAB6D5-651D-8775-8F87-3AF696CBB678}"/>
              </a:ext>
            </a:extLst>
          </p:cNvPr>
          <p:cNvSpPr txBox="1"/>
          <p:nvPr/>
        </p:nvSpPr>
        <p:spPr>
          <a:xfrm>
            <a:off x="1335881" y="3829818"/>
            <a:ext cx="7315200" cy="386862"/>
          </a:xfrm>
          <a:prstGeom prst="rect">
            <a:avLst/>
          </a:prstGeom>
          <a:solidFill>
            <a:srgbClr val="000000">
              <a:alpha val="0"/>
            </a:srgbClr>
          </a:solidFill>
        </p:spPr>
        <p:txBody>
          <a:bodyPr lIns="0" tIns="0" rIns="0" bIns="0" rtlCol="0" anchor="ctr"/>
          <a:lstStyle/>
          <a:p>
            <a:pPr lvl="0" algn="just"/>
            <a:r>
              <a:rPr lang="es-CO" sz="1385" dirty="0">
                <a:latin typeface="Century Gothic" panose="020B0502020202020204" pitchFamily="34" charset="0"/>
              </a:rPr>
              <a:t>Es importante dar cumplimiento a lo proyectado en el estudio previo, en lo pertinente a la observancia de los principios de la contratación estatal y a los formatos implementados en el Proceso Jurídico referente a la contratación y adquisiciones de bienes y servicios por parte del Instituto de Deportes.   </a:t>
            </a:r>
          </a:p>
          <a:p>
            <a:pPr lvl="0"/>
            <a:endParaRPr lang="es-CO" sz="1385" dirty="0">
              <a:latin typeface="Century Gothic" panose="020B0502020202020204" pitchFamily="34" charset="0"/>
            </a:endParaRPr>
          </a:p>
        </p:txBody>
      </p:sp>
      <p:sp>
        <p:nvSpPr>
          <p:cNvPr id="2" name="AutoShape 14">
            <a:extLst>
              <a:ext uri="{FF2B5EF4-FFF2-40B4-BE49-F238E27FC236}">
                <a16:creationId xmlns:a16="http://schemas.microsoft.com/office/drawing/2014/main" id="{6B934586-1BAA-2EEC-FEA3-D7ED52E88BA3}"/>
              </a:ext>
            </a:extLst>
          </p:cNvPr>
          <p:cNvSpPr/>
          <p:nvPr/>
        </p:nvSpPr>
        <p:spPr>
          <a:xfrm>
            <a:off x="789110" y="2199286"/>
            <a:ext cx="422031" cy="8792"/>
          </a:xfrm>
          <a:prstGeom prst="rect">
            <a:avLst/>
          </a:prstGeom>
          <a:solidFill>
            <a:srgbClr val="919191"/>
          </a:solidFill>
        </p:spPr>
        <p:txBody>
          <a:bodyPr/>
          <a:lstStyle/>
          <a:p>
            <a:endParaRPr lang="es-ES_tradnl" sz="935" dirty="0"/>
          </a:p>
        </p:txBody>
      </p:sp>
      <p:sp>
        <p:nvSpPr>
          <p:cNvPr id="3" name="AutoShape 14">
            <a:extLst>
              <a:ext uri="{FF2B5EF4-FFF2-40B4-BE49-F238E27FC236}">
                <a16:creationId xmlns:a16="http://schemas.microsoft.com/office/drawing/2014/main" id="{BA8127B5-648F-D63E-235A-EB4FA0763647}"/>
              </a:ext>
            </a:extLst>
          </p:cNvPr>
          <p:cNvSpPr/>
          <p:nvPr/>
        </p:nvSpPr>
        <p:spPr>
          <a:xfrm>
            <a:off x="800100" y="3494063"/>
            <a:ext cx="422031" cy="8792"/>
          </a:xfrm>
          <a:prstGeom prst="rect">
            <a:avLst/>
          </a:prstGeom>
          <a:solidFill>
            <a:srgbClr val="919191"/>
          </a:solidFill>
        </p:spPr>
        <p:txBody>
          <a:bodyPr/>
          <a:lstStyle/>
          <a:p>
            <a:endParaRPr lang="es-ES_tradnl" sz="935" dirty="0"/>
          </a:p>
        </p:txBody>
      </p:sp>
      <p:sp>
        <p:nvSpPr>
          <p:cNvPr id="34" name="AutoShape 14">
            <a:extLst>
              <a:ext uri="{FF2B5EF4-FFF2-40B4-BE49-F238E27FC236}">
                <a16:creationId xmlns:a16="http://schemas.microsoft.com/office/drawing/2014/main" id="{C134FC37-9F36-6E31-7B39-568AB2014C45}"/>
              </a:ext>
            </a:extLst>
          </p:cNvPr>
          <p:cNvSpPr/>
          <p:nvPr/>
        </p:nvSpPr>
        <p:spPr>
          <a:xfrm>
            <a:off x="789110" y="1142561"/>
            <a:ext cx="422031" cy="8792"/>
          </a:xfrm>
          <a:prstGeom prst="rect">
            <a:avLst/>
          </a:prstGeom>
          <a:solidFill>
            <a:srgbClr val="919191"/>
          </a:solidFill>
        </p:spPr>
        <p:txBody>
          <a:bodyPr/>
          <a:lstStyle/>
          <a:p>
            <a:endParaRPr lang="es-ES_tradnl" sz="935" dirty="0"/>
          </a:p>
        </p:txBody>
      </p:sp>
      <p:pic>
        <p:nvPicPr>
          <p:cNvPr id="5" name="Gráfico 4" descr="Bad Inventory con relleno sólido">
            <a:extLst>
              <a:ext uri="{FF2B5EF4-FFF2-40B4-BE49-F238E27FC236}">
                <a16:creationId xmlns:a16="http://schemas.microsoft.com/office/drawing/2014/main" id="{936F6457-B80E-2166-7DA9-2CC92FB296E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2829" y="3640126"/>
            <a:ext cx="633046" cy="633046"/>
          </a:xfrm>
          <a:prstGeom prst="rect">
            <a:avLst/>
          </a:prstGeom>
        </p:spPr>
      </p:pic>
      <p:pic>
        <p:nvPicPr>
          <p:cNvPr id="7" name="Gráfico 6" descr="Target Audience con relleno sólido">
            <a:extLst>
              <a:ext uri="{FF2B5EF4-FFF2-40B4-BE49-F238E27FC236}">
                <a16:creationId xmlns:a16="http://schemas.microsoft.com/office/drawing/2014/main" id="{F4A4B673-4599-E8BE-E209-69D5B4EE8BC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13264" y="1161298"/>
            <a:ext cx="597877" cy="597877"/>
          </a:xfrm>
          <a:prstGeom prst="rect">
            <a:avLst/>
          </a:prstGeom>
        </p:spPr>
      </p:pic>
      <p:pic>
        <p:nvPicPr>
          <p:cNvPr id="10" name="Gráfico 9" descr="Customer review con relleno sólido">
            <a:extLst>
              <a:ext uri="{FF2B5EF4-FFF2-40B4-BE49-F238E27FC236}">
                <a16:creationId xmlns:a16="http://schemas.microsoft.com/office/drawing/2014/main" id="{01BD2BED-9A7A-C49F-29B7-FBDB56401C8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52829" y="2282263"/>
            <a:ext cx="633046" cy="633046"/>
          </a:xfrm>
          <a:prstGeom prst="rect">
            <a:avLst/>
          </a:prstGeom>
        </p:spPr>
      </p:pic>
      <p:sp>
        <p:nvSpPr>
          <p:cNvPr id="4" name="TextBox 18">
            <a:extLst>
              <a:ext uri="{FF2B5EF4-FFF2-40B4-BE49-F238E27FC236}">
                <a16:creationId xmlns:a16="http://schemas.microsoft.com/office/drawing/2014/main" id="{8138A46C-3CE3-2472-0AD1-F3ADE7E55B4A}"/>
              </a:ext>
            </a:extLst>
          </p:cNvPr>
          <p:cNvSpPr txBox="1"/>
          <p:nvPr/>
        </p:nvSpPr>
        <p:spPr>
          <a:xfrm>
            <a:off x="789110" y="91879"/>
            <a:ext cx="8185638" cy="307731"/>
          </a:xfrm>
          <a:prstGeom prst="rect">
            <a:avLst/>
          </a:prstGeom>
          <a:solidFill>
            <a:srgbClr val="000000">
              <a:alpha val="0"/>
            </a:srgbClr>
          </a:solidFill>
        </p:spPr>
        <p:txBody>
          <a:bodyPr lIns="0" tIns="0" rIns="0" bIns="0" rtlCol="0" anchor="ctr"/>
          <a:lstStyle/>
          <a:p>
            <a:pPr>
              <a:lnSpc>
                <a:spcPct val="120000"/>
              </a:lnSpc>
              <a:defRPr/>
            </a:pPr>
            <a:r>
              <a:rPr lang="es-ES" sz="2200" b="1" dirty="0">
                <a:solidFill>
                  <a:schemeClr val="bg1"/>
                </a:solidFill>
                <a:latin typeface="Century Gothic" panose="020B0502020202020204" pitchFamily="34" charset="0"/>
              </a:rPr>
              <a:t>Conclusiones Informe Definitivo de Auditoria</a:t>
            </a:r>
            <a:r>
              <a:rPr lang="es-ES_tradnl" sz="2200" b="1" dirty="0">
                <a:solidFill>
                  <a:schemeClr val="bg1"/>
                </a:solidFill>
                <a:latin typeface="Inter"/>
              </a:rPr>
              <a:t>:</a:t>
            </a:r>
            <a:endParaRPr lang="es-ES_tradnl" sz="2200" dirty="0">
              <a:solidFill>
                <a:schemeClr val="bg1"/>
              </a:solidFill>
            </a:endParaRPr>
          </a:p>
        </p:txBody>
      </p:sp>
      <p:sp>
        <p:nvSpPr>
          <p:cNvPr id="17" name="Paralelogramo 16"/>
          <p:cNvSpPr/>
          <p:nvPr/>
        </p:nvSpPr>
        <p:spPr>
          <a:xfrm>
            <a:off x="0" y="1"/>
            <a:ext cx="6504709" cy="62680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457200" indent="-457200">
              <a:buAutoNum type="arabicPeriod"/>
            </a:pPr>
            <a:r>
              <a:rPr lang="es-MX" sz="2000" b="1" dirty="0" smtClean="0">
                <a:solidFill>
                  <a:schemeClr val="bg1"/>
                </a:solidFill>
                <a:latin typeface="Arial Black" panose="020B0A04020102020204" pitchFamily="34" charset="0"/>
              </a:rPr>
              <a:t>Informes </a:t>
            </a:r>
            <a:r>
              <a:rPr lang="es-MX" sz="2000" b="1" dirty="0">
                <a:solidFill>
                  <a:schemeClr val="bg1"/>
                </a:solidFill>
                <a:latin typeface="Arial Black" panose="020B0A04020102020204" pitchFamily="34" charset="0"/>
              </a:rPr>
              <a:t>/ seguimientos de Ley</a:t>
            </a:r>
            <a:r>
              <a:rPr lang="es-MX" sz="2000" b="1" dirty="0" smtClean="0">
                <a:solidFill>
                  <a:schemeClr val="bg1"/>
                </a:solidFill>
                <a:latin typeface="Arial Black" panose="020B0A04020102020204" pitchFamily="34" charset="0"/>
              </a:rPr>
              <a:t>.</a:t>
            </a:r>
          </a:p>
          <a:p>
            <a:r>
              <a:rPr lang="es-ES_tradnl" sz="1600" b="1" u="sng" dirty="0">
                <a:latin typeface="Century Gothic" panose="020B0502020202020204" pitchFamily="34" charset="0"/>
              </a:rPr>
              <a:t>Proceso de Juegos Deportivos Institucionales</a:t>
            </a:r>
            <a:r>
              <a:rPr lang="es-MX" sz="1600" b="1" dirty="0" smtClean="0">
                <a:solidFill>
                  <a:schemeClr val="bg1"/>
                </a:solidFill>
                <a:latin typeface="Arial Black" panose="020B0A04020102020204" pitchFamily="34" charset="0"/>
              </a:rPr>
              <a:t> </a:t>
            </a:r>
            <a:endParaRPr lang="es-MX" sz="16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0356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581775" cy="566522"/>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0" y="133098"/>
            <a:ext cx="5422900" cy="32839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398078184"/>
              </p:ext>
            </p:extLst>
          </p:nvPr>
        </p:nvGraphicFramePr>
        <p:xfrm>
          <a:off x="256310" y="1531778"/>
          <a:ext cx="8194963" cy="3120614"/>
        </p:xfrm>
        <a:graphic>
          <a:graphicData uri="http://schemas.openxmlformats.org/drawingml/2006/table">
            <a:tbl>
              <a:tblPr firstRow="1" bandRow="1">
                <a:tableStyleId>{93296810-A885-4BE3-A3E7-6D5BEEA58F35}</a:tableStyleId>
              </a:tblPr>
              <a:tblGrid>
                <a:gridCol w="2287679">
                  <a:extLst>
                    <a:ext uri="{9D8B030D-6E8A-4147-A177-3AD203B41FA5}">
                      <a16:colId xmlns:a16="http://schemas.microsoft.com/office/drawing/2014/main" val="1081691782"/>
                    </a:ext>
                  </a:extLst>
                </a:gridCol>
                <a:gridCol w="5907284">
                  <a:extLst>
                    <a:ext uri="{9D8B030D-6E8A-4147-A177-3AD203B41FA5}">
                      <a16:colId xmlns:a16="http://schemas.microsoft.com/office/drawing/2014/main" val="3134697495"/>
                    </a:ext>
                  </a:extLst>
                </a:gridCol>
              </a:tblGrid>
              <a:tr h="1682665">
                <a:tc>
                  <a:txBody>
                    <a:bodyPr/>
                    <a:lstStyle/>
                    <a:p>
                      <a:pPr algn="just"/>
                      <a:r>
                        <a:rPr lang="es-CO" sz="1100" b="0" kern="1200" dirty="0" smtClean="0">
                          <a:solidFill>
                            <a:schemeClr val="tx1"/>
                          </a:solidFill>
                          <a:effectLst/>
                          <a:latin typeface="Arial" panose="020B0604020202020204" pitchFamily="34" charset="0"/>
                          <a:cs typeface="Arial" panose="020B0604020202020204" pitchFamily="34" charset="0"/>
                        </a:rPr>
                        <a:t>Estrategia anticorrupción y fraude en Indeportes Antioquia.</a:t>
                      </a:r>
                    </a:p>
                    <a:p>
                      <a:pPr algn="just"/>
                      <a:endParaRPr lang="es-CO" sz="1100" b="0" kern="1200" dirty="0" smtClean="0">
                        <a:solidFill>
                          <a:schemeClr val="tx1"/>
                        </a:solidFill>
                        <a:effectLst/>
                        <a:latin typeface="Arial" panose="020B0604020202020204" pitchFamily="34" charset="0"/>
                        <a:cs typeface="Arial" panose="020B0604020202020204" pitchFamily="34" charset="0"/>
                      </a:endParaRPr>
                    </a:p>
                    <a:p>
                      <a:pPr algn="just"/>
                      <a:r>
                        <a:rPr lang="es-CO" sz="1100" b="0" u="sng" kern="1200" dirty="0" smtClean="0">
                          <a:solidFill>
                            <a:schemeClr val="tx1"/>
                          </a:solidFill>
                          <a:effectLst/>
                          <a:latin typeface="Arial" panose="020B0604020202020204" pitchFamily="34" charset="0"/>
                          <a:cs typeface="Arial" panose="020B0604020202020204" pitchFamily="34" charset="0"/>
                        </a:rPr>
                        <a:t>Componente 1. Gestión del Riesgo de Corrupción:</a:t>
                      </a:r>
                      <a:endParaRPr lang="es-CO" sz="1100" b="0" dirty="0">
                        <a:solidFill>
                          <a:schemeClr val="tx1"/>
                        </a:solidFill>
                        <a:latin typeface="Arial" panose="020B0604020202020204" pitchFamily="34" charset="0"/>
                        <a:cs typeface="Arial" panose="020B0604020202020204" pitchFamily="34" charset="0"/>
                      </a:endParaRPr>
                    </a:p>
                  </a:txBody>
                  <a:tcPr anchor="ctr"/>
                </a:tc>
                <a:tc>
                  <a:txBody>
                    <a:bodyPr/>
                    <a:lstStyle/>
                    <a:p>
                      <a:r>
                        <a:rPr lang="es-CO" sz="1100" b="1" kern="1200" dirty="0" smtClean="0">
                          <a:solidFill>
                            <a:schemeClr val="tx1"/>
                          </a:solidFill>
                          <a:effectLst/>
                          <a:latin typeface="Arial" panose="020B0604020202020204" pitchFamily="34" charset="0"/>
                          <a:ea typeface="+mn-ea"/>
                          <a:cs typeface="Arial" panose="020B0604020202020204" pitchFamily="34" charset="0"/>
                        </a:rPr>
                        <a:t>Porcentaje de cumplimiento segundo cuatrimestre de 2025: 93.3%</a:t>
                      </a:r>
                    </a:p>
                    <a:p>
                      <a:r>
                        <a:rPr lang="es-CO" sz="1100" b="1" kern="1200" dirty="0" smtClean="0">
                          <a:solidFill>
                            <a:schemeClr val="lt1"/>
                          </a:solidFill>
                          <a:effectLst/>
                          <a:latin typeface="Arial" panose="020B0604020202020204" pitchFamily="34" charset="0"/>
                          <a:ea typeface="+mn-ea"/>
                          <a:cs typeface="Arial" panose="020B0604020202020204" pitchFamily="34" charset="0"/>
                        </a:rPr>
                        <a:t>Porcentaje de cumplimiento primer cuatrimestre de 2025: 77.1%</a:t>
                      </a:r>
                      <a:r>
                        <a:rPr lang="es-CO" sz="1100" b="1" strike="sngStrike" kern="1200" dirty="0" smtClean="0">
                          <a:solidFill>
                            <a:schemeClr val="lt1"/>
                          </a:solidFill>
                          <a:effectLst/>
                          <a:latin typeface="Arial" panose="020B0604020202020204" pitchFamily="34" charset="0"/>
                          <a:ea typeface="+mn-ea"/>
                          <a:cs typeface="Arial" panose="020B0604020202020204" pitchFamily="34" charset="0"/>
                        </a:rPr>
                        <a:t> </a:t>
                      </a:r>
                    </a:p>
                    <a:p>
                      <a:endParaRPr lang="es-CO" sz="1100" b="1" strike="sngStrike" kern="1200" dirty="0" smtClean="0">
                        <a:solidFill>
                          <a:schemeClr val="lt1"/>
                        </a:solidFill>
                        <a:effectLst/>
                        <a:latin typeface="Arial" panose="020B0604020202020204" pitchFamily="34" charset="0"/>
                        <a:ea typeface="+mn-ea"/>
                        <a:cs typeface="Arial" panose="020B0604020202020204" pitchFamily="34" charset="0"/>
                      </a:endParaRPr>
                    </a:p>
                    <a:p>
                      <a:pPr algn="just"/>
                      <a:r>
                        <a:rPr lang="es-CO" sz="1100" b="0" kern="1200" dirty="0" smtClean="0">
                          <a:solidFill>
                            <a:schemeClr val="tx1"/>
                          </a:solidFill>
                          <a:effectLst/>
                          <a:latin typeface="Arial" panose="020B0604020202020204" pitchFamily="34" charset="0"/>
                          <a:ea typeface="+mn-ea"/>
                          <a:cs typeface="Arial" panose="020B0604020202020204" pitchFamily="34" charset="0"/>
                        </a:rPr>
                        <a:t>Existe el riesgo de sobrevaloración del cumplimiento en el monitoreo de los riesgos de corrupción, al reportar un 100% de avance cuando 4 de los 21 procesos del SGC (Jurídico, Contratación y Adquisiciones, Deporte Formativo y Recreación) no realizaron la actualización de la información requerida. Esta situación puede generar una percepción equivocada de cumplimiento total y, en consecuencia, limitar la adopción de medidas correctivas oportunas</a:t>
                      </a:r>
                      <a:r>
                        <a:rPr lang="es-CO" sz="1350" b="0" kern="1200" dirty="0" smtClean="0">
                          <a:solidFill>
                            <a:schemeClr val="tx1"/>
                          </a:solidFill>
                          <a:effectLst/>
                          <a:latin typeface="+mn-lt"/>
                          <a:ea typeface="+mn-ea"/>
                          <a:cs typeface="+mn-cs"/>
                        </a:rPr>
                        <a:t>.</a:t>
                      </a:r>
                      <a:endParaRPr lang="es-MX" sz="1100" b="0" kern="1200" dirty="0" smtClean="0">
                        <a:solidFill>
                          <a:schemeClr val="tx1"/>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85871506"/>
                  </a:ext>
                </a:extLst>
              </a:tr>
              <a:tr h="143794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kern="1200" dirty="0" smtClean="0">
                          <a:solidFill>
                            <a:schemeClr val="tx1"/>
                          </a:solidFill>
                          <a:effectLst/>
                          <a:latin typeface="Arial" panose="020B0604020202020204" pitchFamily="34" charset="0"/>
                          <a:cs typeface="Arial" panose="020B0604020202020204" pitchFamily="34" charset="0"/>
                        </a:rPr>
                        <a:t>Estrategia Identificación, Simplificación y Estandarización y Automatización de Trámites.</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CO" sz="1100" kern="1200" dirty="0" smtClean="0">
                        <a:solidFill>
                          <a:schemeClr val="tx1"/>
                        </a:solidFill>
                        <a:effectLst/>
                        <a:latin typeface="Arial" panose="020B0604020202020204" pitchFamily="34" charset="0"/>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u="sng" kern="1200" dirty="0" smtClean="0">
                          <a:solidFill>
                            <a:schemeClr val="tx1"/>
                          </a:solidFill>
                          <a:effectLst/>
                          <a:latin typeface="Arial" panose="020B0604020202020204" pitchFamily="34" charset="0"/>
                          <a:cs typeface="Arial" panose="020B0604020202020204" pitchFamily="34" charset="0"/>
                        </a:rPr>
                        <a:t>Componente 2.</a:t>
                      </a:r>
                      <a:r>
                        <a:rPr lang="es-CO" sz="1100" u="sng" kern="1200" baseline="0" dirty="0" smtClean="0">
                          <a:solidFill>
                            <a:schemeClr val="tx1"/>
                          </a:solidFill>
                          <a:effectLst/>
                          <a:latin typeface="Arial" panose="020B0604020202020204" pitchFamily="34" charset="0"/>
                          <a:cs typeface="Arial" panose="020B0604020202020204" pitchFamily="34" charset="0"/>
                        </a:rPr>
                        <a:t> </a:t>
                      </a:r>
                      <a:r>
                        <a:rPr lang="es-CO" sz="1100" u="sng" kern="1200" dirty="0" smtClean="0">
                          <a:solidFill>
                            <a:schemeClr val="tx1"/>
                          </a:solidFill>
                          <a:effectLst/>
                          <a:latin typeface="Arial" panose="020B0604020202020204" pitchFamily="34" charset="0"/>
                          <a:cs typeface="Arial" panose="020B0604020202020204" pitchFamily="34" charset="0"/>
                        </a:rPr>
                        <a:t>Racionalización de Tramites:</a:t>
                      </a:r>
                      <a:endParaRPr lang="es-CO" sz="1100" dirty="0">
                        <a:solidFill>
                          <a:schemeClr val="tx1"/>
                        </a:solidFill>
                        <a:latin typeface="Arial" panose="020B0604020202020204" pitchFamily="34" charset="0"/>
                        <a:cs typeface="Arial" panose="020B0604020202020204" pitchFamily="34" charset="0"/>
                      </a:endParaRPr>
                    </a:p>
                  </a:txBody>
                  <a:tcPr anchor="ctr"/>
                </a:tc>
                <a:tc>
                  <a:txBody>
                    <a:bodyPr/>
                    <a:lstStyle/>
                    <a:p>
                      <a:pPr marL="0" algn="l" defTabSz="685800" rtl="0" eaLnBrk="1" latinLnBrk="0" hangingPunct="1"/>
                      <a:r>
                        <a:rPr lang="es-CO" sz="1100" b="1" kern="1200" dirty="0" smtClean="0">
                          <a:solidFill>
                            <a:schemeClr val="tx1"/>
                          </a:solidFill>
                          <a:effectLst/>
                          <a:latin typeface="Arial" panose="020B0604020202020204" pitchFamily="34" charset="0"/>
                          <a:ea typeface="+mn-ea"/>
                          <a:cs typeface="Arial" panose="020B0604020202020204" pitchFamily="34" charset="0"/>
                        </a:rPr>
                        <a:t>Porcentaje de cumplimiento segundo cuatrimestre de 2025: 95%</a:t>
                      </a:r>
                    </a:p>
                    <a:p>
                      <a:pPr marL="0" algn="l" defTabSz="685800" rtl="0" eaLnBrk="1" latinLnBrk="0" hangingPunct="1"/>
                      <a:r>
                        <a:rPr lang="es-CO" sz="1100" b="1" kern="1200" dirty="0" smtClean="0">
                          <a:solidFill>
                            <a:schemeClr val="lt1"/>
                          </a:solidFill>
                          <a:effectLst/>
                          <a:latin typeface="Arial" panose="020B0604020202020204" pitchFamily="34" charset="0"/>
                          <a:ea typeface="+mn-ea"/>
                          <a:cs typeface="Arial" panose="020B0604020202020204" pitchFamily="34" charset="0"/>
                        </a:rPr>
                        <a:t>Porcentaje de cumplimiento primer cuatrimestre de 2025: 57,5% </a:t>
                      </a:r>
                    </a:p>
                    <a:p>
                      <a:pPr marL="0" algn="l" defTabSz="685800" rtl="0" eaLnBrk="1" latinLnBrk="0" hangingPunct="1"/>
                      <a:endParaRPr lang="es-CO" sz="1100" b="1"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kern="1200" dirty="0" smtClean="0">
                          <a:solidFill>
                            <a:schemeClr val="tx1"/>
                          </a:solidFill>
                          <a:effectLst/>
                          <a:latin typeface="Arial" panose="020B0604020202020204" pitchFamily="34" charset="0"/>
                          <a:ea typeface="+mn-ea"/>
                          <a:cs typeface="Arial" panose="020B0604020202020204" pitchFamily="34" charset="0"/>
                        </a:rPr>
                        <a:t>Se cumplió con la revisión conjunta con las áreas de la Entidad para verificar la existencia de nuevos trámites u otros procedimientos administrativos (OPAS). En los casos identificados, se realizó su priorización y correspondiente registro en el Sistema Único de Información de Trámites – SUIT, asegurando el cumplimiento normativo y el fortalecimiento de la transparencia institucional</a:t>
                      </a:r>
                      <a:endParaRPr lang="es-CO" sz="1100" b="0"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647806113"/>
                  </a:ext>
                </a:extLst>
              </a:tr>
            </a:tbl>
          </a:graphicData>
        </a:graphic>
      </p:graphicFrame>
      <p:sp>
        <p:nvSpPr>
          <p:cNvPr id="4" name="Rectángulo 3"/>
          <p:cNvSpPr/>
          <p:nvPr/>
        </p:nvSpPr>
        <p:spPr>
          <a:xfrm>
            <a:off x="6397735" y="99254"/>
            <a:ext cx="2679590" cy="847155"/>
          </a:xfrm>
          <a:prstGeom prst="rect">
            <a:avLst/>
          </a:prstGeom>
        </p:spPr>
        <p:txBody>
          <a:bodyPr wrap="square">
            <a:spAutoFit/>
          </a:bodyPr>
          <a:lstStyle/>
          <a:p>
            <a:pPr marL="0" lvl="1" algn="ctr">
              <a:lnSpc>
                <a:spcPct val="90000"/>
              </a:lnSpc>
              <a:spcBef>
                <a:spcPct val="0"/>
              </a:spcBef>
            </a:pPr>
            <a:r>
              <a:rPr lang="es-MX" sz="1400" b="1" dirty="0" smtClean="0">
                <a:solidFill>
                  <a:schemeClr val="accent6">
                    <a:lumMod val="50000"/>
                  </a:schemeClr>
                </a:solidFill>
                <a:latin typeface="Arial" panose="020B0604020202020204" pitchFamily="34" charset="0"/>
                <a:cs typeface="Arial" panose="020B0604020202020204" pitchFamily="34" charset="0"/>
              </a:rPr>
              <a:t> </a:t>
            </a:r>
            <a:r>
              <a:rPr lang="es-CO" b="1" dirty="0"/>
              <a:t>Programa de Transparencia y Ética Pública (</a:t>
            </a:r>
            <a:r>
              <a:rPr lang="es-CO" b="1" dirty="0" smtClean="0"/>
              <a:t>PTEP) -  antes Plan </a:t>
            </a:r>
            <a:r>
              <a:rPr lang="es-CO" b="1" dirty="0"/>
              <a:t>Anticorrupción y de Atención al </a:t>
            </a:r>
            <a:r>
              <a:rPr lang="es-CO" b="1" dirty="0" smtClean="0"/>
              <a:t>Ciudadano-PAAC</a:t>
            </a:r>
            <a:endParaRPr lang="es-MX" sz="2000" b="1" dirty="0">
              <a:solidFill>
                <a:schemeClr val="accent6">
                  <a:lumMod val="50000"/>
                </a:schemeClr>
              </a:solidFill>
              <a:latin typeface="Arial" panose="020B0604020202020204" pitchFamily="34" charset="0"/>
              <a:cs typeface="Arial" panose="020B0604020202020204" pitchFamily="34" charset="0"/>
            </a:endParaRPr>
          </a:p>
        </p:txBody>
      </p:sp>
      <p:sp>
        <p:nvSpPr>
          <p:cNvPr id="2" name="Rectángulo 1"/>
          <p:cNvSpPr/>
          <p:nvPr/>
        </p:nvSpPr>
        <p:spPr>
          <a:xfrm>
            <a:off x="133488" y="800808"/>
            <a:ext cx="6724512" cy="730969"/>
          </a:xfrm>
          <a:prstGeom prst="rect">
            <a:avLst/>
          </a:prstGeom>
        </p:spPr>
        <p:txBody>
          <a:bodyPr wrap="square">
            <a:spAutoFit/>
          </a:bodyPr>
          <a:lstStyle/>
          <a:p>
            <a:pPr algn="ctr">
              <a:defRPr/>
            </a:pPr>
            <a:r>
              <a:rPr lang="es-CO" sz="1400" b="1" dirty="0">
                <a:latin typeface="Arial" panose="020B0604020202020204" pitchFamily="34" charset="0"/>
                <a:ea typeface="Calibri" panose="020F0502020204030204" pitchFamily="34" charset="0"/>
                <a:cs typeface="Times New Roman" panose="02020603050405020304" pitchFamily="18" charset="0"/>
              </a:rPr>
              <a:t>Cumplimiento para el </a:t>
            </a:r>
            <a:r>
              <a:rPr lang="es-CO" sz="1400" b="1" dirty="0" smtClean="0">
                <a:latin typeface="Arial" panose="020B0604020202020204" pitchFamily="34" charset="0"/>
                <a:ea typeface="Calibri" panose="020F0502020204030204" pitchFamily="34" charset="0"/>
                <a:cs typeface="Times New Roman" panose="02020603050405020304" pitchFamily="18" charset="0"/>
              </a:rPr>
              <a:t>SEGUNDO  </a:t>
            </a:r>
            <a:r>
              <a:rPr lang="es-CO" sz="1400" b="1" dirty="0">
                <a:latin typeface="Arial" panose="020B0604020202020204" pitchFamily="34" charset="0"/>
                <a:ea typeface="Calibri" panose="020F0502020204030204" pitchFamily="34" charset="0"/>
                <a:cs typeface="Times New Roman" panose="02020603050405020304" pitchFamily="18" charset="0"/>
              </a:rPr>
              <a:t>cuatrimestre del año 2025 del </a:t>
            </a:r>
            <a:r>
              <a:rPr lang="es-CO" sz="1400" b="1" dirty="0" smtClean="0">
                <a:latin typeface="Arial" panose="020B0604020202020204" pitchFamily="34" charset="0"/>
                <a:ea typeface="Calibri" panose="020F0502020204030204" pitchFamily="34" charset="0"/>
                <a:cs typeface="Times New Roman" panose="02020603050405020304" pitchFamily="18" charset="0"/>
              </a:rPr>
              <a:t>66.9%, </a:t>
            </a:r>
            <a:r>
              <a:rPr lang="es-CO" dirty="0" smtClean="0"/>
              <a:t> </a:t>
            </a:r>
            <a:r>
              <a:rPr lang="es-CO" dirty="0"/>
              <a:t>incremento de 28,1 puntos porcentuales frente al primer cuatrimestre, en el cual se registró un cumplimiento del </a:t>
            </a:r>
            <a:r>
              <a:rPr lang="es-CO" b="1" dirty="0"/>
              <a:t>38,8%</a:t>
            </a:r>
            <a:r>
              <a:rPr lang="es-CO" sz="1400" b="1" dirty="0" smtClean="0">
                <a:latin typeface="Arial" panose="020B0604020202020204" pitchFamily="34" charset="0"/>
                <a:ea typeface="Calibri" panose="020F0502020204030204" pitchFamily="34" charset="0"/>
                <a:cs typeface="Times New Roman" panose="02020603050405020304" pitchFamily="18" charset="0"/>
              </a:rPr>
              <a:t>.</a:t>
            </a:r>
            <a:endParaRPr lang="es-CO"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882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464410" cy="533399"/>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19640" y="109941"/>
            <a:ext cx="5422900" cy="35472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seguimientos </a:t>
            </a:r>
            <a:r>
              <a:rPr lang="es-MX" sz="2000" b="1" dirty="0">
                <a:solidFill>
                  <a:schemeClr val="bg1"/>
                </a:solidFill>
                <a:latin typeface="Arial Black" panose="020B0A04020102020204" pitchFamily="34" charset="0"/>
              </a:rPr>
              <a:t>de </a:t>
            </a:r>
            <a:r>
              <a:rPr lang="es-MX" sz="2000" b="1" dirty="0" smtClean="0">
                <a:solidFill>
                  <a:schemeClr val="bg1"/>
                </a:solidFill>
                <a:latin typeface="Arial Black" panose="020B0A04020102020204" pitchFamily="34" charset="0"/>
              </a:rPr>
              <a:t>Ley. </a:t>
            </a: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997940012"/>
              </p:ext>
            </p:extLst>
          </p:nvPr>
        </p:nvGraphicFramePr>
        <p:xfrm>
          <a:off x="219640" y="1005336"/>
          <a:ext cx="8418669" cy="3732919"/>
        </p:xfrm>
        <a:graphic>
          <a:graphicData uri="http://schemas.openxmlformats.org/drawingml/2006/table">
            <a:tbl>
              <a:tblPr firstRow="1" bandRow="1">
                <a:tableStyleId>{93296810-A885-4BE3-A3E7-6D5BEEA58F35}</a:tableStyleId>
              </a:tblPr>
              <a:tblGrid>
                <a:gridCol w="2820573">
                  <a:extLst>
                    <a:ext uri="{9D8B030D-6E8A-4147-A177-3AD203B41FA5}">
                      <a16:colId xmlns:a16="http://schemas.microsoft.com/office/drawing/2014/main" val="1081691782"/>
                    </a:ext>
                  </a:extLst>
                </a:gridCol>
                <a:gridCol w="5598096">
                  <a:extLst>
                    <a:ext uri="{9D8B030D-6E8A-4147-A177-3AD203B41FA5}">
                      <a16:colId xmlns:a16="http://schemas.microsoft.com/office/drawing/2014/main" val="3134697495"/>
                    </a:ext>
                  </a:extLst>
                </a:gridCol>
              </a:tblGrid>
              <a:tr h="1536838">
                <a:tc>
                  <a:txBody>
                    <a:bodyPr/>
                    <a:lstStyle/>
                    <a:p>
                      <a:pPr marL="0" algn="just" defTabSz="685800" rtl="0" eaLnBrk="1" latinLnBrk="0" hangingPunct="1"/>
                      <a:r>
                        <a:rPr lang="es-MX" sz="1050" b="0" kern="1200" dirty="0" smtClean="0">
                          <a:solidFill>
                            <a:schemeClr val="tx1"/>
                          </a:solidFill>
                          <a:effectLst/>
                          <a:latin typeface="Arial" panose="020B0604020202020204" pitchFamily="34" charset="0"/>
                          <a:cs typeface="Arial" panose="020B0604020202020204" pitchFamily="34" charset="0"/>
                        </a:rPr>
                        <a:t>Estrategia Boletines, Plataforma Virtual de PQRS, Apertura de procesos y procedimientos con consulta abierta al público, Publicación del Plan de Acción, Plan Indicativo y su respectivo seguimiento, Difusión de Política de Cofinanciación e Informe de Gestión Anual</a:t>
                      </a:r>
                    </a:p>
                    <a:p>
                      <a:pPr marL="0" algn="just" defTabSz="685800" rtl="0" eaLnBrk="1" latinLnBrk="0" hangingPunct="1"/>
                      <a:endParaRPr lang="es-MX" sz="1050" b="0" kern="1200" dirty="0" smtClean="0">
                        <a:solidFill>
                          <a:schemeClr val="tx1"/>
                        </a:solidFill>
                        <a:effectLst/>
                        <a:latin typeface="Arial" panose="020B0604020202020204" pitchFamily="34" charset="0"/>
                        <a:cs typeface="Arial" panose="020B0604020202020204" pitchFamily="34" charset="0"/>
                      </a:endParaRPr>
                    </a:p>
                    <a:p>
                      <a:pPr marL="0" algn="just" defTabSz="685800" rtl="0" eaLnBrk="1" latinLnBrk="0" hangingPunct="1"/>
                      <a:r>
                        <a:rPr lang="es-CO" sz="1050" b="0" u="sng" kern="1200" dirty="0" smtClean="0">
                          <a:solidFill>
                            <a:schemeClr val="tx1"/>
                          </a:solidFill>
                          <a:effectLst/>
                          <a:latin typeface="Arial" panose="020B0604020202020204" pitchFamily="34" charset="0"/>
                          <a:cs typeface="Arial" panose="020B0604020202020204" pitchFamily="34" charset="0"/>
                        </a:rPr>
                        <a:t>Componente 3.</a:t>
                      </a:r>
                      <a:r>
                        <a:rPr lang="es-CO" sz="1050" b="0" u="sng" kern="1200" baseline="0" dirty="0" smtClean="0">
                          <a:solidFill>
                            <a:schemeClr val="tx1"/>
                          </a:solidFill>
                          <a:effectLst/>
                          <a:latin typeface="Arial" panose="020B0604020202020204" pitchFamily="34" charset="0"/>
                          <a:cs typeface="Arial" panose="020B0604020202020204" pitchFamily="34" charset="0"/>
                        </a:rPr>
                        <a:t> </a:t>
                      </a:r>
                      <a:r>
                        <a:rPr lang="es-CO" sz="1050" b="0" u="sng" kern="1200" dirty="0" smtClean="0">
                          <a:solidFill>
                            <a:schemeClr val="tx1"/>
                          </a:solidFill>
                          <a:effectLst/>
                          <a:latin typeface="Arial" panose="020B0604020202020204" pitchFamily="34" charset="0"/>
                          <a:cs typeface="Arial" panose="020B0604020202020204" pitchFamily="34" charset="0"/>
                        </a:rPr>
                        <a:t>Rendición de Cuentas:</a:t>
                      </a:r>
                      <a:endParaRPr lang="es-CO" sz="1050" b="0" i="1" kern="1200" dirty="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r>
                        <a:rPr lang="es-CO" sz="1050" b="1" kern="1200" dirty="0" smtClean="0">
                          <a:solidFill>
                            <a:schemeClr val="tx1"/>
                          </a:solidFill>
                          <a:effectLst/>
                          <a:latin typeface="Arial" panose="020B0604020202020204" pitchFamily="34" charset="0"/>
                          <a:ea typeface="+mn-ea"/>
                          <a:cs typeface="Arial" panose="020B0604020202020204" pitchFamily="34" charset="0"/>
                        </a:rPr>
                        <a:t>Porcentaje de cumplimiento segundo cuatrimestre de 2025: 17.1%</a:t>
                      </a:r>
                    </a:p>
                    <a:p>
                      <a:pPr algn="just"/>
                      <a:r>
                        <a:rPr lang="es-CO" sz="900" kern="1200" dirty="0" smtClean="0">
                          <a:solidFill>
                            <a:schemeClr val="bg1"/>
                          </a:solidFill>
                          <a:effectLst/>
                          <a:latin typeface="Arial" panose="020B0604020202020204" pitchFamily="34" charset="0"/>
                          <a:ea typeface="+mn-ea"/>
                          <a:cs typeface="Arial" panose="020B0604020202020204" pitchFamily="34" charset="0"/>
                        </a:rPr>
                        <a:t>Porcentaje de cumplimiento primer cuatrimestre de 2025: 7.1% </a:t>
                      </a:r>
                      <a:br>
                        <a:rPr lang="es-CO" sz="900" kern="1200" dirty="0" smtClean="0">
                          <a:solidFill>
                            <a:schemeClr val="bg1"/>
                          </a:solidFill>
                          <a:effectLst/>
                          <a:latin typeface="Arial" panose="020B0604020202020204" pitchFamily="34" charset="0"/>
                          <a:ea typeface="+mn-ea"/>
                          <a:cs typeface="Arial" panose="020B0604020202020204" pitchFamily="34" charset="0"/>
                        </a:rPr>
                      </a:br>
                      <a:r>
                        <a:rPr lang="es-CO" sz="900" kern="1200" dirty="0" smtClean="0">
                          <a:solidFill>
                            <a:schemeClr val="bg1"/>
                          </a:solidFill>
                          <a:effectLst/>
                          <a:latin typeface="Arial" panose="020B0604020202020204" pitchFamily="34" charset="0"/>
                          <a:ea typeface="+mn-ea"/>
                          <a:cs typeface="Arial" panose="020B0604020202020204" pitchFamily="34" charset="0"/>
                        </a:rPr>
                        <a:t/>
                      </a:r>
                      <a:br>
                        <a:rPr lang="es-CO" sz="900" kern="1200" dirty="0" smtClean="0">
                          <a:solidFill>
                            <a:schemeClr val="bg1"/>
                          </a:solidFill>
                          <a:effectLst/>
                          <a:latin typeface="Arial" panose="020B0604020202020204" pitchFamily="34" charset="0"/>
                          <a:ea typeface="+mn-ea"/>
                          <a:cs typeface="Arial" panose="020B0604020202020204" pitchFamily="34" charset="0"/>
                        </a:rPr>
                      </a:br>
                      <a:r>
                        <a:rPr lang="es-CO" sz="1050" b="0" kern="1200" dirty="0" smtClean="0">
                          <a:solidFill>
                            <a:schemeClr val="tx1"/>
                          </a:solidFill>
                          <a:effectLst/>
                          <a:latin typeface="Arial" panose="020B0604020202020204" pitchFamily="34" charset="0"/>
                          <a:ea typeface="+mn-ea"/>
                          <a:cs typeface="Arial" panose="020B0604020202020204" pitchFamily="34" charset="0"/>
                        </a:rPr>
                        <a:t>Si bien se evidencia un incremento de 10 puntos porcentuales en el cumplimiento, este avance resulta insuficiente frente a la meta mínima establecida del 66,6% para el periodo. Lo anterior refleja una marcada desproporción en la progresión de las actividades, lo cual puede interpretarse como falta de continuidad o gestión oportuna, generando un faltante cercano al 50% en el cumplimiento esperado.</a:t>
                      </a:r>
                    </a:p>
                    <a:p>
                      <a:endParaRPr lang="es-CO" sz="900" kern="1200" dirty="0" smtClean="0">
                        <a:solidFill>
                          <a:schemeClr val="dk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084333848"/>
                  </a:ext>
                </a:extLst>
              </a:tr>
              <a:tr h="2196081">
                <a:tc>
                  <a:txBody>
                    <a:bodyPr/>
                    <a:lstStyle/>
                    <a:p>
                      <a:pPr marL="0" algn="just" defTabSz="685800" rtl="0" eaLnBrk="1" latinLnBrk="0" hangingPunct="1"/>
                      <a:r>
                        <a:rPr lang="es-CO" sz="1050" b="0" i="0" kern="1200" dirty="0" smtClean="0">
                          <a:solidFill>
                            <a:schemeClr val="tx1"/>
                          </a:solidFill>
                          <a:effectLst/>
                          <a:latin typeface="Arial" panose="020B0604020202020204" pitchFamily="34" charset="0"/>
                          <a:ea typeface="+mn-ea"/>
                          <a:cs typeface="Arial" panose="020B0604020202020204" pitchFamily="34" charset="0"/>
                        </a:rPr>
                        <a:t>Estrategias para Mejorar la Gestión al Ciudadano</a:t>
                      </a:r>
                    </a:p>
                    <a:p>
                      <a:pPr marL="0" algn="just" defTabSz="685800" rtl="0" eaLnBrk="1" latinLnBrk="0" hangingPunct="1"/>
                      <a:endParaRPr lang="es-CO" sz="1050" b="0" i="0" kern="1200" dirty="0" smtClean="0">
                        <a:solidFill>
                          <a:schemeClr val="tx1"/>
                        </a:solidFill>
                        <a:effectLst/>
                        <a:latin typeface="Arial" panose="020B0604020202020204" pitchFamily="34" charset="0"/>
                        <a:ea typeface="+mn-ea"/>
                        <a:cs typeface="Arial" panose="020B0604020202020204" pitchFamily="34" charset="0"/>
                      </a:endParaRPr>
                    </a:p>
                    <a:p>
                      <a:pPr marL="0" algn="just" defTabSz="685800" rtl="0" eaLnBrk="1" latinLnBrk="0" hangingPunct="1"/>
                      <a:r>
                        <a:rPr lang="es-CO" sz="1050" b="0" i="0" u="sng" kern="1200" dirty="0" smtClean="0">
                          <a:solidFill>
                            <a:schemeClr val="tx1"/>
                          </a:solidFill>
                          <a:effectLst/>
                          <a:latin typeface="Arial" panose="020B0604020202020204" pitchFamily="34" charset="0"/>
                          <a:ea typeface="+mn-ea"/>
                          <a:cs typeface="Arial" panose="020B0604020202020204" pitchFamily="34" charset="0"/>
                        </a:rPr>
                        <a:t>Componente 4. Mecanismos para mejorar la Atención al Ciudadano:</a:t>
                      </a:r>
                      <a:endParaRPr lang="es-CO" sz="1050" b="0" i="0" kern="1200" dirty="0" smtClean="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r>
                        <a:rPr lang="es-CO" sz="900" b="1" kern="1200" dirty="0" smtClean="0">
                          <a:solidFill>
                            <a:schemeClr val="tx1"/>
                          </a:solidFill>
                          <a:effectLst/>
                          <a:latin typeface="Arial" panose="020B0604020202020204" pitchFamily="34" charset="0"/>
                          <a:ea typeface="+mn-ea"/>
                          <a:cs typeface="Arial" panose="020B0604020202020204" pitchFamily="34" charset="0"/>
                        </a:rPr>
                        <a:t>Porcentaje de cumplimiento segundo cuatrimestre de 2025: 74.1%</a:t>
                      </a:r>
                    </a:p>
                    <a:p>
                      <a:pPr algn="just"/>
                      <a:r>
                        <a:rPr lang="es-CO" sz="1000" b="1" kern="1200" dirty="0" smtClean="0">
                          <a:solidFill>
                            <a:schemeClr val="bg1"/>
                          </a:solidFill>
                          <a:effectLst/>
                          <a:latin typeface="Arial" panose="020B0604020202020204" pitchFamily="34" charset="0"/>
                          <a:ea typeface="+mn-ea"/>
                          <a:cs typeface="Arial" panose="020B0604020202020204" pitchFamily="34" charset="0"/>
                        </a:rPr>
                        <a:t>Porcentaje de cumplimiento primer cuatrimestre de 2025: 42,8% </a:t>
                      </a:r>
                      <a:br>
                        <a:rPr lang="es-CO" sz="1000" b="1" kern="1200" dirty="0" smtClean="0">
                          <a:solidFill>
                            <a:schemeClr val="bg1"/>
                          </a:solidFill>
                          <a:effectLst/>
                          <a:latin typeface="Arial" panose="020B0604020202020204" pitchFamily="34" charset="0"/>
                          <a:ea typeface="+mn-ea"/>
                          <a:cs typeface="Arial" panose="020B0604020202020204" pitchFamily="34" charset="0"/>
                        </a:rPr>
                      </a:br>
                      <a:r>
                        <a:rPr lang="es-CO" sz="1000" b="1" kern="1200" dirty="0" smtClean="0">
                          <a:solidFill>
                            <a:schemeClr val="bg1"/>
                          </a:solidFill>
                          <a:effectLst/>
                          <a:latin typeface="Arial" panose="020B0604020202020204" pitchFamily="34" charset="0"/>
                          <a:ea typeface="+mn-ea"/>
                          <a:cs typeface="Arial" panose="020B0604020202020204" pitchFamily="34" charset="0"/>
                        </a:rPr>
                        <a:t/>
                      </a:r>
                      <a:br>
                        <a:rPr lang="es-CO" sz="1000" b="1" kern="1200" dirty="0" smtClean="0">
                          <a:solidFill>
                            <a:schemeClr val="bg1"/>
                          </a:solidFill>
                          <a:effectLst/>
                          <a:latin typeface="Arial" panose="020B0604020202020204" pitchFamily="34" charset="0"/>
                          <a:ea typeface="+mn-ea"/>
                          <a:cs typeface="Arial" panose="020B0604020202020204" pitchFamily="34" charset="0"/>
                        </a:rPr>
                      </a:br>
                      <a:r>
                        <a:rPr lang="es-CO" sz="1050" b="0" kern="1200" dirty="0" smtClean="0">
                          <a:solidFill>
                            <a:schemeClr val="tx1"/>
                          </a:solidFill>
                          <a:effectLst/>
                          <a:latin typeface="Arial" panose="020B0604020202020204" pitchFamily="34" charset="0"/>
                          <a:ea typeface="+mn-ea"/>
                          <a:cs typeface="Arial" panose="020B0604020202020204" pitchFamily="34" charset="0"/>
                        </a:rPr>
                        <a:t>Garantizar que el seguimiento a la actividad de accesibilidad refleje de manera integral el avance de todas las acciones propuestas: </a:t>
                      </a:r>
                      <a:r>
                        <a:rPr lang="es-CO" sz="1050" b="1" kern="1200" dirty="0" smtClean="0">
                          <a:solidFill>
                            <a:schemeClr val="tx1"/>
                          </a:solidFill>
                          <a:effectLst/>
                          <a:latin typeface="Arial" panose="020B0604020202020204" pitchFamily="34" charset="0"/>
                          <a:ea typeface="+mn-ea"/>
                          <a:cs typeface="Arial" panose="020B0604020202020204" pitchFamily="34" charset="0"/>
                        </a:rPr>
                        <a:t>adecuación de la infraestructura física, implementación de requisitos de accesibilidad web y fortalecimiento de capacidades del talento humano en otras lenguas. </a:t>
                      </a:r>
                      <a:r>
                        <a:rPr lang="es-CO" sz="1050" b="0" kern="1200" dirty="0" smtClean="0">
                          <a:solidFill>
                            <a:schemeClr val="tx1"/>
                          </a:solidFill>
                          <a:effectLst/>
                          <a:latin typeface="Arial" panose="020B0604020202020204" pitchFamily="34" charset="0"/>
                          <a:ea typeface="+mn-ea"/>
                          <a:cs typeface="Arial" panose="020B0604020202020204" pitchFamily="34" charset="0"/>
                        </a:rPr>
                        <a:t>Actualmente el reporte se centra únicamente en la adecuación de sedes, asignando un cumplimiento del 50%, cuando el mínimo esperado para el periodo es del 66%. El desafío está en lograr un seguimiento completo y proporcional que permita evidenciar avances reales y sostenibles en el cumplimiento del componente</a:t>
                      </a:r>
                    </a:p>
                  </a:txBody>
                  <a:tcPr anchor="ctr"/>
                </a:tc>
                <a:extLst>
                  <a:ext uri="{0D108BD9-81ED-4DB2-BD59-A6C34878D82A}">
                    <a16:rowId xmlns:a16="http://schemas.microsoft.com/office/drawing/2014/main" val="2157919156"/>
                  </a:ext>
                </a:extLst>
              </a:tr>
            </a:tbl>
          </a:graphicData>
        </a:graphic>
      </p:graphicFrame>
      <p:sp>
        <p:nvSpPr>
          <p:cNvPr id="4" name="Rectángulo 3"/>
          <p:cNvSpPr/>
          <p:nvPr/>
        </p:nvSpPr>
        <p:spPr>
          <a:xfrm>
            <a:off x="6369160" y="153952"/>
            <a:ext cx="2679590" cy="895630"/>
          </a:xfrm>
          <a:prstGeom prst="rect">
            <a:avLst/>
          </a:prstGeom>
        </p:spPr>
        <p:txBody>
          <a:bodyPr wrap="square">
            <a:spAutoFit/>
          </a:bodyPr>
          <a:lstStyle/>
          <a:p>
            <a:pPr marL="0" lvl="1" algn="ctr">
              <a:lnSpc>
                <a:spcPct val="90000"/>
              </a:lnSpc>
              <a:spcBef>
                <a:spcPct val="0"/>
              </a:spcBef>
            </a:pPr>
            <a:r>
              <a:rPr lang="es-CO" sz="1400" b="1" dirty="0" smtClean="0"/>
              <a:t>Programa </a:t>
            </a:r>
            <a:r>
              <a:rPr lang="es-CO" sz="1400" b="1" dirty="0"/>
              <a:t>de Transparencia y Ética Pública (PTEP) - Plan Anticorrupción y de Atención al Ciudadano</a:t>
            </a:r>
            <a:endParaRPr lang="es-MX" sz="24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878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400800" cy="6953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0882" y="169112"/>
            <a:ext cx="5422900" cy="392864"/>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 seguimientos </a:t>
            </a:r>
            <a:r>
              <a:rPr lang="es-MX" sz="2000" b="1" dirty="0">
                <a:solidFill>
                  <a:schemeClr val="bg1"/>
                </a:solidFill>
                <a:latin typeface="Arial Black" panose="020B0A04020102020204" pitchFamily="34" charset="0"/>
              </a:rPr>
              <a:t>de </a:t>
            </a:r>
            <a:r>
              <a:rPr lang="es-MX" sz="2000" b="1" dirty="0" smtClean="0">
                <a:solidFill>
                  <a:schemeClr val="bg1"/>
                </a:solidFill>
                <a:latin typeface="Arial Black" panose="020B0A04020102020204" pitchFamily="34" charset="0"/>
              </a:rPr>
              <a:t>Ley. </a:t>
            </a: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012576321"/>
              </p:ext>
            </p:extLst>
          </p:nvPr>
        </p:nvGraphicFramePr>
        <p:xfrm>
          <a:off x="549479" y="1562591"/>
          <a:ext cx="8070646" cy="3002280"/>
        </p:xfrm>
        <a:graphic>
          <a:graphicData uri="http://schemas.openxmlformats.org/drawingml/2006/table">
            <a:tbl>
              <a:tblPr firstRow="1" bandRow="1">
                <a:tableStyleId>{93296810-A885-4BE3-A3E7-6D5BEEA58F35}</a:tableStyleId>
              </a:tblPr>
              <a:tblGrid>
                <a:gridCol w="2079421">
                  <a:extLst>
                    <a:ext uri="{9D8B030D-6E8A-4147-A177-3AD203B41FA5}">
                      <a16:colId xmlns:a16="http://schemas.microsoft.com/office/drawing/2014/main" val="1081691782"/>
                    </a:ext>
                  </a:extLst>
                </a:gridCol>
                <a:gridCol w="5991225">
                  <a:extLst>
                    <a:ext uri="{9D8B030D-6E8A-4147-A177-3AD203B41FA5}">
                      <a16:colId xmlns:a16="http://schemas.microsoft.com/office/drawing/2014/main" val="3134697495"/>
                    </a:ext>
                  </a:extLst>
                </a:gridCol>
              </a:tblGrid>
              <a:tr h="87600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Arial" panose="020B0604020202020204" pitchFamily="34" charset="0"/>
                          <a:ea typeface="+mn-ea"/>
                          <a:cs typeface="Arial" panose="020B0604020202020204" pitchFamily="34" charset="0"/>
                        </a:rPr>
                        <a:t>Estrategias Actualización de la información</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100" b="0" i="0" u="sng" kern="1200" dirty="0" smtClean="0">
                          <a:solidFill>
                            <a:schemeClr val="tx1"/>
                          </a:solidFill>
                          <a:effectLst/>
                          <a:latin typeface="Arial" panose="020B0604020202020204" pitchFamily="34" charset="0"/>
                          <a:ea typeface="+mn-ea"/>
                          <a:cs typeface="Arial" panose="020B0604020202020204" pitchFamily="34" charset="0"/>
                        </a:rPr>
                        <a:t>Componente 5. Mecanismos para la Transparencia y Acceso a  la Información:</a:t>
                      </a:r>
                      <a:endParaRPr lang="es-CO" sz="1100" b="0" i="0" kern="1200" dirty="0" smtClean="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Arial" panose="020B0604020202020204" pitchFamily="34" charset="0"/>
                          <a:ea typeface="+mn-ea"/>
                          <a:cs typeface="Arial" panose="020B0604020202020204" pitchFamily="34" charset="0"/>
                        </a:rPr>
                        <a:t>Porcentaje de cumplimiento segundo cuatrimestre de 2025: 72,3%</a:t>
                      </a: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bg1"/>
                          </a:solidFill>
                          <a:effectLst/>
                          <a:latin typeface="Arial" panose="020B0604020202020204" pitchFamily="34" charset="0"/>
                          <a:ea typeface="+mn-ea"/>
                          <a:cs typeface="Arial" panose="020B0604020202020204" pitchFamily="34" charset="0"/>
                        </a:rPr>
                        <a:t>Porcentaje de cumplimiento primer cuatrimestre de 2025: 47,8% </a:t>
                      </a:r>
                      <a:r>
                        <a:rPr lang="es-CO" sz="900" b="1" kern="1200" dirty="0" smtClean="0">
                          <a:solidFill>
                            <a:schemeClr val="bg1"/>
                          </a:solidFill>
                          <a:effectLst/>
                          <a:latin typeface="Arial" panose="020B0604020202020204" pitchFamily="34" charset="0"/>
                          <a:ea typeface="+mn-ea"/>
                          <a:cs typeface="Arial" panose="020B0604020202020204" pitchFamily="34" charset="0"/>
                        </a:rPr>
                        <a:t/>
                      </a:r>
                      <a:br>
                        <a:rPr lang="es-CO" sz="900" b="1" kern="1200" dirty="0" smtClean="0">
                          <a:solidFill>
                            <a:schemeClr val="bg1"/>
                          </a:solidFill>
                          <a:effectLst/>
                          <a:latin typeface="Arial" panose="020B0604020202020204" pitchFamily="34" charset="0"/>
                          <a:ea typeface="+mn-ea"/>
                          <a:cs typeface="Arial" panose="020B0604020202020204" pitchFamily="34" charset="0"/>
                        </a:rPr>
                      </a:br>
                      <a:r>
                        <a:rPr lang="es-CO" sz="900" b="1" kern="1200" dirty="0" smtClean="0">
                          <a:solidFill>
                            <a:schemeClr val="bg1"/>
                          </a:solidFill>
                          <a:effectLst/>
                          <a:latin typeface="Arial" panose="020B0604020202020204" pitchFamily="34" charset="0"/>
                          <a:ea typeface="+mn-ea"/>
                          <a:cs typeface="Arial" panose="020B0604020202020204" pitchFamily="34" charset="0"/>
                        </a:rPr>
                        <a:t/>
                      </a:r>
                      <a:br>
                        <a:rPr lang="es-CO" sz="900" b="1" kern="1200" dirty="0" smtClean="0">
                          <a:solidFill>
                            <a:schemeClr val="bg1"/>
                          </a:solidFill>
                          <a:effectLst/>
                          <a:latin typeface="Arial" panose="020B0604020202020204" pitchFamily="34" charset="0"/>
                          <a:ea typeface="+mn-ea"/>
                          <a:cs typeface="Arial" panose="020B0604020202020204" pitchFamily="34" charset="0"/>
                        </a:rPr>
                      </a:br>
                      <a:r>
                        <a:rPr lang="es-MX" sz="1100" b="1" kern="1200" dirty="0" smtClean="0">
                          <a:solidFill>
                            <a:schemeClr val="tx1"/>
                          </a:solidFill>
                          <a:effectLst/>
                          <a:latin typeface="Arial" panose="020B0604020202020204" pitchFamily="34" charset="0"/>
                          <a:ea typeface="+mn-ea"/>
                          <a:cs typeface="Arial" panose="020B0604020202020204" pitchFamily="34" charset="0"/>
                        </a:rPr>
                        <a:t>Establecer herramientas de análisis de datos con visión 360° que permitan articular y evidenciar de manera integral las interacciones de la entidad con el ciudadano a través de todos los canales de atención</a:t>
                      </a:r>
                      <a:r>
                        <a:rPr lang="es-MX" sz="1100" b="0" kern="1200" dirty="0" smtClean="0">
                          <a:solidFill>
                            <a:schemeClr val="tx1"/>
                          </a:solidFill>
                          <a:effectLst/>
                          <a:latin typeface="Arial" panose="020B0604020202020204" pitchFamily="34" charset="0"/>
                          <a:ea typeface="+mn-ea"/>
                          <a:cs typeface="Arial" panose="020B0604020202020204" pitchFamily="34" charset="0"/>
                        </a:rPr>
                        <a:t>. Actualmente la actividad registra un cumplimiento de 0%, lo cual plantea el desafío de avanzar en su planeación, implementación y apropiación, para garantizar un seguimiento real y una gestión efectiva de la experiencia ciudadana</a:t>
                      </a:r>
                      <a:endParaRPr lang="es-CO" sz="1100" b="0" i="0"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647806113"/>
                  </a:ext>
                </a:extLst>
              </a:tr>
              <a:tr h="1080314">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u="sng" kern="1200" dirty="0" smtClean="0">
                          <a:solidFill>
                            <a:schemeClr val="tx1"/>
                          </a:solidFill>
                          <a:effectLst/>
                          <a:latin typeface="Arial" panose="020B0604020202020204" pitchFamily="34" charset="0"/>
                          <a:ea typeface="+mn-ea"/>
                          <a:cs typeface="Arial" panose="020B0604020202020204" pitchFamily="34" charset="0"/>
                        </a:rPr>
                        <a:t>Componente</a:t>
                      </a:r>
                      <a:r>
                        <a:rPr lang="es-CO" sz="1100" b="0" i="0" u="sng" kern="1200" baseline="0" dirty="0" smtClean="0">
                          <a:solidFill>
                            <a:schemeClr val="tx1"/>
                          </a:solidFill>
                          <a:effectLst/>
                          <a:latin typeface="Arial" panose="020B0604020202020204" pitchFamily="34" charset="0"/>
                          <a:ea typeface="+mn-ea"/>
                          <a:cs typeface="Arial" panose="020B0604020202020204" pitchFamily="34" charset="0"/>
                        </a:rPr>
                        <a:t> </a:t>
                      </a:r>
                      <a:r>
                        <a:rPr lang="es-CO" sz="1100" b="0" i="0" u="sng" kern="1200" dirty="0" smtClean="0">
                          <a:solidFill>
                            <a:schemeClr val="tx1"/>
                          </a:solidFill>
                          <a:effectLst/>
                          <a:latin typeface="Arial" panose="020B0604020202020204" pitchFamily="34" charset="0"/>
                          <a:ea typeface="+mn-ea"/>
                          <a:cs typeface="Arial" panose="020B0604020202020204" pitchFamily="34" charset="0"/>
                        </a:rPr>
                        <a:t>6.</a:t>
                      </a:r>
                      <a:r>
                        <a:rPr lang="es-CO" sz="1100" b="0" i="0" u="sng" kern="1200" baseline="0" dirty="0" smtClean="0">
                          <a:solidFill>
                            <a:schemeClr val="tx1"/>
                          </a:solidFill>
                          <a:effectLst/>
                          <a:latin typeface="Arial" panose="020B0604020202020204" pitchFamily="34" charset="0"/>
                          <a:ea typeface="+mn-ea"/>
                          <a:cs typeface="Arial" panose="020B0604020202020204" pitchFamily="34" charset="0"/>
                        </a:rPr>
                        <a:t> </a:t>
                      </a:r>
                      <a:r>
                        <a:rPr lang="es-CO" sz="1100" b="0" i="0" u="sng" kern="1200" dirty="0" smtClean="0">
                          <a:solidFill>
                            <a:schemeClr val="tx1"/>
                          </a:solidFill>
                          <a:effectLst/>
                          <a:latin typeface="Arial" panose="020B0604020202020204" pitchFamily="34" charset="0"/>
                          <a:ea typeface="+mn-ea"/>
                          <a:cs typeface="Arial" panose="020B0604020202020204" pitchFamily="34" charset="0"/>
                        </a:rPr>
                        <a:t>Iniciativas Adicionales:</a:t>
                      </a:r>
                      <a:endParaRPr lang="es-CO" sz="1100" b="0" i="0" kern="1200" dirty="0" smtClean="0">
                        <a:solidFill>
                          <a:schemeClr val="tx1"/>
                        </a:solidFill>
                        <a:effectLst/>
                        <a:latin typeface="Arial" panose="020B0604020202020204" pitchFamily="34" charset="0"/>
                        <a:ea typeface="+mn-ea"/>
                        <a:cs typeface="Arial" panose="020B0604020202020204" pitchFamily="34" charset="0"/>
                      </a:endParaRPr>
                    </a:p>
                  </a:txBody>
                  <a:tcPr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Arial" panose="020B0604020202020204" pitchFamily="34" charset="0"/>
                          <a:ea typeface="+mn-ea"/>
                          <a:cs typeface="Arial" panose="020B0604020202020204" pitchFamily="34" charset="0"/>
                        </a:rPr>
                        <a:t>Porcentaje de cumplimiento segundo cuatrimestre de 2025: 71,5%</a:t>
                      </a:r>
                    </a:p>
                    <a:p>
                      <a:pPr marL="0" marR="0" lvl="0" indent="0" algn="just" defTabSz="685800" rtl="0" eaLnBrk="1" fontAlgn="auto" latinLnBrk="0" hangingPunct="1">
                        <a:lnSpc>
                          <a:spcPct val="100000"/>
                        </a:lnSpc>
                        <a:spcBef>
                          <a:spcPts val="0"/>
                        </a:spcBef>
                        <a:spcAft>
                          <a:spcPts val="0"/>
                        </a:spcAft>
                        <a:buClrTx/>
                        <a:buSzTx/>
                        <a:buFontTx/>
                        <a:buNone/>
                        <a:tabLst/>
                        <a:defRPr/>
                      </a:pPr>
                      <a:r>
                        <a:rPr lang="es-CO" sz="1100" b="1" i="0" kern="1200" dirty="0" smtClean="0">
                          <a:solidFill>
                            <a:schemeClr val="bg1"/>
                          </a:solidFill>
                          <a:effectLst/>
                          <a:latin typeface="Arial" panose="020B0604020202020204" pitchFamily="34" charset="0"/>
                          <a:ea typeface="+mn-ea"/>
                          <a:cs typeface="Arial" panose="020B0604020202020204" pitchFamily="34" charset="0"/>
                        </a:rPr>
                        <a:t>Porcentaje de cumplimiento primer cuatrimestre de 2025: 14,4% </a:t>
                      </a:r>
                      <a:r>
                        <a:rPr lang="es-CO" sz="1100" b="0" i="0" kern="1200" dirty="0" smtClean="0">
                          <a:solidFill>
                            <a:schemeClr val="tx1"/>
                          </a:solidFill>
                          <a:effectLst/>
                          <a:latin typeface="Arial" panose="020B0604020202020204" pitchFamily="34" charset="0"/>
                          <a:ea typeface="+mn-ea"/>
                          <a:cs typeface="Arial" panose="020B0604020202020204" pitchFamily="34" charset="0"/>
                        </a:rPr>
                        <a:t/>
                      </a:r>
                      <a:br>
                        <a:rPr lang="es-CO" sz="1100" b="0" i="0" kern="1200" dirty="0" smtClean="0">
                          <a:solidFill>
                            <a:schemeClr val="tx1"/>
                          </a:solidFill>
                          <a:effectLst/>
                          <a:latin typeface="Arial" panose="020B0604020202020204" pitchFamily="34" charset="0"/>
                          <a:ea typeface="+mn-ea"/>
                          <a:cs typeface="Arial" panose="020B0604020202020204" pitchFamily="34" charset="0"/>
                        </a:rPr>
                      </a:br>
                      <a:r>
                        <a:rPr lang="es-CO" sz="1100" b="0" i="0" kern="1200" dirty="0" smtClean="0">
                          <a:solidFill>
                            <a:schemeClr val="tx1"/>
                          </a:solidFill>
                          <a:effectLst/>
                          <a:latin typeface="Arial" panose="020B0604020202020204" pitchFamily="34" charset="0"/>
                          <a:ea typeface="+mn-ea"/>
                          <a:cs typeface="Arial" panose="020B0604020202020204" pitchFamily="34" charset="0"/>
                        </a:rPr>
                        <a:t/>
                      </a:r>
                      <a:br>
                        <a:rPr lang="es-CO" sz="1100" b="0" i="0" kern="1200" dirty="0" smtClean="0">
                          <a:solidFill>
                            <a:schemeClr val="tx1"/>
                          </a:solidFill>
                          <a:effectLst/>
                          <a:latin typeface="Arial" panose="020B0604020202020204" pitchFamily="34" charset="0"/>
                          <a:ea typeface="+mn-ea"/>
                          <a:cs typeface="Arial" panose="020B0604020202020204" pitchFamily="34" charset="0"/>
                        </a:rPr>
                      </a:br>
                      <a:r>
                        <a:rPr lang="es-MX" sz="1100" dirty="0" smtClean="0"/>
                        <a:t>El </a:t>
                      </a:r>
                      <a:r>
                        <a:rPr lang="es-MX" sz="1100" b="1" dirty="0" smtClean="0"/>
                        <a:t>Subcomponente 8 – Plan de Transición al Programa de Transparencia y Ética Pública (PTEP)</a:t>
                      </a:r>
                      <a:r>
                        <a:rPr lang="es-MX" sz="1100" dirty="0" smtClean="0"/>
                        <a:t> presenta un </a:t>
                      </a:r>
                      <a:r>
                        <a:rPr lang="es-MX" sz="1100" b="1" dirty="0" smtClean="0"/>
                        <a:t>avance del 40%</a:t>
                      </a:r>
                      <a:r>
                        <a:rPr lang="es-MX" sz="1100" dirty="0" smtClean="0"/>
                        <a:t>, frente al </a:t>
                      </a:r>
                      <a:r>
                        <a:rPr lang="es-MX" sz="1100" b="1" dirty="0" smtClean="0"/>
                        <a:t>66,6% proyectado</a:t>
                      </a:r>
                      <a:r>
                        <a:rPr lang="es-MX" sz="1100" dirty="0" smtClean="0"/>
                        <a:t>, evidenciando un </a:t>
                      </a:r>
                      <a:r>
                        <a:rPr lang="es-MX" sz="1100" b="1" dirty="0" smtClean="0"/>
                        <a:t>rezago significativo</a:t>
                      </a:r>
                      <a:r>
                        <a:rPr lang="es-MX" sz="1100" dirty="0" smtClean="0"/>
                        <a:t>. Las principales actividades críticas —los ajustes al </a:t>
                      </a:r>
                      <a:r>
                        <a:rPr lang="es-MX" sz="1100" b="1" dirty="0" smtClean="0"/>
                        <a:t>Manual de Contratación</a:t>
                      </a:r>
                      <a:r>
                        <a:rPr lang="es-MX" sz="1100" dirty="0" smtClean="0"/>
                        <a:t> y la </a:t>
                      </a:r>
                      <a:r>
                        <a:rPr lang="es-MX" sz="1100" b="1" dirty="0" smtClean="0"/>
                        <a:t>formulación e implementación del plan de transición al PTEP</a:t>
                      </a:r>
                      <a:r>
                        <a:rPr lang="es-MX" sz="1100" dirty="0" smtClean="0"/>
                        <a:t>— registran solo un </a:t>
                      </a:r>
                      <a:r>
                        <a:rPr lang="es-MX" sz="1100" b="1" dirty="0" smtClean="0"/>
                        <a:t>10% de avance</a:t>
                      </a:r>
                      <a:r>
                        <a:rPr lang="es-MX" sz="1100" dirty="0" smtClean="0"/>
                        <a:t>, lo que genera un </a:t>
                      </a:r>
                      <a:r>
                        <a:rPr lang="es-MX" sz="1100" b="1" dirty="0" smtClean="0"/>
                        <a:t>riesgo institucional</a:t>
                      </a:r>
                      <a:r>
                        <a:rPr lang="es-MX" sz="1100" dirty="0" smtClean="0"/>
                        <a:t> al mantenerse procedimientos bajo normativas derogadas (PAAC), afectando la transición al nuevo marco normativo y el cumplimiento de las obligaciones legales vigentes.</a:t>
                      </a:r>
                      <a:endParaRPr lang="es-CO" sz="1100" b="0" i="0" kern="1200" dirty="0">
                        <a:solidFill>
                          <a:schemeClr val="tx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084333848"/>
                  </a:ext>
                </a:extLst>
              </a:tr>
            </a:tbl>
          </a:graphicData>
        </a:graphic>
      </p:graphicFrame>
      <p:sp>
        <p:nvSpPr>
          <p:cNvPr id="4" name="Rectángulo 3"/>
          <p:cNvSpPr/>
          <p:nvPr/>
        </p:nvSpPr>
        <p:spPr>
          <a:xfrm>
            <a:off x="6170212" y="169112"/>
            <a:ext cx="2910178" cy="674031"/>
          </a:xfrm>
          <a:prstGeom prst="rect">
            <a:avLst/>
          </a:prstGeom>
        </p:spPr>
        <p:txBody>
          <a:bodyPr wrap="square">
            <a:spAutoFit/>
          </a:bodyPr>
          <a:lstStyle/>
          <a:p>
            <a:pPr marL="0" lvl="1" algn="ctr">
              <a:lnSpc>
                <a:spcPct val="90000"/>
              </a:lnSpc>
              <a:spcBef>
                <a:spcPct val="0"/>
              </a:spcBef>
            </a:pPr>
            <a:r>
              <a:rPr lang="es-CO" sz="1400" b="1" dirty="0" smtClean="0"/>
              <a:t>Programa </a:t>
            </a:r>
            <a:r>
              <a:rPr lang="es-CO" sz="1400" b="1" dirty="0"/>
              <a:t>de Transparencia y Ética Pública (PTEP) - Plan Anticorrupción y de Atención al Ciudadano</a:t>
            </a:r>
            <a:endParaRPr lang="es-MX" sz="24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190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c9426d-bf1a-405b-8f68-2c559a1326f7">
      <Terms xmlns="http://schemas.microsoft.com/office/infopath/2007/PartnerControls"/>
    </lcf76f155ced4ddcb4097134ff3c332f>
    <TaxCatchAll xmlns="e457d1df-1db2-4b2c-9c92-ae72ac845d4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1CB13F33D978C4DB742CB7385623FD6" ma:contentTypeVersion="18" ma:contentTypeDescription="Crear nuevo documento." ma:contentTypeScope="" ma:versionID="8e549ccbfc13a610bc5d1441c52cf4ae">
  <xsd:schema xmlns:xsd="http://www.w3.org/2001/XMLSchema" xmlns:xs="http://www.w3.org/2001/XMLSchema" xmlns:p="http://schemas.microsoft.com/office/2006/metadata/properties" xmlns:ns2="c8c9426d-bf1a-405b-8f68-2c559a1326f7" xmlns:ns3="e457d1df-1db2-4b2c-9c92-ae72ac845d4f" targetNamespace="http://schemas.microsoft.com/office/2006/metadata/properties" ma:root="true" ma:fieldsID="8333b424968e2569358459d4704952f3" ns2:_="" ns3:_="">
    <xsd:import namespace="c8c9426d-bf1a-405b-8f68-2c559a1326f7"/>
    <xsd:import namespace="e457d1df-1db2-4b2c-9c92-ae72ac845d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426d-bf1a-405b-8f68-2c559a1326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c57083f5-be9c-41b3-a388-000a2fa236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57d1df-1db2-4b2c-9c92-ae72ac845d4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1e526fd-9f61-4eb8-b8b4-c41ef16a6750}" ma:internalName="TaxCatchAll" ma:showField="CatchAllData" ma:web="e457d1df-1db2-4b2c-9c92-ae72ac845d4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4D707E-119B-40D8-899A-15935AA442EF}">
  <ds:schemaRefs>
    <ds:schemaRef ds:uri="http://www.w3.org/XML/1998/namespace"/>
    <ds:schemaRef ds:uri="http://purl.org/dc/elements/1.1/"/>
    <ds:schemaRef ds:uri="http://purl.org/dc/dcmitype/"/>
    <ds:schemaRef ds:uri="http://purl.org/dc/terms/"/>
    <ds:schemaRef ds:uri="http://schemas.microsoft.com/office/infopath/2007/PartnerControls"/>
    <ds:schemaRef ds:uri="c8c9426d-bf1a-405b-8f68-2c559a1326f7"/>
    <ds:schemaRef ds:uri="http://schemas.openxmlformats.org/package/2006/metadata/core-properties"/>
    <ds:schemaRef ds:uri="e457d1df-1db2-4b2c-9c92-ae72ac845d4f"/>
    <ds:schemaRef ds:uri="http://schemas.microsoft.com/office/2006/metadata/properties"/>
    <ds:schemaRef ds:uri="http://schemas.microsoft.com/office/2006/documentManagement/types"/>
  </ds:schemaRefs>
</ds:datastoreItem>
</file>

<file path=customXml/itemProps2.xml><?xml version="1.0" encoding="utf-8"?>
<ds:datastoreItem xmlns:ds="http://schemas.openxmlformats.org/officeDocument/2006/customXml" ds:itemID="{4E636C35-49E6-45FE-8596-567363E1A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426d-bf1a-405b-8f68-2c559a1326f7"/>
    <ds:schemaRef ds:uri="e457d1df-1db2-4b2c-9c92-ae72ac845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D7A81-DDC2-4BE8-8575-0C3B438B40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4958</TotalTime>
  <Words>2513</Words>
  <Application>Microsoft Office PowerPoint</Application>
  <PresentationFormat>Presentación en pantalla (16:9)</PresentationFormat>
  <Paragraphs>344</Paragraphs>
  <Slides>20</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Arial</vt:lpstr>
      <vt:lpstr>Arial Black</vt:lpstr>
      <vt:lpstr>Arial MT</vt:lpstr>
      <vt:lpstr>Calibri</vt:lpstr>
      <vt:lpstr>Calibri Light</vt:lpstr>
      <vt:lpstr>Century Gothic</vt:lpstr>
      <vt:lpstr>Courier New</vt:lpstr>
      <vt:lpstr>Inter</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PARTICIPACION DE LA MUJER EN CARGOS DE NIVEL DIRECTIVO EN INDEPORTES CUMPLIMIENTO DE LAS LEYES  581 DE 2000, 2424 DE  2024, DECRETO 859 DE 2025 Y  CIRCULAR NO.100-006 DEL 12 DE SEPTIEMBRE DE 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Gestión del Deporte</dc:title>
  <dc:creator>Aracelly Arredondo Palacio</dc:creator>
  <cp:lastModifiedBy>Claudia Liliana Díaz Osorio</cp:lastModifiedBy>
  <cp:revision>424</cp:revision>
  <dcterms:created xsi:type="dcterms:W3CDTF">2024-01-03T20:23:48Z</dcterms:created>
  <dcterms:modified xsi:type="dcterms:W3CDTF">2025-10-30T16:15:19Z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0x010100E1CB13F33D978C4DB742CB7385623FD6</vt:lpwstr>
  </property>
  <property fmtid="{D5CDD505-2E9C-101B-9397-08002B2CF9AE}" pid="3" name="MediaServiceImageTags">
    <vt:lpwstr/>
  </property>
</Properties>
</file>