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23" r:id="rId5"/>
    <p:sldId id="286" r:id="rId6"/>
    <p:sldId id="499" r:id="rId7"/>
    <p:sldId id="500" r:id="rId8"/>
    <p:sldId id="501" r:id="rId9"/>
    <p:sldId id="502" r:id="rId10"/>
    <p:sldId id="503" r:id="rId11"/>
    <p:sldId id="505" r:id="rId12"/>
    <p:sldId id="506" r:id="rId13"/>
    <p:sldId id="507" r:id="rId14"/>
    <p:sldId id="508" r:id="rId15"/>
    <p:sldId id="509" r:id="rId16"/>
    <p:sldId id="510" r:id="rId17"/>
    <p:sldId id="511" r:id="rId18"/>
    <p:sldId id="512" r:id="rId19"/>
    <p:sldId id="514" r:id="rId20"/>
    <p:sldId id="515" r:id="rId21"/>
    <p:sldId id="516" r:id="rId22"/>
    <p:sldId id="517" r:id="rId23"/>
    <p:sldId id="518" r:id="rId24"/>
    <p:sldId id="519" r:id="rId25"/>
    <p:sldId id="520" r:id="rId26"/>
    <p:sldId id="521" r:id="rId27"/>
    <p:sldId id="522" r:id="rId28"/>
    <p:sldId id="526" r:id="rId29"/>
    <p:sldId id="527" r:id="rId30"/>
    <p:sldId id="534" r:id="rId31"/>
    <p:sldId id="535" r:id="rId32"/>
    <p:sldId id="536" r:id="rId33"/>
    <p:sldId id="537" r:id="rId34"/>
    <p:sldId id="494" r:id="rId35"/>
    <p:sldId id="540" r:id="rId36"/>
    <p:sldId id="541" r:id="rId37"/>
    <p:sldId id="487" r:id="rId38"/>
    <p:sldId id="523" r:id="rId39"/>
    <p:sldId id="489" r:id="rId40"/>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499"/>
            <p14:sldId id="500"/>
            <p14:sldId id="501"/>
            <p14:sldId id="502"/>
            <p14:sldId id="503"/>
            <p14:sldId id="505"/>
            <p14:sldId id="506"/>
            <p14:sldId id="507"/>
            <p14:sldId id="508"/>
            <p14:sldId id="509"/>
            <p14:sldId id="510"/>
            <p14:sldId id="511"/>
            <p14:sldId id="512"/>
            <p14:sldId id="514"/>
            <p14:sldId id="515"/>
            <p14:sldId id="516"/>
            <p14:sldId id="517"/>
            <p14:sldId id="518"/>
            <p14:sldId id="519"/>
            <p14:sldId id="520"/>
            <p14:sldId id="521"/>
            <p14:sldId id="522"/>
            <p14:sldId id="526"/>
            <p14:sldId id="527"/>
            <p14:sldId id="534"/>
            <p14:sldId id="535"/>
            <p14:sldId id="536"/>
            <p14:sldId id="537"/>
            <p14:sldId id="494"/>
            <p14:sldId id="540"/>
            <p14:sldId id="541"/>
          </p14:sldIdLst>
        </p14:section>
        <p14:section name="Sección sin título" id="{EBA637B3-CE34-4583-9D7D-C1DE527F1D00}">
          <p14:sldIdLst>
            <p14:sldId id="487"/>
            <p14:sldId id="523"/>
            <p14:sldId id="4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11F"/>
    <a:srgbClr val="129045"/>
    <a:srgbClr val="F4F9F1"/>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6" autoAdjust="0"/>
  </p:normalViewPr>
  <p:slideViewPr>
    <p:cSldViewPr snapToGrid="0">
      <p:cViewPr varScale="1">
        <p:scale>
          <a:sx n="135" d="100"/>
          <a:sy n="135" d="100"/>
        </p:scale>
        <p:origin x="92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47D99-6C7A-ED49-B831-98C32517A26D}" type="doc">
      <dgm:prSet loTypeId="urn:microsoft.com/office/officeart/2005/8/layout/process1" loCatId="" qsTypeId="urn:microsoft.com/office/officeart/2005/8/quickstyle/simple1" qsCatId="simple" csTypeId="urn:microsoft.com/office/officeart/2005/8/colors/accent1_2" csCatId="accent1" phldr="1"/>
      <dgm:spPr/>
    </dgm:pt>
    <dgm:pt modelId="{8AAC983E-9AC1-6B47-9174-1DC40E2E4577}">
      <dgm:prSet custT="1"/>
      <dgm:spPr>
        <a:solidFill>
          <a:schemeClr val="tx1"/>
        </a:solidFill>
      </dgm:spPr>
      <dgm:t>
        <a:bodyPr/>
        <a:lstStyle/>
        <a:p>
          <a:r>
            <a:rPr lang="es-ES_tradnl" sz="1200" b="1" dirty="0">
              <a:latin typeface="Century Gothic" panose="020B0502020202020204" pitchFamily="34" charset="0"/>
            </a:rPr>
            <a:t>Revisión de cumplimiento normativo y operativo</a:t>
          </a:r>
          <a:endParaRPr lang="es-MX" sz="1200" dirty="0"/>
        </a:p>
      </dgm:t>
    </dgm:pt>
    <dgm:pt modelId="{D19427F6-B029-CB40-B94A-0AE74D2FA60D}" type="parTrans" cxnId="{6ACF7F8B-0BE9-0C40-AF9B-A374CF359186}">
      <dgm:prSet/>
      <dgm:spPr/>
      <dgm:t>
        <a:bodyPr/>
        <a:lstStyle/>
        <a:p>
          <a:endParaRPr lang="es-MX"/>
        </a:p>
      </dgm:t>
    </dgm:pt>
    <dgm:pt modelId="{694077E7-8157-8F43-99FC-2EB4E8904224}" type="sibTrans" cxnId="{6ACF7F8B-0BE9-0C40-AF9B-A374CF359186}">
      <dgm:prSet/>
      <dgm:spPr>
        <a:solidFill>
          <a:srgbClr val="00B050"/>
        </a:solidFill>
      </dgm:spPr>
      <dgm:t>
        <a:bodyPr/>
        <a:lstStyle/>
        <a:p>
          <a:endParaRPr lang="es-MX"/>
        </a:p>
      </dgm:t>
    </dgm:pt>
    <dgm:pt modelId="{0889C241-D915-1E4D-9100-A33EBB7D2AB9}">
      <dgm:prSet custT="1"/>
      <dgm:spPr>
        <a:solidFill>
          <a:schemeClr val="tx1"/>
        </a:solidFill>
      </dgm:spPr>
      <dgm:t>
        <a:bodyPr/>
        <a:lstStyle/>
        <a:p>
          <a:r>
            <a:rPr lang="es-ES_tradnl" sz="1200" b="1" dirty="0">
              <a:latin typeface="Century Gothic" panose="020B0502020202020204" pitchFamily="34" charset="0"/>
            </a:rPr>
            <a:t>Análisis de gestión financiera y contractual.</a:t>
          </a:r>
          <a:endParaRPr lang="es-MX" sz="1200" dirty="0"/>
        </a:p>
      </dgm:t>
    </dgm:pt>
    <dgm:pt modelId="{B4094D85-126B-DB46-B009-33A1CE4AAB47}" type="parTrans" cxnId="{2A94AF70-2F9A-8941-9223-C83A6E29A943}">
      <dgm:prSet/>
      <dgm:spPr/>
      <dgm:t>
        <a:bodyPr/>
        <a:lstStyle/>
        <a:p>
          <a:endParaRPr lang="es-MX"/>
        </a:p>
      </dgm:t>
    </dgm:pt>
    <dgm:pt modelId="{D209CF91-B6ED-6541-A243-5ED3E945731B}" type="sibTrans" cxnId="{2A94AF70-2F9A-8941-9223-C83A6E29A943}">
      <dgm:prSet/>
      <dgm:spPr/>
      <dgm:t>
        <a:bodyPr/>
        <a:lstStyle/>
        <a:p>
          <a:endParaRPr lang="es-MX"/>
        </a:p>
      </dgm:t>
    </dgm:pt>
    <dgm:pt modelId="{FC277C9A-F003-8C41-8A79-C649989784D0}">
      <dgm:prSet phldrT="[Texto]" custT="1"/>
      <dgm:spPr>
        <a:solidFill>
          <a:schemeClr val="tx1"/>
        </a:solidFill>
      </dgm:spPr>
      <dgm:t>
        <a:bodyPr/>
        <a:lstStyle/>
        <a:p>
          <a:r>
            <a:rPr lang="es-ES_tradnl" sz="1200" b="1" noProof="0" dirty="0">
              <a:latin typeface="Century Gothic" panose="020B0502020202020204" pitchFamily="34" charset="0"/>
            </a:rPr>
            <a:t>Evaluación integral de procesos y procedimientos aplicados.</a:t>
          </a:r>
          <a:endParaRPr lang="es-MX" sz="1200" dirty="0"/>
        </a:p>
      </dgm:t>
    </dgm:pt>
    <dgm:pt modelId="{9E49FEB2-87D9-BA47-BBE8-E93D3316827F}" type="sibTrans" cxnId="{6E1324D1-EA87-AB4B-AB21-99C0C4D80778}">
      <dgm:prSet/>
      <dgm:spPr>
        <a:solidFill>
          <a:srgbClr val="00B050"/>
        </a:solidFill>
      </dgm:spPr>
      <dgm:t>
        <a:bodyPr/>
        <a:lstStyle/>
        <a:p>
          <a:endParaRPr lang="es-MX"/>
        </a:p>
      </dgm:t>
    </dgm:pt>
    <dgm:pt modelId="{B6C97E48-4B05-DE4F-9BC5-6E4DB802345D}" type="parTrans" cxnId="{6E1324D1-EA87-AB4B-AB21-99C0C4D80778}">
      <dgm:prSet/>
      <dgm:spPr/>
      <dgm:t>
        <a:bodyPr/>
        <a:lstStyle/>
        <a:p>
          <a:endParaRPr lang="es-MX"/>
        </a:p>
      </dgm:t>
    </dgm:pt>
    <dgm:pt modelId="{BB4DEC87-D323-3144-BC33-62D2480D85CE}" type="pres">
      <dgm:prSet presAssocID="{13B47D99-6C7A-ED49-B831-98C32517A26D}" presName="Name0" presStyleCnt="0">
        <dgm:presLayoutVars>
          <dgm:dir/>
          <dgm:resizeHandles val="exact"/>
        </dgm:presLayoutVars>
      </dgm:prSet>
      <dgm:spPr/>
    </dgm:pt>
    <dgm:pt modelId="{55835303-261E-944C-AB5C-6A9711772CF7}" type="pres">
      <dgm:prSet presAssocID="{FC277C9A-F003-8C41-8A79-C649989784D0}" presName="node" presStyleLbl="node1" presStyleIdx="0" presStyleCnt="3" custScaleY="68326">
        <dgm:presLayoutVars>
          <dgm:bulletEnabled val="1"/>
        </dgm:presLayoutVars>
      </dgm:prSet>
      <dgm:spPr/>
      <dgm:t>
        <a:bodyPr/>
        <a:lstStyle/>
        <a:p>
          <a:endParaRPr lang="es-ES"/>
        </a:p>
      </dgm:t>
    </dgm:pt>
    <dgm:pt modelId="{06E76C9B-330D-1044-9027-6172BB5F51D8}" type="pres">
      <dgm:prSet presAssocID="{9E49FEB2-87D9-BA47-BBE8-E93D3316827F}" presName="sibTrans" presStyleLbl="sibTrans2D1" presStyleIdx="0" presStyleCnt="2"/>
      <dgm:spPr/>
      <dgm:t>
        <a:bodyPr/>
        <a:lstStyle/>
        <a:p>
          <a:endParaRPr lang="es-ES"/>
        </a:p>
      </dgm:t>
    </dgm:pt>
    <dgm:pt modelId="{24F340AF-334A-C448-BF12-95C59619465E}" type="pres">
      <dgm:prSet presAssocID="{9E49FEB2-87D9-BA47-BBE8-E93D3316827F}" presName="connectorText" presStyleLbl="sibTrans2D1" presStyleIdx="0" presStyleCnt="2"/>
      <dgm:spPr/>
      <dgm:t>
        <a:bodyPr/>
        <a:lstStyle/>
        <a:p>
          <a:endParaRPr lang="es-ES"/>
        </a:p>
      </dgm:t>
    </dgm:pt>
    <dgm:pt modelId="{DA007981-BD77-314D-8DA6-B15852AA9CF9}" type="pres">
      <dgm:prSet presAssocID="{8AAC983E-9AC1-6B47-9174-1DC40E2E4577}" presName="node" presStyleLbl="node1" presStyleIdx="1" presStyleCnt="3" custScaleY="64309">
        <dgm:presLayoutVars>
          <dgm:bulletEnabled val="1"/>
        </dgm:presLayoutVars>
      </dgm:prSet>
      <dgm:spPr/>
      <dgm:t>
        <a:bodyPr/>
        <a:lstStyle/>
        <a:p>
          <a:endParaRPr lang="es-ES"/>
        </a:p>
      </dgm:t>
    </dgm:pt>
    <dgm:pt modelId="{E783D101-5C54-9C49-B7F3-26DDC36626A0}" type="pres">
      <dgm:prSet presAssocID="{694077E7-8157-8F43-99FC-2EB4E8904224}" presName="sibTrans" presStyleLbl="sibTrans2D1" presStyleIdx="1" presStyleCnt="2"/>
      <dgm:spPr/>
      <dgm:t>
        <a:bodyPr/>
        <a:lstStyle/>
        <a:p>
          <a:endParaRPr lang="es-ES"/>
        </a:p>
      </dgm:t>
    </dgm:pt>
    <dgm:pt modelId="{BD9073CB-873B-B94D-B282-AA22B6E48CC2}" type="pres">
      <dgm:prSet presAssocID="{694077E7-8157-8F43-99FC-2EB4E8904224}" presName="connectorText" presStyleLbl="sibTrans2D1" presStyleIdx="1" presStyleCnt="2"/>
      <dgm:spPr/>
      <dgm:t>
        <a:bodyPr/>
        <a:lstStyle/>
        <a:p>
          <a:endParaRPr lang="es-ES"/>
        </a:p>
      </dgm:t>
    </dgm:pt>
    <dgm:pt modelId="{BABD691F-01CB-994A-82D9-9B479D5A51CC}" type="pres">
      <dgm:prSet presAssocID="{0889C241-D915-1E4D-9100-A33EBB7D2AB9}" presName="node" presStyleLbl="node1" presStyleIdx="2" presStyleCnt="3" custScaleY="63631">
        <dgm:presLayoutVars>
          <dgm:bulletEnabled val="1"/>
        </dgm:presLayoutVars>
      </dgm:prSet>
      <dgm:spPr/>
      <dgm:t>
        <a:bodyPr/>
        <a:lstStyle/>
        <a:p>
          <a:endParaRPr lang="es-ES"/>
        </a:p>
      </dgm:t>
    </dgm:pt>
  </dgm:ptLst>
  <dgm:cxnLst>
    <dgm:cxn modelId="{5C9ABCF7-7596-AA49-AF72-CE28AF2BFFF5}" type="presOf" srcId="{694077E7-8157-8F43-99FC-2EB4E8904224}" destId="{BD9073CB-873B-B94D-B282-AA22B6E48CC2}" srcOrd="1" destOrd="0" presId="urn:microsoft.com/office/officeart/2005/8/layout/process1"/>
    <dgm:cxn modelId="{92BDBB46-BA4A-4B45-8384-546DDAC01A3D}" type="presOf" srcId="{9E49FEB2-87D9-BA47-BBE8-E93D3316827F}" destId="{06E76C9B-330D-1044-9027-6172BB5F51D8}" srcOrd="0" destOrd="0" presId="urn:microsoft.com/office/officeart/2005/8/layout/process1"/>
    <dgm:cxn modelId="{2A94AF70-2F9A-8941-9223-C83A6E29A943}" srcId="{13B47D99-6C7A-ED49-B831-98C32517A26D}" destId="{0889C241-D915-1E4D-9100-A33EBB7D2AB9}" srcOrd="2" destOrd="0" parTransId="{B4094D85-126B-DB46-B009-33A1CE4AAB47}" sibTransId="{D209CF91-B6ED-6541-A243-5ED3E945731B}"/>
    <dgm:cxn modelId="{6A77425C-D43C-FF4B-9EA8-A0B8117989AC}" type="presOf" srcId="{8AAC983E-9AC1-6B47-9174-1DC40E2E4577}" destId="{DA007981-BD77-314D-8DA6-B15852AA9CF9}" srcOrd="0" destOrd="0" presId="urn:microsoft.com/office/officeart/2005/8/layout/process1"/>
    <dgm:cxn modelId="{6E1324D1-EA87-AB4B-AB21-99C0C4D80778}" srcId="{13B47D99-6C7A-ED49-B831-98C32517A26D}" destId="{FC277C9A-F003-8C41-8A79-C649989784D0}" srcOrd="0" destOrd="0" parTransId="{B6C97E48-4B05-DE4F-9BC5-6E4DB802345D}" sibTransId="{9E49FEB2-87D9-BA47-BBE8-E93D3316827F}"/>
    <dgm:cxn modelId="{A0B088E8-B37F-AA47-BD2C-EC878A5DF074}" type="presOf" srcId="{FC277C9A-F003-8C41-8A79-C649989784D0}" destId="{55835303-261E-944C-AB5C-6A9711772CF7}" srcOrd="0" destOrd="0" presId="urn:microsoft.com/office/officeart/2005/8/layout/process1"/>
    <dgm:cxn modelId="{A81C4316-F286-DC48-A3AC-3DAC6A3D380B}" type="presOf" srcId="{0889C241-D915-1E4D-9100-A33EBB7D2AB9}" destId="{BABD691F-01CB-994A-82D9-9B479D5A51CC}" srcOrd="0" destOrd="0" presId="urn:microsoft.com/office/officeart/2005/8/layout/process1"/>
    <dgm:cxn modelId="{5026937E-085E-8A43-98F2-888EABA8DFCD}" type="presOf" srcId="{9E49FEB2-87D9-BA47-BBE8-E93D3316827F}" destId="{24F340AF-334A-C448-BF12-95C59619465E}" srcOrd="1" destOrd="0" presId="urn:microsoft.com/office/officeart/2005/8/layout/process1"/>
    <dgm:cxn modelId="{6ACF7F8B-0BE9-0C40-AF9B-A374CF359186}" srcId="{13B47D99-6C7A-ED49-B831-98C32517A26D}" destId="{8AAC983E-9AC1-6B47-9174-1DC40E2E4577}" srcOrd="1" destOrd="0" parTransId="{D19427F6-B029-CB40-B94A-0AE74D2FA60D}" sibTransId="{694077E7-8157-8F43-99FC-2EB4E8904224}"/>
    <dgm:cxn modelId="{01FBAA48-4DA4-E44E-8B7F-48B4A1A28175}" type="presOf" srcId="{13B47D99-6C7A-ED49-B831-98C32517A26D}" destId="{BB4DEC87-D323-3144-BC33-62D2480D85CE}" srcOrd="0" destOrd="0" presId="urn:microsoft.com/office/officeart/2005/8/layout/process1"/>
    <dgm:cxn modelId="{C54409C9-23D6-F94C-BE77-F5CF5F643221}" type="presOf" srcId="{694077E7-8157-8F43-99FC-2EB4E8904224}" destId="{E783D101-5C54-9C49-B7F3-26DDC36626A0}" srcOrd="0" destOrd="0" presId="urn:microsoft.com/office/officeart/2005/8/layout/process1"/>
    <dgm:cxn modelId="{1DB75DF1-D976-8D4C-ACB3-9A9354D5C313}" type="presParOf" srcId="{BB4DEC87-D323-3144-BC33-62D2480D85CE}" destId="{55835303-261E-944C-AB5C-6A9711772CF7}" srcOrd="0" destOrd="0" presId="urn:microsoft.com/office/officeart/2005/8/layout/process1"/>
    <dgm:cxn modelId="{485B20C1-0BCA-B845-B7D1-0ED9144B0C06}" type="presParOf" srcId="{BB4DEC87-D323-3144-BC33-62D2480D85CE}" destId="{06E76C9B-330D-1044-9027-6172BB5F51D8}" srcOrd="1" destOrd="0" presId="urn:microsoft.com/office/officeart/2005/8/layout/process1"/>
    <dgm:cxn modelId="{9FE6765E-0172-7542-BF0B-A0BF32B5C56B}" type="presParOf" srcId="{06E76C9B-330D-1044-9027-6172BB5F51D8}" destId="{24F340AF-334A-C448-BF12-95C59619465E}" srcOrd="0" destOrd="0" presId="urn:microsoft.com/office/officeart/2005/8/layout/process1"/>
    <dgm:cxn modelId="{08A859AD-3859-E24F-B3FB-C9359B543DAD}" type="presParOf" srcId="{BB4DEC87-D323-3144-BC33-62D2480D85CE}" destId="{DA007981-BD77-314D-8DA6-B15852AA9CF9}" srcOrd="2" destOrd="0" presId="urn:microsoft.com/office/officeart/2005/8/layout/process1"/>
    <dgm:cxn modelId="{A3556ED9-4063-654C-AD9E-805B984E7CA3}" type="presParOf" srcId="{BB4DEC87-D323-3144-BC33-62D2480D85CE}" destId="{E783D101-5C54-9C49-B7F3-26DDC36626A0}" srcOrd="3" destOrd="0" presId="urn:microsoft.com/office/officeart/2005/8/layout/process1"/>
    <dgm:cxn modelId="{B51893F9-E7F0-C149-B4D5-507F1AF5A7BD}" type="presParOf" srcId="{E783D101-5C54-9C49-B7F3-26DDC36626A0}" destId="{BD9073CB-873B-B94D-B282-AA22B6E48CC2}" srcOrd="0" destOrd="0" presId="urn:microsoft.com/office/officeart/2005/8/layout/process1"/>
    <dgm:cxn modelId="{A26B4FC3-E88C-454B-888F-F23C9459DA77}" type="presParOf" srcId="{BB4DEC87-D323-3144-BC33-62D2480D85CE}" destId="{BABD691F-01CB-994A-82D9-9B479D5A51CC}"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35303-261E-944C-AB5C-6A9711772CF7}">
      <dsp:nvSpPr>
        <dsp:cNvPr id="0" name=""/>
        <dsp:cNvSpPr/>
      </dsp:nvSpPr>
      <dsp:spPr>
        <a:xfrm>
          <a:off x="8688" y="408350"/>
          <a:ext cx="1668857" cy="698982"/>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noProof="0" dirty="0">
              <a:latin typeface="Century Gothic" panose="020B0502020202020204" pitchFamily="34" charset="0"/>
            </a:rPr>
            <a:t>Evaluación integral de procesos y procedimientos aplicados.</a:t>
          </a:r>
          <a:endParaRPr lang="es-MX" sz="1200" kern="1200" dirty="0"/>
        </a:p>
      </dsp:txBody>
      <dsp:txXfrm>
        <a:off x="29160" y="428822"/>
        <a:ext cx="1627913" cy="658038"/>
      </dsp:txXfrm>
    </dsp:sp>
    <dsp:sp modelId="{06E76C9B-330D-1044-9027-6172BB5F51D8}">
      <dsp:nvSpPr>
        <dsp:cNvPr id="0" name=""/>
        <dsp:cNvSpPr/>
      </dsp:nvSpPr>
      <dsp:spPr>
        <a:xfrm>
          <a:off x="1844432" y="550903"/>
          <a:ext cx="353797" cy="41387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1844432" y="633678"/>
        <a:ext cx="247658" cy="248326"/>
      </dsp:txXfrm>
    </dsp:sp>
    <dsp:sp modelId="{DA007981-BD77-314D-8DA6-B15852AA9CF9}">
      <dsp:nvSpPr>
        <dsp:cNvPr id="0" name=""/>
        <dsp:cNvSpPr/>
      </dsp:nvSpPr>
      <dsp:spPr>
        <a:xfrm>
          <a:off x="2345089" y="428898"/>
          <a:ext cx="1668857" cy="65788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a:latin typeface="Century Gothic" panose="020B0502020202020204" pitchFamily="34" charset="0"/>
            </a:rPr>
            <a:t>Revisión de cumplimiento normativo y operativo</a:t>
          </a:r>
          <a:endParaRPr lang="es-MX" sz="1200" kern="1200" dirty="0"/>
        </a:p>
      </dsp:txBody>
      <dsp:txXfrm>
        <a:off x="2364358" y="448167"/>
        <a:ext cx="1630319" cy="619349"/>
      </dsp:txXfrm>
    </dsp:sp>
    <dsp:sp modelId="{E783D101-5C54-9C49-B7F3-26DDC36626A0}">
      <dsp:nvSpPr>
        <dsp:cNvPr id="0" name=""/>
        <dsp:cNvSpPr/>
      </dsp:nvSpPr>
      <dsp:spPr>
        <a:xfrm>
          <a:off x="4180833" y="550903"/>
          <a:ext cx="353797" cy="41387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4180833" y="633678"/>
        <a:ext cx="247658" cy="248326"/>
      </dsp:txXfrm>
    </dsp:sp>
    <dsp:sp modelId="{BABD691F-01CB-994A-82D9-9B479D5A51CC}">
      <dsp:nvSpPr>
        <dsp:cNvPr id="0" name=""/>
        <dsp:cNvSpPr/>
      </dsp:nvSpPr>
      <dsp:spPr>
        <a:xfrm>
          <a:off x="4681490" y="432366"/>
          <a:ext cx="1668857" cy="65095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b="1" kern="1200" dirty="0">
              <a:latin typeface="Century Gothic" panose="020B0502020202020204" pitchFamily="34" charset="0"/>
            </a:rPr>
            <a:t>Análisis de gestión financiera y contractual.</a:t>
          </a:r>
          <a:endParaRPr lang="es-MX" sz="1200" kern="1200" dirty="0"/>
        </a:p>
      </dsp:txBody>
      <dsp:txXfrm>
        <a:off x="4700556" y="451432"/>
        <a:ext cx="1630725" cy="612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9/12/2025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10427E7-68C8-40BD-9597-3F4759E8D357}" type="slidenum">
              <a:rPr lang="es-CO" smtClean="0"/>
              <a:t>21</a:t>
            </a:fld>
            <a:endParaRPr lang="es-CO"/>
          </a:p>
        </p:txBody>
      </p:sp>
    </p:spTree>
    <p:extLst>
      <p:ext uri="{BB962C8B-B14F-4D97-AF65-F5344CB8AC3E}">
        <p14:creationId xmlns:p14="http://schemas.microsoft.com/office/powerpoint/2010/main" val="82912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10427E7-68C8-40BD-9597-3F4759E8D357}" type="slidenum">
              <a:rPr lang="es-CO" smtClean="0"/>
              <a:t>22</a:t>
            </a:fld>
            <a:endParaRPr lang="es-CO"/>
          </a:p>
        </p:txBody>
      </p:sp>
    </p:spTree>
    <p:extLst>
      <p:ext uri="{BB962C8B-B14F-4D97-AF65-F5344CB8AC3E}">
        <p14:creationId xmlns:p14="http://schemas.microsoft.com/office/powerpoint/2010/main" val="85024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10427E7-68C8-40BD-9597-3F4759E8D357}" type="slidenum">
              <a:rPr lang="es-CO" smtClean="0"/>
              <a:t>23</a:t>
            </a:fld>
            <a:endParaRPr lang="es-CO"/>
          </a:p>
        </p:txBody>
      </p:sp>
    </p:spTree>
    <p:extLst>
      <p:ext uri="{BB962C8B-B14F-4D97-AF65-F5344CB8AC3E}">
        <p14:creationId xmlns:p14="http://schemas.microsoft.com/office/powerpoint/2010/main" val="182007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34</a:t>
            </a:fld>
            <a:endParaRPr lang="es-CO"/>
          </a:p>
        </p:txBody>
      </p:sp>
    </p:spTree>
    <p:extLst>
      <p:ext uri="{BB962C8B-B14F-4D97-AF65-F5344CB8AC3E}">
        <p14:creationId xmlns:p14="http://schemas.microsoft.com/office/powerpoint/2010/main" val="56265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35</a:t>
            </a:fld>
            <a:endParaRPr lang="es-CO"/>
          </a:p>
        </p:txBody>
      </p:sp>
    </p:spTree>
    <p:extLst>
      <p:ext uri="{BB962C8B-B14F-4D97-AF65-F5344CB8AC3E}">
        <p14:creationId xmlns:p14="http://schemas.microsoft.com/office/powerpoint/2010/main" val="277644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9/12/2025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NUL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NULL"/><Relationship Id="rId4" Type="http://schemas.openxmlformats.org/officeDocument/2006/relationships/image" Target="../media/image19.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560427"/>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1400" b="1" dirty="0" smtClean="0">
              <a:solidFill>
                <a:schemeClr val="bg1"/>
              </a:solidFill>
              <a:latin typeface="Arial Black" panose="020B0A04020102020204" pitchFamily="34" charset="0"/>
              <a:ea typeface="+mj-ea"/>
              <a:cs typeface="+mj-cs"/>
            </a:endParaRPr>
          </a:p>
          <a:p>
            <a:pPr algn="ctr">
              <a:lnSpc>
                <a:spcPct val="90000"/>
              </a:lnSpc>
              <a:spcBef>
                <a:spcPct val="0"/>
              </a:spcBef>
            </a:pPr>
            <a:endParaRPr lang="es-MX" sz="20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No.6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5" y="3303696"/>
            <a:ext cx="2600043" cy="838813"/>
          </a:xfrm>
          <a:prstGeom prst="rect">
            <a:avLst/>
          </a:prstGeom>
        </p:spPr>
      </p:pic>
      <p:sp>
        <p:nvSpPr>
          <p:cNvPr id="4" name="CuadroTexto 3"/>
          <p:cNvSpPr txBox="1"/>
          <p:nvPr/>
        </p:nvSpPr>
        <p:spPr>
          <a:xfrm>
            <a:off x="885377" y="2687587"/>
            <a:ext cx="6756177" cy="424732"/>
          </a:xfrm>
          <a:prstGeom prst="rect">
            <a:avLst/>
          </a:prstGeom>
          <a:noFill/>
        </p:spPr>
        <p:txBody>
          <a:bodyPr wrap="square" rtlCol="0">
            <a:spAutoFit/>
          </a:bodyPr>
          <a:lstStyle/>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Diciembre 09 </a:t>
            </a:r>
            <a:r>
              <a:rPr lang="es-MX" sz="2400" b="1" dirty="0">
                <a:solidFill>
                  <a:schemeClr val="bg1"/>
                </a:solidFill>
                <a:latin typeface="Arial Black" panose="020B0A04020102020204" pitchFamily="34" charset="0"/>
                <a:ea typeface="+mj-ea"/>
                <a:cs typeface="+mj-cs"/>
              </a:rPr>
              <a:t>del 2025</a:t>
            </a:r>
            <a:endParaRPr lang="es-CO" sz="24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9085" y="245059"/>
            <a:ext cx="2567184"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a:t>
            </a:r>
          </a:p>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  Trimestre de 2025.</a:t>
            </a:r>
          </a:p>
        </p:txBody>
      </p:sp>
      <p:sp>
        <p:nvSpPr>
          <p:cNvPr id="13" name="Rectángulo 12"/>
          <p:cNvSpPr/>
          <p:nvPr/>
        </p:nvSpPr>
        <p:spPr>
          <a:xfrm>
            <a:off x="134639" y="3144337"/>
            <a:ext cx="8613160" cy="738664"/>
          </a:xfrm>
          <a:prstGeom prst="rect">
            <a:avLst/>
          </a:prstGeom>
        </p:spPr>
        <p:txBody>
          <a:bodyPr wrap="square">
            <a:spAutoFit/>
          </a:bodyPr>
          <a:lstStyle/>
          <a:p>
            <a:r>
              <a:rPr lang="es-CO" sz="1400" dirty="0">
                <a:latin typeface="Arial" panose="020B0604020202020204" pitchFamily="34" charset="0"/>
                <a:cs typeface="Arial" panose="020B0604020202020204" pitchFamily="34" charset="0"/>
              </a:rPr>
              <a:t>Los sueldos y salarios en la vigencia 2025 se incrementaron en un 10,28% con respecto al mismo trimestre del año 2024, justificado en que, por la salida de algunos empleados de carrera administrativa en el periodo, no se pagaron salarios hasta proveer los cargos que estos ocupaban.</a:t>
            </a:r>
          </a:p>
        </p:txBody>
      </p:sp>
      <p:sp>
        <p:nvSpPr>
          <p:cNvPr id="14" name="Rectángulo 13"/>
          <p:cNvSpPr/>
          <p:nvPr/>
        </p:nvSpPr>
        <p:spPr>
          <a:xfrm>
            <a:off x="111957" y="1045573"/>
            <a:ext cx="1715534" cy="276999"/>
          </a:xfrm>
          <a:prstGeom prst="rect">
            <a:avLst/>
          </a:prstGeom>
        </p:spPr>
        <p:txBody>
          <a:bodyPr wrap="none">
            <a:spAutoFit/>
          </a:bodyPr>
          <a:lstStyle/>
          <a:p>
            <a:pPr algn="just"/>
            <a:r>
              <a:rPr lang="es-CO" sz="1200" b="1" dirty="0">
                <a:latin typeface="Arial" panose="020B0604020202020204" pitchFamily="34" charset="0"/>
              </a:rPr>
              <a:t>Gastos de Personal: </a:t>
            </a:r>
            <a:endParaRPr lang="es-CO" sz="1200" dirty="0"/>
          </a:p>
        </p:txBody>
      </p:sp>
      <p:sp>
        <p:nvSpPr>
          <p:cNvPr id="12" name="Rectángulo 11"/>
          <p:cNvSpPr/>
          <p:nvPr/>
        </p:nvSpPr>
        <p:spPr>
          <a:xfrm>
            <a:off x="191393" y="3991617"/>
            <a:ext cx="8556406" cy="523220"/>
          </a:xfrm>
          <a:prstGeom prst="rect">
            <a:avLst/>
          </a:prstGeom>
        </p:spPr>
        <p:txBody>
          <a:bodyPr wrap="square">
            <a:spAutoFit/>
          </a:bodyPr>
          <a:lstStyle/>
          <a:p>
            <a:pPr algn="just"/>
            <a:r>
              <a:rPr lang="es-CO" sz="1400" dirty="0">
                <a:latin typeface="Arial" panose="020B0604020202020204" pitchFamily="34" charset="0"/>
                <a:cs typeface="Arial" panose="020B0604020202020204" pitchFamily="34" charset="0"/>
              </a:rPr>
              <a:t>El incremento del 63,07% en las horas extras y festivos en el tercer trimestre del 2025, con respecto al tercer trimestre del 2024, corresponde a 12 servidores más con respecto al trimestre de la vigencia </a:t>
            </a:r>
            <a:r>
              <a:rPr lang="es-CO" sz="1400" dirty="0" smtClean="0">
                <a:latin typeface="Arial" panose="020B0604020202020204" pitchFamily="34" charset="0"/>
                <a:cs typeface="Arial" panose="020B0604020202020204" pitchFamily="34" charset="0"/>
              </a:rPr>
              <a:t>2024.</a:t>
            </a:r>
            <a:endParaRPr lang="es-CO" sz="1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191393" y="1417194"/>
            <a:ext cx="8363060" cy="1129813"/>
          </a:xfrm>
          <a:prstGeom prst="rect">
            <a:avLst/>
          </a:prstGeom>
        </p:spPr>
      </p:pic>
      <p:graphicFrame>
        <p:nvGraphicFramePr>
          <p:cNvPr id="4" name="Objeto 3"/>
          <p:cNvGraphicFramePr>
            <a:graphicFrameLocks noChangeAspect="1"/>
          </p:cNvGraphicFramePr>
          <p:nvPr>
            <p:extLst/>
          </p:nvPr>
        </p:nvGraphicFramePr>
        <p:xfrm>
          <a:off x="191393" y="2425309"/>
          <a:ext cx="8363060" cy="847280"/>
        </p:xfrm>
        <a:graphic>
          <a:graphicData uri="http://schemas.openxmlformats.org/presentationml/2006/ole">
            <mc:AlternateContent xmlns:mc="http://schemas.openxmlformats.org/markup-compatibility/2006">
              <mc:Choice xmlns:v="urn:schemas-microsoft-com:vml" Requires="v">
                <p:oleObj spid="_x0000_s1084" name="Documento" r:id="rId4" imgW="6027928" imgH="642079" progId="Word.Document.12">
                  <p:embed/>
                </p:oleObj>
              </mc:Choice>
              <mc:Fallback>
                <p:oleObj name="Documento" r:id="rId4" imgW="6027928" imgH="642079" progId="Word.Document.12">
                  <p:embed/>
                  <p:pic>
                    <p:nvPicPr>
                      <p:cNvPr id="4" name="Objeto 3"/>
                      <p:cNvPicPr/>
                      <p:nvPr/>
                    </p:nvPicPr>
                    <p:blipFill>
                      <a:blip r:embed="rId5"/>
                      <a:stretch>
                        <a:fillRect/>
                      </a:stretch>
                    </p:blipFill>
                    <p:spPr>
                      <a:xfrm>
                        <a:off x="191393" y="2425309"/>
                        <a:ext cx="8363060" cy="847280"/>
                      </a:xfrm>
                      <a:prstGeom prst="rect">
                        <a:avLst/>
                      </a:prstGeom>
                    </p:spPr>
                  </p:pic>
                </p:oleObj>
              </mc:Fallback>
            </mc:AlternateContent>
          </a:graphicData>
        </a:graphic>
      </p:graphicFrame>
    </p:spTree>
    <p:extLst>
      <p:ext uri="{BB962C8B-B14F-4D97-AF65-F5344CB8AC3E}">
        <p14:creationId xmlns:p14="http://schemas.microsoft.com/office/powerpoint/2010/main" val="403594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9" name="Rectángulo 8"/>
          <p:cNvSpPr/>
          <p:nvPr/>
        </p:nvSpPr>
        <p:spPr>
          <a:xfrm>
            <a:off x="199453" y="886605"/>
            <a:ext cx="2749471"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Capacitación y Bienestar Laboral: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nvPr>
        </p:nvGraphicFramePr>
        <p:xfrm>
          <a:off x="150253" y="1159921"/>
          <a:ext cx="8620770" cy="900232"/>
        </p:xfrm>
        <a:graphic>
          <a:graphicData uri="http://schemas.openxmlformats.org/drawingml/2006/table">
            <a:tbl>
              <a:tblPr/>
              <a:tblGrid>
                <a:gridCol w="1929715">
                  <a:extLst>
                    <a:ext uri="{9D8B030D-6E8A-4147-A177-3AD203B41FA5}">
                      <a16:colId xmlns:a16="http://schemas.microsoft.com/office/drawing/2014/main" val="1612378357"/>
                    </a:ext>
                  </a:extLst>
                </a:gridCol>
                <a:gridCol w="1784856">
                  <a:extLst>
                    <a:ext uri="{9D8B030D-6E8A-4147-A177-3AD203B41FA5}">
                      <a16:colId xmlns:a16="http://schemas.microsoft.com/office/drawing/2014/main" val="1512435423"/>
                    </a:ext>
                  </a:extLst>
                </a:gridCol>
                <a:gridCol w="1784856">
                  <a:extLst>
                    <a:ext uri="{9D8B030D-6E8A-4147-A177-3AD203B41FA5}">
                      <a16:colId xmlns:a16="http://schemas.microsoft.com/office/drawing/2014/main" val="1851901690"/>
                    </a:ext>
                  </a:extLst>
                </a:gridCol>
                <a:gridCol w="1636550">
                  <a:extLst>
                    <a:ext uri="{9D8B030D-6E8A-4147-A177-3AD203B41FA5}">
                      <a16:colId xmlns:a16="http://schemas.microsoft.com/office/drawing/2014/main" val="2136249694"/>
                    </a:ext>
                  </a:extLst>
                </a:gridCol>
                <a:gridCol w="1484793">
                  <a:extLst>
                    <a:ext uri="{9D8B030D-6E8A-4147-A177-3AD203B41FA5}">
                      <a16:colId xmlns:a16="http://schemas.microsoft.com/office/drawing/2014/main" val="3665131652"/>
                    </a:ext>
                  </a:extLst>
                </a:gridCol>
              </a:tblGrid>
              <a:tr h="584342">
                <a:tc>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CONCEPTO</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Tercer trimestre 2025</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Tercer Trimestre  2024</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Variación Absoluta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Variación Relativa</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61537629"/>
                  </a:ext>
                </a:extLst>
              </a:tr>
              <a:tr h="315890">
                <a:tc>
                  <a:txBody>
                    <a:bodyPr/>
                    <a:lstStyle/>
                    <a:p>
                      <a:pP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CAPACITACIÓN</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$ 57.502.400</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$33.228.450</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$24.273.950</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73,05%</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920702"/>
                  </a:ext>
                </a:extLst>
              </a:tr>
            </a:tbl>
          </a:graphicData>
        </a:graphic>
      </p:graphicFrame>
      <p:graphicFrame>
        <p:nvGraphicFramePr>
          <p:cNvPr id="6" name="Tabla 5"/>
          <p:cNvGraphicFramePr>
            <a:graphicFrameLocks noGrp="1"/>
          </p:cNvGraphicFramePr>
          <p:nvPr>
            <p:extLst/>
          </p:nvPr>
        </p:nvGraphicFramePr>
        <p:xfrm>
          <a:off x="168442" y="2237875"/>
          <a:ext cx="8602580" cy="842210"/>
        </p:xfrm>
        <a:graphic>
          <a:graphicData uri="http://schemas.openxmlformats.org/drawingml/2006/table">
            <a:tbl>
              <a:tblPr/>
              <a:tblGrid>
                <a:gridCol w="1911525">
                  <a:extLst>
                    <a:ext uri="{9D8B030D-6E8A-4147-A177-3AD203B41FA5}">
                      <a16:colId xmlns:a16="http://schemas.microsoft.com/office/drawing/2014/main" val="3412711876"/>
                    </a:ext>
                  </a:extLst>
                </a:gridCol>
                <a:gridCol w="1784856">
                  <a:extLst>
                    <a:ext uri="{9D8B030D-6E8A-4147-A177-3AD203B41FA5}">
                      <a16:colId xmlns:a16="http://schemas.microsoft.com/office/drawing/2014/main" val="582493816"/>
                    </a:ext>
                  </a:extLst>
                </a:gridCol>
                <a:gridCol w="1784856">
                  <a:extLst>
                    <a:ext uri="{9D8B030D-6E8A-4147-A177-3AD203B41FA5}">
                      <a16:colId xmlns:a16="http://schemas.microsoft.com/office/drawing/2014/main" val="2001231218"/>
                    </a:ext>
                  </a:extLst>
                </a:gridCol>
                <a:gridCol w="1636550">
                  <a:extLst>
                    <a:ext uri="{9D8B030D-6E8A-4147-A177-3AD203B41FA5}">
                      <a16:colId xmlns:a16="http://schemas.microsoft.com/office/drawing/2014/main" val="3585857019"/>
                    </a:ext>
                  </a:extLst>
                </a:gridCol>
                <a:gridCol w="1484793">
                  <a:extLst>
                    <a:ext uri="{9D8B030D-6E8A-4147-A177-3AD203B41FA5}">
                      <a16:colId xmlns:a16="http://schemas.microsoft.com/office/drawing/2014/main" val="1423231065"/>
                    </a:ext>
                  </a:extLst>
                </a:gridCol>
              </a:tblGrid>
              <a:tr h="439428">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CONCEPTO</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Tercer trimestre 2025</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Tercer Trimestre  2024</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Arial" panose="020B0604020202020204" pitchFamily="34" charset="0"/>
                        </a:rPr>
                        <a:t>Variación Absoluta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Arial" panose="020B0604020202020204" pitchFamily="34" charset="0"/>
                        </a:rPr>
                        <a:t>Variación Relativa</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3241987"/>
                  </a:ext>
                </a:extLst>
              </a:tr>
              <a:tr h="402782">
                <a:tc>
                  <a:txBody>
                    <a:bodyPr/>
                    <a:lstStyle/>
                    <a:p>
                      <a:pPr>
                        <a:lnSpc>
                          <a:spcPct val="115000"/>
                        </a:lnSpc>
                        <a:spcAft>
                          <a:spcPts val="0"/>
                        </a:spcAft>
                      </a:pPr>
                      <a:r>
                        <a:rPr lang="es-CO" sz="1100" dirty="0">
                          <a:effectLst/>
                          <a:latin typeface="Arial" panose="020B0604020202020204" pitchFamily="34" charset="0"/>
                          <a:ea typeface="Times New Roman" panose="02020603050405020304" pitchFamily="18" charset="0"/>
                          <a:cs typeface="Arial" panose="020B0604020202020204" pitchFamily="34" charset="0"/>
                        </a:rPr>
                        <a:t>BIENESTAR LABORAL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$243.194.315</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$54.820.122</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$188.374.193</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343,62%</a:t>
                      </a:r>
                      <a:endParaRPr lang="es-CO" sz="1100" dirty="0">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337637"/>
                  </a:ext>
                </a:extLst>
              </a:tr>
            </a:tbl>
          </a:graphicData>
        </a:graphic>
      </p:graphicFrame>
      <p:graphicFrame>
        <p:nvGraphicFramePr>
          <p:cNvPr id="7" name="Tabla 6"/>
          <p:cNvGraphicFramePr>
            <a:graphicFrameLocks noGrp="1"/>
          </p:cNvGraphicFramePr>
          <p:nvPr>
            <p:extLst/>
          </p:nvPr>
        </p:nvGraphicFramePr>
        <p:xfrm>
          <a:off x="150253" y="3257806"/>
          <a:ext cx="8620770" cy="869026"/>
        </p:xfrm>
        <a:graphic>
          <a:graphicData uri="http://schemas.openxmlformats.org/drawingml/2006/table">
            <a:tbl>
              <a:tblPr/>
              <a:tblGrid>
                <a:gridCol w="1670705">
                  <a:extLst>
                    <a:ext uri="{9D8B030D-6E8A-4147-A177-3AD203B41FA5}">
                      <a16:colId xmlns:a16="http://schemas.microsoft.com/office/drawing/2014/main" val="2958628982"/>
                    </a:ext>
                  </a:extLst>
                </a:gridCol>
                <a:gridCol w="1803465">
                  <a:extLst>
                    <a:ext uri="{9D8B030D-6E8A-4147-A177-3AD203B41FA5}">
                      <a16:colId xmlns:a16="http://schemas.microsoft.com/office/drawing/2014/main" val="3497683546"/>
                    </a:ext>
                  </a:extLst>
                </a:gridCol>
                <a:gridCol w="1801741">
                  <a:extLst>
                    <a:ext uri="{9D8B030D-6E8A-4147-A177-3AD203B41FA5}">
                      <a16:colId xmlns:a16="http://schemas.microsoft.com/office/drawing/2014/main" val="3757668603"/>
                    </a:ext>
                  </a:extLst>
                </a:gridCol>
                <a:gridCol w="1737947">
                  <a:extLst>
                    <a:ext uri="{9D8B030D-6E8A-4147-A177-3AD203B41FA5}">
                      <a16:colId xmlns:a16="http://schemas.microsoft.com/office/drawing/2014/main" val="587197053"/>
                    </a:ext>
                  </a:extLst>
                </a:gridCol>
                <a:gridCol w="1606912">
                  <a:extLst>
                    <a:ext uri="{9D8B030D-6E8A-4147-A177-3AD203B41FA5}">
                      <a16:colId xmlns:a16="http://schemas.microsoft.com/office/drawing/2014/main" val="415627289"/>
                    </a:ext>
                  </a:extLst>
                </a:gridCol>
              </a:tblGrid>
              <a:tr h="330500">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CONCEPTO</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Tercer Trimestre 2025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Tercer Trimestre 2024</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Variación Relativa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68666987"/>
                  </a:ext>
                </a:extLst>
              </a:tr>
              <a:tr h="269263">
                <a:tc>
                  <a:txBody>
                    <a:bodyPr/>
                    <a:lstStyle/>
                    <a:p>
                      <a:pPr>
                        <a:lnSpc>
                          <a:spcPct val="115000"/>
                        </a:lnSpc>
                        <a:spcAft>
                          <a:spcPts val="0"/>
                        </a:spcAft>
                      </a:pPr>
                      <a:r>
                        <a:rPr lang="es-CO" sz="1100">
                          <a:effectLst/>
                          <a:latin typeface="Arial" panose="020B0604020202020204" pitchFamily="34" charset="0"/>
                          <a:ea typeface="Times New Roman" panose="02020603050405020304" pitchFamily="18" charset="0"/>
                          <a:cs typeface="Times New Roman" panose="02020603050405020304" pitchFamily="18" charset="0"/>
                        </a:rPr>
                        <a:t>Gastos de viaje</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$22.173.359</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$14.590.030</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$7.583.329</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51,98%</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951683"/>
                  </a:ext>
                </a:extLst>
              </a:tr>
              <a:tr h="269263">
                <a:tc>
                  <a:txBody>
                    <a:bodyPr/>
                    <a:lstStyle/>
                    <a:p>
                      <a:pPr>
                        <a:lnSpc>
                          <a:spcPct val="115000"/>
                        </a:lnSpc>
                        <a:spcAft>
                          <a:spcPts val="0"/>
                        </a:spcAft>
                      </a:pPr>
                      <a:r>
                        <a:rPr lang="es-CO" sz="1100">
                          <a:effectLst/>
                          <a:latin typeface="Arial" panose="020B0604020202020204" pitchFamily="34" charset="0"/>
                          <a:ea typeface="Times New Roman" panose="02020603050405020304" pitchFamily="18" charset="0"/>
                          <a:cs typeface="Times New Roman" panose="02020603050405020304" pitchFamily="18" charset="0"/>
                        </a:rPr>
                        <a:t>Viáticos</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$331.409.001</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$180.712.425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$150.696.576</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83,39%</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590947"/>
                  </a:ext>
                </a:extLst>
              </a:tr>
            </a:tbl>
          </a:graphicData>
        </a:graphic>
      </p:graphicFrame>
    </p:spTree>
    <p:extLst>
      <p:ext uri="{BB962C8B-B14F-4D97-AF65-F5344CB8AC3E}">
        <p14:creationId xmlns:p14="http://schemas.microsoft.com/office/powerpoint/2010/main" val="208042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13" name="Rectángulo 12"/>
          <p:cNvSpPr/>
          <p:nvPr/>
        </p:nvSpPr>
        <p:spPr>
          <a:xfrm>
            <a:off x="55533" y="2366043"/>
            <a:ext cx="8593698" cy="577081"/>
          </a:xfrm>
          <a:prstGeom prst="rect">
            <a:avLst/>
          </a:prstGeom>
        </p:spPr>
        <p:txBody>
          <a:bodyPr wrap="square">
            <a:spAutoFit/>
          </a:bodyPr>
          <a:lstStyle/>
          <a:p>
            <a:pPr algn="just" fontAlgn="base"/>
            <a:r>
              <a:rPr lang="es-CO" sz="1050" dirty="0">
                <a:latin typeface="Arial" panose="020B0604020202020204" pitchFamily="34" charset="0"/>
                <a:cs typeface="Arial" panose="020B0604020202020204" pitchFamily="34" charset="0"/>
              </a:rPr>
              <a:t>Adicionalmente, se identifica una diferencia derivada del Plan Institucional de Capacitación (PIC) 2025, el cual inició su ejecución unos días antes que el PIC 2024. En el marco del PIC 2025 se desarrollaron cinco cursos, con una inversión total de $43.300.300, mientras que, en el mismo periodo de 2024, únicamente se ejecutaron tres cursos, con un costo de $21.432.000.</a:t>
            </a:r>
          </a:p>
        </p:txBody>
      </p:sp>
      <p:sp>
        <p:nvSpPr>
          <p:cNvPr id="12" name="Rectángulo 11"/>
          <p:cNvSpPr/>
          <p:nvPr/>
        </p:nvSpPr>
        <p:spPr>
          <a:xfrm>
            <a:off x="55533" y="1480857"/>
            <a:ext cx="8593698" cy="738664"/>
          </a:xfrm>
          <a:prstGeom prst="rect">
            <a:avLst/>
          </a:prstGeom>
        </p:spPr>
        <p:txBody>
          <a:bodyPr wrap="square">
            <a:spAutoFit/>
          </a:bodyPr>
          <a:lstStyle/>
          <a:p>
            <a:pPr algn="just"/>
            <a:r>
              <a:rPr lang="es-CO" sz="1050" dirty="0">
                <a:latin typeface="Arial" panose="020B0604020202020204" pitchFamily="34" charset="0"/>
                <a:cs typeface="Arial" panose="020B0604020202020204" pitchFamily="34" charset="0"/>
              </a:rPr>
              <a:t>En el proceso de Capacitación, se evidencia una variación en la modalidad de capacitación a demanda, dado que, a septiembre de 2025, ya se había ejecutado en su totalidad el presupuesto asignado a este rubro. Esto obedece a las necesidades manifestadas por los servidores de la entidad, quienes hicieron uso de la oportunidad que ofrece la institución para su desarrollo laboral y profesional. En consecuencia, se presenta una diferencia de $5.000.000 con respecto al año 2024, equivalente a un 25 %</a:t>
            </a:r>
          </a:p>
        </p:txBody>
      </p:sp>
      <p:sp>
        <p:nvSpPr>
          <p:cNvPr id="14" name="Rectángulo 13"/>
          <p:cNvSpPr/>
          <p:nvPr/>
        </p:nvSpPr>
        <p:spPr>
          <a:xfrm>
            <a:off x="97521" y="3169825"/>
            <a:ext cx="8593698" cy="415498"/>
          </a:xfrm>
          <a:prstGeom prst="rect">
            <a:avLst/>
          </a:prstGeom>
        </p:spPr>
        <p:txBody>
          <a:bodyPr wrap="square">
            <a:spAutoFit/>
          </a:bodyPr>
          <a:lstStyle/>
          <a:p>
            <a:pPr algn="just" fontAlgn="base"/>
            <a:r>
              <a:rPr lang="es-CO" sz="1050" dirty="0">
                <a:latin typeface="Arial" panose="020B0604020202020204" pitchFamily="34" charset="0"/>
                <a:cs typeface="Arial" panose="020B0604020202020204" pitchFamily="34" charset="0"/>
              </a:rPr>
              <a:t>La variación porcentual en otros componentes del proceso de Bienestar Laboral se debe a que la administración realizó una apropiación presupuestal mayor al Plan de Bienestar, con el propósito de fortalecer el clima organizacional.</a:t>
            </a:r>
          </a:p>
        </p:txBody>
      </p:sp>
      <p:sp>
        <p:nvSpPr>
          <p:cNvPr id="15" name="Rectángulo 14"/>
          <p:cNvSpPr/>
          <p:nvPr/>
        </p:nvSpPr>
        <p:spPr>
          <a:xfrm>
            <a:off x="97521" y="3829143"/>
            <a:ext cx="8593698" cy="577081"/>
          </a:xfrm>
          <a:prstGeom prst="rect">
            <a:avLst/>
          </a:prstGeom>
        </p:spPr>
        <p:txBody>
          <a:bodyPr wrap="square">
            <a:spAutoFit/>
          </a:bodyPr>
          <a:lstStyle/>
          <a:p>
            <a:pPr algn="just" fontAlgn="base"/>
            <a:r>
              <a:rPr lang="es-CO" sz="1050" dirty="0">
                <a:latin typeface="Arial" panose="020B0604020202020204" pitchFamily="34" charset="0"/>
                <a:ea typeface="Times New Roman" panose="02020603050405020304" pitchFamily="18" charset="0"/>
              </a:rPr>
              <a:t>En los gastos de viaje se observa en éste tercer trimestre del 2025 una variación del 51,98% con respecto al mismo período del 2024, debido al desplazamiento a los diferentes municipios del departamento por necesidad del servicio de las diferentes dependencias, especialmente, el desarrollo de los eventos </a:t>
            </a:r>
            <a:r>
              <a:rPr lang="es-CO" sz="1050" dirty="0" smtClean="0">
                <a:latin typeface="Arial" panose="020B0604020202020204" pitchFamily="34" charset="0"/>
                <a:ea typeface="Times New Roman" panose="02020603050405020304" pitchFamily="18" charset="0"/>
              </a:rPr>
              <a:t>institucionales.</a:t>
            </a:r>
            <a:endParaRPr lang="es-CO" sz="1050" dirty="0"/>
          </a:p>
        </p:txBody>
      </p:sp>
      <p:sp>
        <p:nvSpPr>
          <p:cNvPr id="16" name="Rectángulo 15"/>
          <p:cNvSpPr/>
          <p:nvPr/>
        </p:nvSpPr>
        <p:spPr>
          <a:xfrm>
            <a:off x="90523" y="1114538"/>
            <a:ext cx="4045271" cy="253916"/>
          </a:xfrm>
          <a:prstGeom prst="rect">
            <a:avLst/>
          </a:prstGeom>
        </p:spPr>
        <p:txBody>
          <a:bodyPr wrap="square">
            <a:spAutoFit/>
          </a:bodyPr>
          <a:lstStyle/>
          <a:p>
            <a:pPr algn="just" fontAlgn="base"/>
            <a:r>
              <a:rPr lang="es-MX" sz="1050" b="1" dirty="0">
                <a:latin typeface="Arial" panose="020B0604020202020204" pitchFamily="34" charset="0"/>
                <a:cs typeface="Arial" panose="020B0604020202020204" pitchFamily="34" charset="0"/>
              </a:rPr>
              <a:t>Análisis Variaciones Capacitación y Bienestar </a:t>
            </a:r>
            <a:r>
              <a:rPr lang="es-MX" sz="1050" b="1" dirty="0" smtClean="0">
                <a:latin typeface="Arial" panose="020B0604020202020204" pitchFamily="34" charset="0"/>
                <a:cs typeface="Arial" panose="020B0604020202020204" pitchFamily="34" charset="0"/>
              </a:rPr>
              <a:t>laboral </a:t>
            </a:r>
            <a:endParaRPr lang="es-CO"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22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9" name="Rectángulo 8"/>
          <p:cNvSpPr/>
          <p:nvPr/>
        </p:nvSpPr>
        <p:spPr>
          <a:xfrm>
            <a:off x="149228" y="1000218"/>
            <a:ext cx="3049233" cy="276999"/>
          </a:xfrm>
          <a:prstGeom prst="rect">
            <a:avLst/>
          </a:prstGeom>
        </p:spPr>
        <p:txBody>
          <a:bodyPr wrap="none">
            <a:spAutoFit/>
          </a:bodyPr>
          <a:lstStyle/>
          <a:p>
            <a:pPr algn="just"/>
            <a:r>
              <a:rPr lang="es-ES" sz="1200" b="1" dirty="0">
                <a:latin typeface="Arial" panose="020B0604020202020204" pitchFamily="34" charset="0"/>
                <a:cs typeface="Arial" panose="020B0604020202020204" pitchFamily="34" charset="0"/>
              </a:rPr>
              <a:t>Contratos de Prestación de Servicios: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14" name="Rectángulo 13"/>
          <p:cNvSpPr/>
          <p:nvPr/>
        </p:nvSpPr>
        <p:spPr>
          <a:xfrm>
            <a:off x="201222" y="2569014"/>
            <a:ext cx="8619943" cy="646331"/>
          </a:xfrm>
          <a:prstGeom prst="rect">
            <a:avLst/>
          </a:prstGeom>
        </p:spPr>
        <p:txBody>
          <a:bodyPr wrap="square">
            <a:spAutoFit/>
          </a:bodyPr>
          <a:lstStyle/>
          <a:p>
            <a:r>
              <a:rPr lang="es-CO" sz="1200" dirty="0">
                <a:latin typeface="Arial" panose="020B0604020202020204" pitchFamily="34" charset="0"/>
                <a:cs typeface="Arial" panose="020B0604020202020204" pitchFamily="34" charset="0"/>
              </a:rPr>
              <a:t>Para la vigencia 2025, en el tercer trimestre de julio a septiembre, se presenta un aumento del 32% en los Contratos de prestación de servicios, con relación al tercer trimestre del año 2024, debido a que, en los meses de julio y agosto del año anterior se terminaron varios de los Contratos realizados en el primer </a:t>
            </a:r>
            <a:r>
              <a:rPr lang="es-CO" sz="1200" dirty="0" smtClean="0">
                <a:latin typeface="Arial" panose="020B0604020202020204" pitchFamily="34" charset="0"/>
                <a:cs typeface="Arial" panose="020B0604020202020204" pitchFamily="34" charset="0"/>
              </a:rPr>
              <a:t>semestre.</a:t>
            </a:r>
            <a:endParaRPr lang="es-CO" sz="12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nvPr>
        </p:nvGraphicFramePr>
        <p:xfrm>
          <a:off x="171510" y="1395757"/>
          <a:ext cx="8491289" cy="963930"/>
        </p:xfrm>
        <a:graphic>
          <a:graphicData uri="http://schemas.openxmlformats.org/drawingml/2006/table">
            <a:tbl>
              <a:tblPr/>
              <a:tblGrid>
                <a:gridCol w="2622110">
                  <a:extLst>
                    <a:ext uri="{9D8B030D-6E8A-4147-A177-3AD203B41FA5}">
                      <a16:colId xmlns:a16="http://schemas.microsoft.com/office/drawing/2014/main" val="1527075711"/>
                    </a:ext>
                  </a:extLst>
                </a:gridCol>
                <a:gridCol w="1299167">
                  <a:extLst>
                    <a:ext uri="{9D8B030D-6E8A-4147-A177-3AD203B41FA5}">
                      <a16:colId xmlns:a16="http://schemas.microsoft.com/office/drawing/2014/main" val="2855975761"/>
                    </a:ext>
                  </a:extLst>
                </a:gridCol>
                <a:gridCol w="1224444">
                  <a:extLst>
                    <a:ext uri="{9D8B030D-6E8A-4147-A177-3AD203B41FA5}">
                      <a16:colId xmlns:a16="http://schemas.microsoft.com/office/drawing/2014/main" val="627307505"/>
                    </a:ext>
                  </a:extLst>
                </a:gridCol>
                <a:gridCol w="1769585">
                  <a:extLst>
                    <a:ext uri="{9D8B030D-6E8A-4147-A177-3AD203B41FA5}">
                      <a16:colId xmlns:a16="http://schemas.microsoft.com/office/drawing/2014/main" val="2085732747"/>
                    </a:ext>
                  </a:extLst>
                </a:gridCol>
                <a:gridCol w="1575983">
                  <a:extLst>
                    <a:ext uri="{9D8B030D-6E8A-4147-A177-3AD203B41FA5}">
                      <a16:colId xmlns:a16="http://schemas.microsoft.com/office/drawing/2014/main" val="3074189058"/>
                    </a:ext>
                  </a:extLst>
                </a:gridCol>
              </a:tblGrid>
              <a:tr h="368046">
                <a:tc>
                  <a:txBody>
                    <a:bodyPr/>
                    <a:lstStyle/>
                    <a:p>
                      <a:pPr algn="ctr">
                        <a:lnSpc>
                          <a:spcPct val="115000"/>
                        </a:lnSpc>
                        <a:spcAft>
                          <a:spcPts val="0"/>
                        </a:spcAft>
                      </a:pPr>
                      <a:r>
                        <a:rPr lang="es-CO" sz="1100" b="1" dirty="0">
                          <a:effectLst/>
                          <a:latin typeface="Arial" panose="020B0604020202020204" pitchFamily="34" charset="0"/>
                          <a:ea typeface="Arial" panose="020B0604020202020204" pitchFamily="34" charset="0"/>
                          <a:cs typeface="Times New Roman" panose="02020603050405020304" pitchFamily="18" charset="0"/>
                        </a:rPr>
                        <a:t>CONTRATOS</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745"/>
                        </a:spcBef>
                        <a:spcAft>
                          <a:spcPts val="0"/>
                        </a:spcAft>
                      </a:pPr>
                      <a:r>
                        <a:rPr lang="es-CO" sz="1100" b="1">
                          <a:effectLst/>
                          <a:latin typeface="Arial" panose="020B0604020202020204" pitchFamily="34" charset="0"/>
                          <a:ea typeface="Arial" panose="020B0604020202020204" pitchFamily="34" charset="0"/>
                          <a:cs typeface="Times New Roman" panose="02020603050405020304" pitchFamily="18" charset="0"/>
                        </a:rPr>
                        <a:t>Tercer Trimestre 2025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745"/>
                        </a:spcBef>
                        <a:spcAft>
                          <a:spcPts val="0"/>
                        </a:spcAft>
                      </a:pPr>
                      <a:r>
                        <a:rPr lang="es-CO" sz="1100" b="1">
                          <a:effectLst/>
                          <a:latin typeface="Arial" panose="020B0604020202020204" pitchFamily="34" charset="0"/>
                          <a:ea typeface="Arial" panose="020B0604020202020204" pitchFamily="34" charset="0"/>
                          <a:cs typeface="Times New Roman" panose="02020603050405020304" pitchFamily="18" charset="0"/>
                        </a:rPr>
                        <a:t>Tercer Trimestre 2024</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effectLst/>
                          <a:latin typeface="Arial" panose="020B0604020202020204" pitchFamily="34" charset="0"/>
                          <a:ea typeface="Arial" panose="020B0604020202020204" pitchFamily="34"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50"/>
                        </a:spcBef>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Variación </a:t>
                      </a:r>
                      <a:r>
                        <a:rPr lang="es-CO" sz="1100" b="1">
                          <a:effectLst/>
                          <a:latin typeface="Arial" panose="020B0604020202020204" pitchFamily="34" charset="0"/>
                          <a:ea typeface="Arial" panose="020B0604020202020204" pitchFamily="34" charset="0"/>
                          <a:cs typeface="Times New Roman" panose="02020603050405020304" pitchFamily="18" charset="0"/>
                        </a:rPr>
                        <a:t>Relativa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83812374"/>
                  </a:ext>
                </a:extLst>
              </a:tr>
              <a:tr h="552069">
                <a:tc>
                  <a:txBody>
                    <a:bodyPr/>
                    <a:lstStyle/>
                    <a:p>
                      <a:pPr marL="44450" marR="93345" algn="just">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Honorarios por Prestación de servicios de apoyo a la gestión y servicios profesionales.</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$693.786.241</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$525.626.810</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$168.159.431</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002748"/>
                  </a:ext>
                </a:extLst>
              </a:tr>
            </a:tbl>
          </a:graphicData>
        </a:graphic>
      </p:graphicFrame>
    </p:spTree>
    <p:extLst>
      <p:ext uri="{BB962C8B-B14F-4D97-AF65-F5344CB8AC3E}">
        <p14:creationId xmlns:p14="http://schemas.microsoft.com/office/powerpoint/2010/main" val="2453191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95945" y="7905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14" name="Rectángulo 13"/>
          <p:cNvSpPr/>
          <p:nvPr/>
        </p:nvSpPr>
        <p:spPr>
          <a:xfrm>
            <a:off x="195944" y="1012812"/>
            <a:ext cx="1544325"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601579" y="1265872"/>
            <a:ext cx="7854849" cy="2895002"/>
          </a:xfrm>
          <a:prstGeom prst="rect">
            <a:avLst/>
          </a:prstGeom>
          <a:noFill/>
          <a:ln>
            <a:noFill/>
          </a:ln>
        </p:spPr>
      </p:pic>
    </p:spTree>
    <p:extLst>
      <p:ext uri="{BB962C8B-B14F-4D97-AF65-F5344CB8AC3E}">
        <p14:creationId xmlns:p14="http://schemas.microsoft.com/office/powerpoint/2010/main" val="2602095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9" name="Rectángulo 8"/>
          <p:cNvSpPr/>
          <p:nvPr/>
        </p:nvSpPr>
        <p:spPr>
          <a:xfrm>
            <a:off x="148641" y="807033"/>
            <a:ext cx="1449436" cy="253916"/>
          </a:xfrm>
          <a:prstGeom prst="rect">
            <a:avLst/>
          </a:prstGeom>
        </p:spPr>
        <p:txBody>
          <a:bodyPr wrap="none">
            <a:spAutoFit/>
          </a:bodyPr>
          <a:lstStyle/>
          <a:p>
            <a:pPr algn="just"/>
            <a:r>
              <a:rPr lang="es-ES" sz="1050" b="1" dirty="0">
                <a:latin typeface="Arial" panose="020B0604020202020204" pitchFamily="34" charset="0"/>
                <a:cs typeface="Arial" panose="020B0604020202020204" pitchFamily="34" charset="0"/>
              </a:rPr>
              <a:t>Gastos Generales: </a:t>
            </a:r>
            <a:r>
              <a:rPr lang="es-CO" sz="1050" b="1"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174129" y="1148206"/>
            <a:ext cx="8681113" cy="3238287"/>
          </a:xfrm>
          <a:prstGeom prst="rect">
            <a:avLst/>
          </a:prstGeom>
        </p:spPr>
      </p:pic>
    </p:spTree>
    <p:extLst>
      <p:ext uri="{BB962C8B-B14F-4D97-AF65-F5344CB8AC3E}">
        <p14:creationId xmlns:p14="http://schemas.microsoft.com/office/powerpoint/2010/main" val="287065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14" name="Rectángulo 13"/>
          <p:cNvSpPr/>
          <p:nvPr/>
        </p:nvSpPr>
        <p:spPr>
          <a:xfrm>
            <a:off x="195944" y="831232"/>
            <a:ext cx="2951388"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Gastos Generales: </a:t>
            </a:r>
            <a:endParaRPr lang="es-CO" sz="1200" dirty="0">
              <a:latin typeface="Arial" panose="020B0604020202020204" pitchFamily="34" charset="0"/>
              <a:cs typeface="Arial" panose="020B0604020202020204" pitchFamily="34" charset="0"/>
            </a:endParaRPr>
          </a:p>
        </p:txBody>
      </p:sp>
      <p:sp>
        <p:nvSpPr>
          <p:cNvPr id="6" name="Rectángulo 5"/>
          <p:cNvSpPr/>
          <p:nvPr/>
        </p:nvSpPr>
        <p:spPr>
          <a:xfrm>
            <a:off x="3359147" y="1034820"/>
            <a:ext cx="1196128" cy="248209"/>
          </a:xfrm>
          <a:prstGeom prst="rect">
            <a:avLst/>
          </a:prstGeom>
        </p:spPr>
        <p:txBody>
          <a:bodyPr wrap="square">
            <a:spAutoFit/>
          </a:bodyPr>
          <a:lstStyle/>
          <a:p>
            <a:r>
              <a:rPr lang="es-MX" sz="1013" b="1" dirty="0">
                <a:latin typeface="Arial" panose="020B0604020202020204" pitchFamily="34" charset="0"/>
                <a:cs typeface="Arial" panose="020B0604020202020204" pitchFamily="34" charset="0"/>
              </a:rPr>
              <a:t>Combustible</a:t>
            </a:r>
            <a:endParaRPr lang="es-CO" sz="1013" b="1" dirty="0">
              <a:latin typeface="Arial" panose="020B0604020202020204" pitchFamily="34" charset="0"/>
              <a:cs typeface="Arial" panose="020B0604020202020204" pitchFamily="34" charset="0"/>
            </a:endParaRPr>
          </a:p>
        </p:txBody>
      </p:sp>
      <p:pic>
        <p:nvPicPr>
          <p:cNvPr id="9" name="Imagen 8"/>
          <p:cNvPicPr/>
          <p:nvPr/>
        </p:nvPicPr>
        <p:blipFill>
          <a:blip r:embed="rId2"/>
          <a:stretch>
            <a:fillRect/>
          </a:stretch>
        </p:blipFill>
        <p:spPr>
          <a:xfrm>
            <a:off x="389980" y="2028390"/>
            <a:ext cx="8590036" cy="1846910"/>
          </a:xfrm>
          <a:prstGeom prst="rect">
            <a:avLst/>
          </a:prstGeom>
        </p:spPr>
      </p:pic>
      <p:graphicFrame>
        <p:nvGraphicFramePr>
          <p:cNvPr id="5" name="Tabla 4"/>
          <p:cNvGraphicFramePr>
            <a:graphicFrameLocks noGrp="1"/>
          </p:cNvGraphicFramePr>
          <p:nvPr>
            <p:extLst/>
          </p:nvPr>
        </p:nvGraphicFramePr>
        <p:xfrm>
          <a:off x="389980" y="1370162"/>
          <a:ext cx="8417137" cy="579179"/>
        </p:xfrm>
        <a:graphic>
          <a:graphicData uri="http://schemas.openxmlformats.org/drawingml/2006/table">
            <a:tbl>
              <a:tblPr/>
              <a:tblGrid>
                <a:gridCol w="1377044">
                  <a:extLst>
                    <a:ext uri="{9D8B030D-6E8A-4147-A177-3AD203B41FA5}">
                      <a16:colId xmlns:a16="http://schemas.microsoft.com/office/drawing/2014/main" val="2643767458"/>
                    </a:ext>
                  </a:extLst>
                </a:gridCol>
                <a:gridCol w="1760865">
                  <a:extLst>
                    <a:ext uri="{9D8B030D-6E8A-4147-A177-3AD203B41FA5}">
                      <a16:colId xmlns:a16="http://schemas.microsoft.com/office/drawing/2014/main" val="3429556021"/>
                    </a:ext>
                  </a:extLst>
                </a:gridCol>
                <a:gridCol w="1637975">
                  <a:extLst>
                    <a:ext uri="{9D8B030D-6E8A-4147-A177-3AD203B41FA5}">
                      <a16:colId xmlns:a16="http://schemas.microsoft.com/office/drawing/2014/main" val="4071788582"/>
                    </a:ext>
                  </a:extLst>
                </a:gridCol>
                <a:gridCol w="1888805">
                  <a:extLst>
                    <a:ext uri="{9D8B030D-6E8A-4147-A177-3AD203B41FA5}">
                      <a16:colId xmlns:a16="http://schemas.microsoft.com/office/drawing/2014/main" val="3495849664"/>
                    </a:ext>
                  </a:extLst>
                </a:gridCol>
                <a:gridCol w="1752448">
                  <a:extLst>
                    <a:ext uri="{9D8B030D-6E8A-4147-A177-3AD203B41FA5}">
                      <a16:colId xmlns:a16="http://schemas.microsoft.com/office/drawing/2014/main" val="1130100124"/>
                    </a:ext>
                  </a:extLst>
                </a:gridCol>
              </a:tblGrid>
              <a:tr h="345399">
                <a:tc>
                  <a:txBody>
                    <a:bodyPr/>
                    <a:lstStyle/>
                    <a:p>
                      <a:pPr marR="107950"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CONCEPTO</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460"/>
                        </a:spcBef>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III Trimestre - 2025</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460"/>
                        </a:spcBef>
                        <a:spcAft>
                          <a:spcPts val="0"/>
                        </a:spcAft>
                      </a:pPr>
                      <a:r>
                        <a:rPr lang="es-CO"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III Trimestre 2024</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Absoluta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R="115570" algn="ctr">
                        <a:lnSpc>
                          <a:spcPct val="115000"/>
                        </a:lnSpc>
                        <a:spcAft>
                          <a:spcPts val="0"/>
                        </a:spcAft>
                      </a:pPr>
                      <a:r>
                        <a:rPr lang="es-CO"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Variación Relativa</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3381858"/>
                  </a:ext>
                </a:extLst>
              </a:tr>
              <a:tr h="233780">
                <a:tc>
                  <a:txBody>
                    <a:bodyPr/>
                    <a:lstStyle/>
                    <a:p>
                      <a:pPr marL="44450">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Combustible</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$9.254.773</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$10.549.180</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-$1.294.407</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-12,27%</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25738"/>
                  </a:ext>
                </a:extLst>
              </a:tr>
            </a:tbl>
          </a:graphicData>
        </a:graphic>
      </p:graphicFrame>
    </p:spTree>
    <p:extLst>
      <p:ext uri="{BB962C8B-B14F-4D97-AF65-F5344CB8AC3E}">
        <p14:creationId xmlns:p14="http://schemas.microsoft.com/office/powerpoint/2010/main" val="1452169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0454" y="170398"/>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7" name="Rectángulo 6"/>
          <p:cNvSpPr/>
          <p:nvPr/>
        </p:nvSpPr>
        <p:spPr>
          <a:xfrm>
            <a:off x="436700" y="821490"/>
            <a:ext cx="1228221" cy="307777"/>
          </a:xfrm>
          <a:prstGeom prst="rect">
            <a:avLst/>
          </a:prstGeom>
        </p:spPr>
        <p:txBody>
          <a:bodyPr wrap="none">
            <a:spAutoFit/>
          </a:bodyPr>
          <a:lstStyle/>
          <a:p>
            <a:pPr algn="just"/>
            <a:r>
              <a:rPr lang="es-ES" sz="1400" b="1" dirty="0">
                <a:latin typeface="Arial" panose="020B0604020202020204" pitchFamily="34" charset="0"/>
                <a:cs typeface="Arial" panose="020B0604020202020204" pitchFamily="34" charset="0"/>
              </a:rPr>
              <a:t>Fortalezas: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nvPr>
        </p:nvGraphicFramePr>
        <p:xfrm>
          <a:off x="156410" y="1407697"/>
          <a:ext cx="8662738" cy="2407944"/>
        </p:xfrm>
        <a:graphic>
          <a:graphicData uri="http://schemas.openxmlformats.org/drawingml/2006/table">
            <a:tbl>
              <a:tblPr firstRow="1" firstCol="1" bandRow="1"/>
              <a:tblGrid>
                <a:gridCol w="502439">
                  <a:extLst>
                    <a:ext uri="{9D8B030D-6E8A-4147-A177-3AD203B41FA5}">
                      <a16:colId xmlns:a16="http://schemas.microsoft.com/office/drawing/2014/main" val="20738276"/>
                    </a:ext>
                  </a:extLst>
                </a:gridCol>
                <a:gridCol w="8160299">
                  <a:extLst>
                    <a:ext uri="{9D8B030D-6E8A-4147-A177-3AD203B41FA5}">
                      <a16:colId xmlns:a16="http://schemas.microsoft.com/office/drawing/2014/main" val="1270513913"/>
                    </a:ext>
                  </a:extLst>
                </a:gridCol>
              </a:tblGrid>
              <a:tr h="326626">
                <a:tc>
                  <a:txBody>
                    <a:bodyPr/>
                    <a:lstStyle/>
                    <a:p>
                      <a:pPr algn="ctr">
                        <a:lnSpc>
                          <a:spcPct val="115000"/>
                        </a:lnSpc>
                        <a:spcAft>
                          <a:spcPts val="0"/>
                        </a:spcAft>
                      </a:pPr>
                      <a:r>
                        <a:rPr lang="es-CO" sz="1100" b="1">
                          <a:effectLst/>
                          <a:latin typeface="Arial" panose="020B0604020202020204" pitchFamily="34" charset="0"/>
                          <a:ea typeface="Times New Roman" panose="02020603050405020304" pitchFamily="18" charset="0"/>
                          <a:cs typeface="Times New Roman" panose="02020603050405020304" pitchFamily="18" charset="0"/>
                        </a:rPr>
                        <a:t>No.</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s-CO" sz="1100" b="1" dirty="0">
                          <a:effectLst/>
                          <a:latin typeface="Arial" panose="020B0604020202020204" pitchFamily="34" charset="0"/>
                          <a:ea typeface="Times New Roman" panose="02020603050405020304" pitchFamily="18" charset="0"/>
                          <a:cs typeface="Times New Roman" panose="02020603050405020304" pitchFamily="18" charset="0"/>
                        </a:rPr>
                        <a:t>FORTALEZAS </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9201127"/>
                  </a:ext>
                </a:extLst>
              </a:tr>
              <a:tr h="552069">
                <a:tc>
                  <a:txBody>
                    <a:bodyPr/>
                    <a:lstStyle/>
                    <a:p>
                      <a:pPr algn="ctr">
                        <a:lnSpc>
                          <a:spcPct val="115000"/>
                        </a:lnSpc>
                        <a:spcAft>
                          <a:spcPts val="0"/>
                        </a:spcAft>
                      </a:pPr>
                      <a:r>
                        <a:rPr lang="es-CO" sz="1100" i="1" dirty="0">
                          <a:effectLst/>
                          <a:latin typeface="Arial" panose="020B0604020202020204" pitchFamily="34" charset="0"/>
                          <a:ea typeface="Arial" panose="020B0604020202020204" pitchFamily="34" charset="0"/>
                          <a:cs typeface="Times New Roman" panose="02020603050405020304" pitchFamily="18" charset="0"/>
                        </a:rPr>
                        <a:t>1</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tc>
                  <a:txBody>
                    <a:bodyPr/>
                    <a:lstStyle/>
                    <a:p>
                      <a:pPr algn="just">
                        <a:lnSpc>
                          <a:spcPct val="115000"/>
                        </a:lnSpc>
                        <a:spcAft>
                          <a:spcPts val="0"/>
                        </a:spcAft>
                      </a:pPr>
                      <a:r>
                        <a:rPr lang="es-CO" sz="1100" dirty="0">
                          <a:effectLst/>
                          <a:latin typeface="Arial" panose="020B0604020202020204" pitchFamily="34" charset="0"/>
                          <a:ea typeface="Arial" panose="020B0604020202020204" pitchFamily="34" charset="0"/>
                          <a:cs typeface="Times New Roman" panose="02020603050405020304" pitchFamily="18" charset="0"/>
                        </a:rPr>
                        <a:t>Existencia y seguimiento del Plan de Austeridad: El Instituto tiene formalizado un Plan de Austeridad en el Gasto (Resolución S2025000800 del 29 de agosto de 2025), el cual es objeto de monitoreo continuo por parte de la Subgerencia Administrativa y Financiera, evidenciando una gestión planificada y orientada a la eficiencia.</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extLst>
                  <a:ext uri="{0D108BD9-81ED-4DB2-BD59-A6C34878D82A}">
                    <a16:rowId xmlns:a16="http://schemas.microsoft.com/office/drawing/2014/main" val="986977187"/>
                  </a:ext>
                </a:extLst>
              </a:tr>
              <a:tr h="462301">
                <a:tc>
                  <a:txBody>
                    <a:bodyPr/>
                    <a:lstStyle/>
                    <a:p>
                      <a:pPr algn="ctr">
                        <a:lnSpc>
                          <a:spcPct val="115000"/>
                        </a:lnSpc>
                        <a:spcAft>
                          <a:spcPts val="0"/>
                        </a:spcAft>
                      </a:pPr>
                      <a:r>
                        <a:rPr lang="es-CO" sz="1100" i="1">
                          <a:effectLst/>
                          <a:latin typeface="Arial" panose="020B0604020202020204" pitchFamily="34" charset="0"/>
                          <a:ea typeface="Arial" panose="020B0604020202020204" pitchFamily="34" charset="0"/>
                          <a:cs typeface="Times New Roman" panose="02020603050405020304" pitchFamily="18" charset="0"/>
                        </a:rPr>
                        <a:t>2</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tc>
                  <a:txBody>
                    <a:bodyPr/>
                    <a:lstStyle/>
                    <a:p>
                      <a:pPr algn="just">
                        <a:lnSpc>
                          <a:spcPct val="115000"/>
                        </a:lnSpc>
                        <a:spcAft>
                          <a:spcPts val="0"/>
                        </a:spcAft>
                      </a:pPr>
                      <a:r>
                        <a:rPr lang="es-CO" sz="1100" dirty="0">
                          <a:effectLst/>
                          <a:latin typeface="Arial" panose="020B0604020202020204" pitchFamily="34" charset="0"/>
                          <a:ea typeface="Arial" panose="020B0604020202020204" pitchFamily="34" charset="0"/>
                          <a:cs typeface="Times New Roman" panose="02020603050405020304" pitchFamily="18" charset="0"/>
                        </a:rPr>
                        <a:t>Capacitación y bienestar laboral activos: La entidad invierte en formación continua y programas de bienestar para sus servidores públicos, generando una cultura organizacional que apoya el desempeño eficiente, la motivación y el compromiso con la entidad.</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extLst>
                  <a:ext uri="{0D108BD9-81ED-4DB2-BD59-A6C34878D82A}">
                    <a16:rowId xmlns:a16="http://schemas.microsoft.com/office/drawing/2014/main" val="1170527029"/>
                  </a:ext>
                </a:extLst>
              </a:tr>
              <a:tr h="552069">
                <a:tc>
                  <a:txBody>
                    <a:bodyPr/>
                    <a:lstStyle/>
                    <a:p>
                      <a:pPr algn="ctr">
                        <a:lnSpc>
                          <a:spcPct val="115000"/>
                        </a:lnSpc>
                        <a:spcAft>
                          <a:spcPts val="0"/>
                        </a:spcAft>
                      </a:pPr>
                      <a:r>
                        <a:rPr lang="es-CO" sz="1100" i="1">
                          <a:effectLst/>
                          <a:latin typeface="Arial" panose="020B0604020202020204" pitchFamily="34" charset="0"/>
                          <a:ea typeface="Arial" panose="020B0604020202020204" pitchFamily="34" charset="0"/>
                          <a:cs typeface="Times New Roman" panose="02020603050405020304" pitchFamily="18" charset="0"/>
                        </a:rPr>
                        <a:t>3</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tc>
                  <a:txBody>
                    <a:bodyPr/>
                    <a:lstStyle/>
                    <a:p>
                      <a:pPr algn="just">
                        <a:lnSpc>
                          <a:spcPct val="115000"/>
                        </a:lnSpc>
                        <a:spcAft>
                          <a:spcPts val="0"/>
                        </a:spcAft>
                      </a:pPr>
                      <a:r>
                        <a:rPr lang="es-CO" sz="1100" dirty="0">
                          <a:effectLst/>
                          <a:latin typeface="Arial" panose="020B0604020202020204" pitchFamily="34" charset="0"/>
                          <a:ea typeface="Arial" panose="020B0604020202020204" pitchFamily="34" charset="0"/>
                          <a:cs typeface="Times New Roman" panose="02020603050405020304" pitchFamily="18" charset="0"/>
                        </a:rPr>
                        <a:t>Existencia de estrategias de ahorro en servicios y materiales: Se han implementado campañas permanentes para el uso racional de servicios públicos y reducción del consumo de insumos como papel y fotocopias, contribuyendo a la reducción de costos y la sostenibilidad ambiental.</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extLst>
                  <a:ext uri="{0D108BD9-81ED-4DB2-BD59-A6C34878D82A}">
                    <a16:rowId xmlns:a16="http://schemas.microsoft.com/office/drawing/2014/main" val="3998302861"/>
                  </a:ext>
                </a:extLst>
              </a:tr>
              <a:tr h="462301">
                <a:tc>
                  <a:txBody>
                    <a:bodyPr/>
                    <a:lstStyle/>
                    <a:p>
                      <a:pPr algn="ctr">
                        <a:lnSpc>
                          <a:spcPct val="115000"/>
                        </a:lnSpc>
                        <a:spcAft>
                          <a:spcPts val="0"/>
                        </a:spcAft>
                      </a:pPr>
                      <a:r>
                        <a:rPr lang="es-CO" sz="1100" i="1">
                          <a:effectLst/>
                          <a:latin typeface="Arial" panose="020B0604020202020204" pitchFamily="34" charset="0"/>
                          <a:ea typeface="Arial" panose="020B0604020202020204" pitchFamily="34" charset="0"/>
                          <a:cs typeface="Times New Roman" panose="02020603050405020304" pitchFamily="18" charset="0"/>
                        </a:rPr>
                        <a:t>4</a:t>
                      </a:r>
                      <a:endParaRPr lang="es-CO"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tc>
                  <a:txBody>
                    <a:bodyPr/>
                    <a:lstStyle/>
                    <a:p>
                      <a:pPr algn="just">
                        <a:lnSpc>
                          <a:spcPct val="115000"/>
                        </a:lnSpc>
                        <a:spcAft>
                          <a:spcPts val="0"/>
                        </a:spcAft>
                      </a:pPr>
                      <a:r>
                        <a:rPr lang="es-CO" sz="1100" dirty="0">
                          <a:effectLst/>
                          <a:latin typeface="Arial" panose="020B0604020202020204" pitchFamily="34" charset="0"/>
                          <a:ea typeface="Arial" panose="020B0604020202020204" pitchFamily="34" charset="0"/>
                          <a:cs typeface="Times New Roman" panose="02020603050405020304" pitchFamily="18" charset="0"/>
                        </a:rPr>
                        <a:t>El grupo de directivos se encuentran comprometidos en el cumplimiento del plan de austeridad en el gasto, generando acciones que impactan en el uso eficiente de los recursos.</a:t>
                      </a:r>
                      <a:endParaRPr lang="es-CO"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FE7"/>
                    </a:solidFill>
                  </a:tcPr>
                </a:tc>
                <a:extLst>
                  <a:ext uri="{0D108BD9-81ED-4DB2-BD59-A6C34878D82A}">
                    <a16:rowId xmlns:a16="http://schemas.microsoft.com/office/drawing/2014/main" val="1036746198"/>
                  </a:ext>
                </a:extLst>
              </a:tr>
            </a:tbl>
          </a:graphicData>
        </a:graphic>
      </p:graphicFrame>
    </p:spTree>
    <p:extLst>
      <p:ext uri="{BB962C8B-B14F-4D97-AF65-F5344CB8AC3E}">
        <p14:creationId xmlns:p14="http://schemas.microsoft.com/office/powerpoint/2010/main" val="1999647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u="sng"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r>
              <a:rPr lang="es-CO" sz="1400" b="1" dirty="0">
                <a:solidFill>
                  <a:schemeClr val="accent6">
                    <a:lumMod val="50000"/>
                  </a:schemeClr>
                </a:solidFill>
                <a:latin typeface="Arial" panose="020B0604020202020204" pitchFamily="34" charset="0"/>
                <a:cs typeface="Arial" panose="020B0604020202020204" pitchFamily="34" charset="0"/>
              </a:rPr>
              <a:t>.</a:t>
            </a:r>
          </a:p>
        </p:txBody>
      </p:sp>
      <p:sp>
        <p:nvSpPr>
          <p:cNvPr id="9" name="Rectángulo 8"/>
          <p:cNvSpPr/>
          <p:nvPr/>
        </p:nvSpPr>
        <p:spPr>
          <a:xfrm>
            <a:off x="165349" y="1041221"/>
            <a:ext cx="8581610" cy="646331"/>
          </a:xfrm>
          <a:prstGeom prst="rect">
            <a:avLst/>
          </a:prstGeom>
        </p:spPr>
        <p:txBody>
          <a:bodyPr wrap="square">
            <a:spAutoFit/>
          </a:bodyPr>
          <a:lstStyle/>
          <a:p>
            <a:pPr algn="just"/>
            <a:r>
              <a:rPr lang="es-MX" sz="1800" b="1" dirty="0">
                <a:latin typeface="Arial" panose="020B0604020202020204" pitchFamily="34" charset="0"/>
              </a:rPr>
              <a:t>Se realizo la verificación y seguimiento a la rendición de las siguientes categorías</a:t>
            </a:r>
            <a:r>
              <a:rPr lang="es-MX" sz="1200" b="1" dirty="0">
                <a:latin typeface="Arial" panose="020B0604020202020204" pitchFamily="34" charset="0"/>
              </a:rPr>
              <a:t>:</a:t>
            </a:r>
            <a:endParaRPr lang="es-CO" sz="1200" dirty="0"/>
          </a:p>
        </p:txBody>
      </p:sp>
      <p:sp>
        <p:nvSpPr>
          <p:cNvPr id="4" name="Rectángulo 3"/>
          <p:cNvSpPr/>
          <p:nvPr/>
        </p:nvSpPr>
        <p:spPr>
          <a:xfrm>
            <a:off x="336884" y="1809539"/>
            <a:ext cx="8530390" cy="2308324"/>
          </a:xfrm>
          <a:prstGeom prst="rect">
            <a:avLst/>
          </a:prstGeom>
        </p:spPr>
        <p:txBody>
          <a:bodyPr wrap="square">
            <a:spAutoFit/>
          </a:bodyPr>
          <a:lstStyle/>
          <a:p>
            <a:pPr marL="214313" indent="-214313" algn="just">
              <a:buFont typeface="Wingdings" panose="05000000000000000000" pitchFamily="2" charset="2"/>
              <a:buChar char="v"/>
            </a:pPr>
            <a:r>
              <a:rPr lang="es-CO" sz="1800" b="1" dirty="0">
                <a:latin typeface="Arial" panose="020B0604020202020204" pitchFamily="34" charset="0"/>
                <a:cs typeface="Arial" panose="020B0604020202020204" pitchFamily="34" charset="0"/>
              </a:rPr>
              <a:t> CUIPO – Categoría Única de la Información del Presupuesto Ordinario: Cortes a marzo y junio de 2025 (primer trimestre y segundo trimestre).</a:t>
            </a:r>
          </a:p>
          <a:p>
            <a:pPr marL="214313" indent="-214313">
              <a:buFont typeface="Wingdings" panose="05000000000000000000" pitchFamily="2" charset="2"/>
              <a:buChar char="v"/>
            </a:pPr>
            <a:endParaRPr lang="es-MX" sz="1800" b="1" dirty="0">
              <a:latin typeface="Arial" panose="020B0604020202020204" pitchFamily="34" charset="0"/>
              <a:ea typeface="Times New Roman" panose="02020603050405020304" pitchFamily="18" charset="0"/>
              <a:cs typeface="Arial" panose="020B0604020202020204" pitchFamily="34" charset="0"/>
            </a:endParaRPr>
          </a:p>
          <a:p>
            <a:pPr lvl="1"/>
            <a:r>
              <a:rPr lang="es-CO" sz="1800" dirty="0">
                <a:latin typeface="Arial" panose="020B0604020202020204" pitchFamily="34" charset="0"/>
                <a:cs typeface="Arial" panose="020B0604020202020204" pitchFamily="34" charset="0"/>
              </a:rPr>
              <a:t>A – Programación de ingresos.</a:t>
            </a:r>
          </a:p>
          <a:p>
            <a:pPr lvl="1"/>
            <a:r>
              <a:rPr lang="es-CO" sz="1800" dirty="0">
                <a:latin typeface="Arial" panose="020B0604020202020204" pitchFamily="34" charset="0"/>
                <a:cs typeface="Arial" panose="020B0604020202020204" pitchFamily="34" charset="0"/>
              </a:rPr>
              <a:t>B – Ejecución de ingresos.</a:t>
            </a:r>
          </a:p>
          <a:p>
            <a:pPr lvl="1"/>
            <a:r>
              <a:rPr lang="es-CO" sz="1800" dirty="0">
                <a:latin typeface="Arial" panose="020B0604020202020204" pitchFamily="34" charset="0"/>
                <a:cs typeface="Arial" panose="020B0604020202020204" pitchFamily="34" charset="0"/>
              </a:rPr>
              <a:t>C – Programación de Gastos.</a:t>
            </a:r>
          </a:p>
          <a:p>
            <a:pPr lvl="1"/>
            <a:r>
              <a:rPr lang="es-CO" sz="1800" dirty="0">
                <a:latin typeface="Arial" panose="020B0604020202020204" pitchFamily="34" charset="0"/>
                <a:cs typeface="Arial" panose="020B0604020202020204" pitchFamily="34" charset="0"/>
              </a:rPr>
              <a:t>D – Ejecución de gastos.</a:t>
            </a:r>
          </a:p>
          <a:p>
            <a:pPr lvl="1"/>
            <a:r>
              <a:rPr lang="es-CO" sz="1800" dirty="0">
                <a:latin typeface="Arial" panose="020B0604020202020204" pitchFamily="34" charset="0"/>
                <a:cs typeface="Arial" panose="020B0604020202020204" pitchFamily="34" charset="0"/>
              </a:rPr>
              <a:t>E – Secciones presupuestales adicionales.</a:t>
            </a:r>
            <a:endParaRPr lang="es-CO"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036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4" name="Rectángulo 3"/>
          <p:cNvSpPr/>
          <p:nvPr/>
        </p:nvSpPr>
        <p:spPr>
          <a:xfrm>
            <a:off x="180474" y="1141208"/>
            <a:ext cx="8710863" cy="1846659"/>
          </a:xfrm>
          <a:prstGeom prst="rect">
            <a:avLst/>
          </a:prstGeom>
        </p:spPr>
        <p:txBody>
          <a:bodyPr wrap="square">
            <a:spAutoFit/>
          </a:bodyPr>
          <a:lstStyle/>
          <a:p>
            <a:pPr marL="214313" indent="-214313" algn="just">
              <a:buFont typeface="Wingdings" panose="05000000000000000000" pitchFamily="2" charset="2"/>
              <a:buChar char="v"/>
            </a:pPr>
            <a:r>
              <a:rPr lang="es-CO" sz="1800" b="1" dirty="0">
                <a:latin typeface="Arial" panose="020B0604020202020204" pitchFamily="34" charset="0"/>
                <a:cs typeface="Arial" panose="020B0604020202020204" pitchFamily="34" charset="0"/>
              </a:rPr>
              <a:t> Información Contable Publica – Convergencia: Cortes marzo de 2025 (primer trimestre) y junio (segundo trimestre) de 2025.</a:t>
            </a:r>
          </a:p>
          <a:p>
            <a:pPr lvl="0"/>
            <a:r>
              <a:rPr lang="es-MX" sz="1800" b="1" dirty="0">
                <a:latin typeface="Arial" panose="020B0604020202020204" pitchFamily="34" charset="0"/>
                <a:ea typeface="Times New Roman" panose="02020603050405020304" pitchFamily="18" charset="0"/>
                <a:cs typeface="Arial" panose="020B0604020202020204" pitchFamily="34" charset="0"/>
              </a:rPr>
              <a:t>    formatos</a:t>
            </a:r>
          </a:p>
          <a:p>
            <a:pPr lvl="0"/>
            <a:endParaRPr lang="es-MX" sz="1800" b="1" dirty="0">
              <a:latin typeface="Arial" panose="020B0604020202020204" pitchFamily="34" charset="0"/>
              <a:ea typeface="Times New Roman" panose="02020603050405020304" pitchFamily="18" charset="0"/>
              <a:cs typeface="Arial" panose="020B0604020202020204" pitchFamily="34" charset="0"/>
            </a:endParaRPr>
          </a:p>
          <a:p>
            <a:pPr lvl="1"/>
            <a:r>
              <a:rPr lang="es-CO" sz="1400" dirty="0">
                <a:latin typeface="Arial" panose="020B0604020202020204" pitchFamily="34" charset="0"/>
                <a:cs typeface="Arial" panose="020B0604020202020204" pitchFamily="34" charset="0"/>
              </a:rPr>
              <a:t>CGN2015_001_SALDOS Y MOVIMIENTOS CONVERGENCIA</a:t>
            </a:r>
          </a:p>
          <a:p>
            <a:pPr lvl="1"/>
            <a:r>
              <a:rPr lang="es-CO" sz="1400" dirty="0">
                <a:latin typeface="Arial" panose="020B0604020202020204" pitchFamily="34" charset="0"/>
                <a:cs typeface="Arial" panose="020B0604020202020204" pitchFamily="34" charset="0"/>
              </a:rPr>
              <a:t>CGN2015_002_OPERACIONES RECIPROCAS_CONVERGENCIA</a:t>
            </a:r>
          </a:p>
          <a:p>
            <a:pPr lvl="1"/>
            <a:r>
              <a:rPr lang="es-CO" sz="1400" dirty="0">
                <a:latin typeface="Arial" panose="020B0604020202020204" pitchFamily="34" charset="0"/>
                <a:cs typeface="Arial" panose="020B0604020202020204" pitchFamily="34" charset="0"/>
              </a:rPr>
              <a:t>CGN2016C01_VARIACIONES_TRIMESTRALES SIGNIFICATIVAS</a:t>
            </a:r>
            <a:endParaRPr lang="es-CO"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781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sp>
        <p:nvSpPr>
          <p:cNvPr id="4" name="Rectángulo 3"/>
          <p:cNvSpPr/>
          <p:nvPr/>
        </p:nvSpPr>
        <p:spPr>
          <a:xfrm>
            <a:off x="568036" y="935182"/>
            <a:ext cx="8115220" cy="4301177"/>
          </a:xfrm>
          <a:prstGeom prst="rect">
            <a:avLst/>
          </a:prstGeom>
        </p:spPr>
        <p:txBody>
          <a:bodyPr wrap="square">
            <a:spAutoFit/>
          </a:bodyPr>
          <a:lstStyle/>
          <a:p>
            <a:pPr marL="342900" indent="-342900" algn="just">
              <a:buAutoNum type="arabicPeriod"/>
            </a:pPr>
            <a:r>
              <a:rPr lang="es-MX" sz="1800" b="1" dirty="0" smtClean="0">
                <a:latin typeface="Arial" panose="020B0604020202020204" pitchFamily="34" charset="0"/>
                <a:cs typeface="Arial" panose="020B0604020202020204" pitchFamily="34" charset="0"/>
              </a:rPr>
              <a:t>Informes realizados.</a:t>
            </a:r>
          </a:p>
          <a:p>
            <a:pPr algn="just"/>
            <a:r>
              <a:rPr lang="es-MX" sz="1800" b="1" dirty="0" smtClean="0">
                <a:latin typeface="Arial" panose="020B0604020202020204" pitchFamily="34" charset="0"/>
                <a:cs typeface="Arial" panose="020B0604020202020204" pitchFamily="34" charset="0"/>
              </a:rPr>
              <a:t>1.1. </a:t>
            </a:r>
            <a:r>
              <a:rPr lang="es-CO" sz="1800" dirty="0" smtClean="0">
                <a:latin typeface="Arial" panose="020B0604020202020204" pitchFamily="34" charset="0"/>
                <a:cs typeface="Arial" panose="020B0604020202020204" pitchFamily="34" charset="0"/>
              </a:rPr>
              <a:t>Auditoria </a:t>
            </a:r>
            <a:r>
              <a:rPr lang="es-CO" sz="1800" dirty="0">
                <a:latin typeface="Arial" panose="020B0604020202020204" pitchFamily="34" charset="0"/>
                <a:cs typeface="Arial" panose="020B0604020202020204" pitchFamily="34" charset="0"/>
              </a:rPr>
              <a:t>al Proceso Apoyo Técnico, Científico y Psicosocial para el Alto </a:t>
            </a:r>
            <a:r>
              <a:rPr lang="es-CO" sz="1800" dirty="0" smtClean="0">
                <a:latin typeface="Arial" panose="020B0604020202020204" pitchFamily="34" charset="0"/>
                <a:cs typeface="Arial" panose="020B0604020202020204" pitchFamily="34" charset="0"/>
              </a:rPr>
              <a:t>Rendimiento.</a:t>
            </a:r>
          </a:p>
          <a:p>
            <a:pPr algn="just"/>
            <a:r>
              <a:rPr lang="es-CO" sz="1800" b="1" dirty="0" smtClean="0">
                <a:latin typeface="Arial" panose="020B0604020202020204" pitchFamily="34" charset="0"/>
                <a:cs typeface="Arial" panose="020B0604020202020204" pitchFamily="34" charset="0"/>
              </a:rPr>
              <a:t>1.2. </a:t>
            </a:r>
            <a:r>
              <a:rPr lang="es-CO" sz="1800" dirty="0" smtClean="0">
                <a:latin typeface="Arial" panose="020B0604020202020204" pitchFamily="34" charset="0"/>
                <a:cs typeface="Arial" panose="020B0604020202020204" pitchFamily="34" charset="0"/>
              </a:rPr>
              <a:t>Auditoria </a:t>
            </a:r>
            <a:r>
              <a:rPr lang="es-CO" sz="1800" dirty="0">
                <a:latin typeface="Arial" panose="020B0604020202020204" pitchFamily="34" charset="0"/>
                <a:cs typeface="Arial" panose="020B0604020202020204" pitchFamily="34" charset="0"/>
              </a:rPr>
              <a:t>al Proceso Gestión Administrativa de los Recursos (Almacén</a:t>
            </a:r>
            <a:r>
              <a:rPr lang="es-CO" sz="1800" dirty="0" smtClean="0">
                <a:latin typeface="Arial" panose="020B0604020202020204" pitchFamily="34" charset="0"/>
                <a:cs typeface="Arial" panose="020B0604020202020204" pitchFamily="34" charset="0"/>
              </a:rPr>
              <a:t>).</a:t>
            </a:r>
          </a:p>
          <a:p>
            <a:pPr algn="just"/>
            <a:r>
              <a:rPr lang="es-CO" sz="1800" b="1" dirty="0" smtClean="0">
                <a:latin typeface="Arial" panose="020B0604020202020204" pitchFamily="34" charset="0"/>
                <a:cs typeface="Arial" panose="020B0604020202020204" pitchFamily="34" charset="0"/>
              </a:rPr>
              <a:t>1.3</a:t>
            </a:r>
            <a:r>
              <a:rPr lang="es-CO" sz="1800" dirty="0" smtClean="0">
                <a:latin typeface="Arial" panose="020B0604020202020204" pitchFamily="34" charset="0"/>
                <a:cs typeface="Arial" panose="020B0604020202020204" pitchFamily="34" charset="0"/>
              </a:rPr>
              <a:t>. Informe </a:t>
            </a:r>
            <a:r>
              <a:rPr lang="es-CO" sz="1800" dirty="0">
                <a:latin typeface="Arial" panose="020B0604020202020204" pitchFamily="34" charset="0"/>
                <a:cs typeface="Arial" panose="020B0604020202020204" pitchFamily="34" charset="0"/>
              </a:rPr>
              <a:t>de Austeridad en el </a:t>
            </a:r>
            <a:r>
              <a:rPr lang="es-CO" sz="1800" dirty="0" smtClean="0">
                <a:latin typeface="Arial" panose="020B0604020202020204" pitchFamily="34" charset="0"/>
                <a:cs typeface="Arial" panose="020B0604020202020204" pitchFamily="34" charset="0"/>
              </a:rPr>
              <a:t>gasto</a:t>
            </a:r>
          </a:p>
          <a:p>
            <a:pPr algn="just"/>
            <a:r>
              <a:rPr lang="es-CO" sz="1800" b="1" dirty="0" smtClean="0">
                <a:latin typeface="Arial" panose="020B0604020202020204" pitchFamily="34" charset="0"/>
                <a:cs typeface="Arial" panose="020B0604020202020204" pitchFamily="34" charset="0"/>
              </a:rPr>
              <a:t>1.4</a:t>
            </a:r>
            <a:r>
              <a:rPr lang="es-CO" sz="1800" dirty="0" smtClean="0">
                <a:latin typeface="Arial" panose="020B0604020202020204" pitchFamily="34" charset="0"/>
                <a:cs typeface="Arial" panose="020B0604020202020204" pitchFamily="34" charset="0"/>
              </a:rPr>
              <a:t>. Control </a:t>
            </a:r>
            <a:r>
              <a:rPr lang="es-CO" sz="1800" dirty="0">
                <a:latin typeface="Arial" panose="020B0604020202020204" pitchFamily="34" charset="0"/>
                <a:cs typeface="Arial" panose="020B0604020202020204" pitchFamily="34" charset="0"/>
              </a:rPr>
              <a:t>del cumplimiento al reporte en el FUT a través del </a:t>
            </a:r>
            <a:r>
              <a:rPr lang="es-CO" sz="1800" dirty="0" smtClean="0">
                <a:latin typeface="Arial" panose="020B0604020202020204" pitchFamily="34" charset="0"/>
                <a:cs typeface="Arial" panose="020B0604020202020204" pitchFamily="34" charset="0"/>
              </a:rPr>
              <a:t>CHIP</a:t>
            </a:r>
          </a:p>
          <a:p>
            <a:pPr algn="just"/>
            <a:r>
              <a:rPr lang="es-CO" sz="1800" b="1" dirty="0" smtClean="0">
                <a:latin typeface="Arial" panose="020B0604020202020204" pitchFamily="34" charset="0"/>
                <a:cs typeface="Arial" panose="020B0604020202020204" pitchFamily="34" charset="0"/>
              </a:rPr>
              <a:t>1.5</a:t>
            </a:r>
            <a:r>
              <a:rPr lang="es-CO" sz="1800" dirty="0" smtClean="0">
                <a:latin typeface="Arial" panose="020B0604020202020204" pitchFamily="34" charset="0"/>
                <a:cs typeface="Arial" panose="020B0604020202020204" pitchFamily="34" charset="0"/>
              </a:rPr>
              <a:t>. Auditoria Contrato </a:t>
            </a:r>
            <a:r>
              <a:rPr lang="es-CO" sz="1800" dirty="0">
                <a:latin typeface="Arial" panose="020B0604020202020204" pitchFamily="34" charset="0"/>
                <a:cs typeface="Arial" panose="020B0604020202020204" pitchFamily="34" charset="0"/>
              </a:rPr>
              <a:t>No. 653 de 2023. Piscina y coliseo municipal en el Municipio de San Andrés de </a:t>
            </a:r>
            <a:r>
              <a:rPr lang="es-CO" sz="1800" dirty="0" err="1">
                <a:latin typeface="Arial" panose="020B0604020202020204" pitchFamily="34" charset="0"/>
                <a:cs typeface="Arial" panose="020B0604020202020204" pitchFamily="34" charset="0"/>
              </a:rPr>
              <a:t>Cuerquia</a:t>
            </a:r>
            <a:r>
              <a:rPr lang="es-CO" sz="1800" dirty="0">
                <a:latin typeface="Arial" panose="020B0604020202020204" pitchFamily="34" charset="0"/>
                <a:cs typeface="Arial" panose="020B0604020202020204" pitchFamily="34" charset="0"/>
              </a:rPr>
              <a:t>, </a:t>
            </a:r>
            <a:r>
              <a:rPr lang="es-CO" sz="1800" dirty="0" smtClean="0">
                <a:latin typeface="Arial" panose="020B0604020202020204" pitchFamily="34" charset="0"/>
                <a:cs typeface="Arial" panose="020B0604020202020204" pitchFamily="34" charset="0"/>
              </a:rPr>
              <a:t>Antioquia.</a:t>
            </a:r>
          </a:p>
          <a:p>
            <a:pPr algn="just"/>
            <a:r>
              <a:rPr lang="es-CO" sz="1800" b="1" dirty="0" smtClean="0">
                <a:latin typeface="Arial" panose="020B0604020202020204" pitchFamily="34" charset="0"/>
                <a:cs typeface="Arial" panose="020B0604020202020204" pitchFamily="34" charset="0"/>
              </a:rPr>
              <a:t>1.6</a:t>
            </a:r>
            <a:r>
              <a:rPr lang="es-CO" sz="1800" dirty="0" smtClean="0">
                <a:latin typeface="Arial" panose="020B0604020202020204" pitchFamily="34" charset="0"/>
                <a:cs typeface="Arial" panose="020B0604020202020204" pitchFamily="34" charset="0"/>
              </a:rPr>
              <a:t>. Auditoria </a:t>
            </a:r>
            <a:r>
              <a:rPr lang="es-CO" sz="1800" dirty="0">
                <a:latin typeface="Arial" panose="020B0604020202020204" pitchFamily="34" charset="0"/>
                <a:cs typeface="Arial" panose="020B0604020202020204" pitchFamily="34" charset="0"/>
              </a:rPr>
              <a:t>al proceso de Contratación y Adquisiciones</a:t>
            </a:r>
            <a:endParaRPr lang="es-MX" sz="1800" b="1" dirty="0">
              <a:latin typeface="Arial" panose="020B0604020202020204" pitchFamily="34" charset="0"/>
              <a:cs typeface="Arial" panose="020B0604020202020204" pitchFamily="34" charset="0"/>
            </a:endParaRPr>
          </a:p>
          <a:p>
            <a:pPr algn="just"/>
            <a:r>
              <a:rPr lang="es-MX" sz="1800" b="1" dirty="0" smtClean="0">
                <a:latin typeface="Arial" panose="020B0604020202020204" pitchFamily="34" charset="0"/>
                <a:cs typeface="Arial" panose="020B0604020202020204" pitchFamily="34" charset="0"/>
              </a:rPr>
              <a:t>2. Informes </a:t>
            </a:r>
            <a:r>
              <a:rPr lang="es-MX" sz="1800" b="1" dirty="0">
                <a:latin typeface="Arial" panose="020B0604020202020204" pitchFamily="34" charset="0"/>
                <a:cs typeface="Arial" panose="020B0604020202020204" pitchFamily="34" charset="0"/>
              </a:rPr>
              <a:t>en </a:t>
            </a:r>
            <a:r>
              <a:rPr lang="es-MX" sz="1800" b="1" dirty="0" smtClean="0">
                <a:latin typeface="Arial" panose="020B0604020202020204" pitchFamily="34" charset="0"/>
                <a:cs typeface="Arial" panose="020B0604020202020204" pitchFamily="34" charset="0"/>
              </a:rPr>
              <a:t>ejecución.</a:t>
            </a:r>
          </a:p>
          <a:p>
            <a:pPr algn="just"/>
            <a:r>
              <a:rPr lang="es-MX" sz="1800" b="1" dirty="0" smtClean="0">
                <a:latin typeface="Arial" panose="020B0604020202020204" pitchFamily="34" charset="0"/>
                <a:cs typeface="Arial" panose="020B0604020202020204" pitchFamily="34" charset="0"/>
              </a:rPr>
              <a:t>2.1. </a:t>
            </a:r>
            <a:r>
              <a:rPr lang="es-MX" sz="1800" dirty="0" smtClean="0">
                <a:latin typeface="Arial" panose="020B0604020202020204" pitchFamily="34" charset="0"/>
                <a:cs typeface="Arial" panose="020B0604020202020204" pitchFamily="34" charset="0"/>
              </a:rPr>
              <a:t>Acción </a:t>
            </a:r>
            <a:r>
              <a:rPr lang="es-MX" sz="1800" dirty="0">
                <a:latin typeface="Arial" panose="020B0604020202020204" pitchFamily="34" charset="0"/>
                <a:cs typeface="Arial" panose="020B0604020202020204" pitchFamily="34" charset="0"/>
              </a:rPr>
              <a:t>de verificación planes de </a:t>
            </a:r>
            <a:r>
              <a:rPr lang="es-MX" sz="1800" dirty="0" smtClean="0">
                <a:latin typeface="Arial" panose="020B0604020202020204" pitchFamily="34" charset="0"/>
                <a:cs typeface="Arial" panose="020B0604020202020204" pitchFamily="34" charset="0"/>
              </a:rPr>
              <a:t>mejoramiento.</a:t>
            </a:r>
          </a:p>
          <a:p>
            <a:pPr algn="just"/>
            <a:r>
              <a:rPr lang="es-MX" sz="1800" b="1" dirty="0" smtClean="0">
                <a:latin typeface="Arial" panose="020B0604020202020204" pitchFamily="34" charset="0"/>
                <a:cs typeface="Arial" panose="020B0604020202020204" pitchFamily="34" charset="0"/>
              </a:rPr>
              <a:t>2.2</a:t>
            </a:r>
            <a:r>
              <a:rPr lang="es-MX" sz="1800" dirty="0" smtClean="0">
                <a:latin typeface="Arial" panose="020B0604020202020204" pitchFamily="34" charset="0"/>
                <a:cs typeface="Arial" panose="020B0604020202020204" pitchFamily="34" charset="0"/>
              </a:rPr>
              <a:t>. Acción de verificación. Ley 951 de 2005 </a:t>
            </a:r>
          </a:p>
          <a:p>
            <a:pPr lvl="0" algn="just"/>
            <a:r>
              <a:rPr lang="es-CO" sz="1800" b="1" dirty="0" smtClean="0">
                <a:latin typeface="Arial" panose="020B0604020202020204" pitchFamily="34" charset="0"/>
                <a:cs typeface="Arial" panose="020B0604020202020204" pitchFamily="34" charset="0"/>
              </a:rPr>
              <a:t>3.</a:t>
            </a:r>
            <a:r>
              <a:rPr lang="es-MX" sz="1800" b="1" dirty="0" smtClean="0">
                <a:latin typeface="Arial" panose="020B0604020202020204" pitchFamily="34" charset="0"/>
                <a:cs typeface="Arial" panose="020B0604020202020204" pitchFamily="34" charset="0"/>
              </a:rPr>
              <a:t> Informe de entrega de cargo</a:t>
            </a:r>
          </a:p>
          <a:p>
            <a:pPr algn="just"/>
            <a:r>
              <a:rPr lang="es-MX" sz="1800" b="1" dirty="0">
                <a:latin typeface="Arial" panose="020B0604020202020204" pitchFamily="34" charset="0"/>
                <a:cs typeface="Arial" panose="020B0604020202020204" pitchFamily="34" charset="0"/>
              </a:rPr>
              <a:t>4</a:t>
            </a:r>
            <a:r>
              <a:rPr lang="es-MX" sz="1800" b="1" dirty="0" smtClean="0">
                <a:latin typeface="Arial" panose="020B0604020202020204" pitchFamily="34" charset="0"/>
                <a:cs typeface="Arial" panose="020B0604020202020204" pitchFamily="34" charset="0"/>
              </a:rPr>
              <a:t>. Proposiciones </a:t>
            </a:r>
            <a:r>
              <a:rPr lang="es-MX" sz="1800" b="1" dirty="0">
                <a:latin typeface="Arial" panose="020B0604020202020204" pitchFamily="34" charset="0"/>
                <a:cs typeface="Arial" panose="020B0604020202020204" pitchFamily="34" charset="0"/>
              </a:rPr>
              <a:t>y </a:t>
            </a:r>
            <a:r>
              <a:rPr lang="es-MX" sz="1800" b="1" dirty="0" smtClean="0">
                <a:latin typeface="Arial" panose="020B0604020202020204" pitchFamily="34" charset="0"/>
                <a:cs typeface="Arial" panose="020B0604020202020204" pitchFamily="34" charset="0"/>
              </a:rPr>
              <a:t>varios.</a:t>
            </a:r>
          </a:p>
          <a:p>
            <a:r>
              <a:rPr lang="es-CO" sz="800" b="1" dirty="0">
                <a:latin typeface="Arial" panose="020B0604020202020204" pitchFamily="34" charset="0"/>
                <a:cs typeface="Arial" panose="020B0604020202020204" pitchFamily="34" charset="0"/>
              </a:rPr>
              <a:t> </a:t>
            </a:r>
            <a:endParaRPr lang="es-CO" sz="800" dirty="0">
              <a:latin typeface="Arial" panose="020B0604020202020204" pitchFamily="34" charset="0"/>
              <a:cs typeface="Arial" panose="020B0604020202020204" pitchFamily="34" charset="0"/>
            </a:endParaRPr>
          </a:p>
          <a:p>
            <a:endParaRPr lang="es-MX" b="1" dirty="0"/>
          </a:p>
        </p:txBody>
      </p:sp>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9085" y="245059"/>
            <a:ext cx="2567184"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14" name="Rectángulo 13"/>
          <p:cNvSpPr/>
          <p:nvPr/>
        </p:nvSpPr>
        <p:spPr>
          <a:xfrm>
            <a:off x="357335" y="975651"/>
            <a:ext cx="5141096" cy="323165"/>
          </a:xfrm>
          <a:prstGeom prst="rect">
            <a:avLst/>
          </a:prstGeom>
        </p:spPr>
        <p:txBody>
          <a:bodyPr wrap="square">
            <a:spAutoFit/>
          </a:bodyPr>
          <a:lstStyle/>
          <a:p>
            <a:pPr algn="just"/>
            <a:r>
              <a:rPr lang="es-CO" sz="1500" b="1" dirty="0">
                <a:latin typeface="Arial" panose="020B0604020202020204" pitchFamily="34" charset="0"/>
              </a:rPr>
              <a:t>Evidencias del cumplimiento primer trimestre</a:t>
            </a:r>
            <a:r>
              <a:rPr lang="es-CO" sz="1200" b="1" dirty="0">
                <a:latin typeface="Arial" panose="020B0604020202020204" pitchFamily="34" charset="0"/>
              </a:rPr>
              <a:t>: </a:t>
            </a:r>
            <a:endParaRPr lang="es-CO" sz="1200" dirty="0"/>
          </a:p>
        </p:txBody>
      </p:sp>
      <p:pic>
        <p:nvPicPr>
          <p:cNvPr id="15" name="Imagen 14"/>
          <p:cNvPicPr/>
          <p:nvPr/>
        </p:nvPicPr>
        <p:blipFill rotWithShape="1">
          <a:blip r:embed="rId2"/>
          <a:srcRect l="15121" t="22573" r="17815" b="32517"/>
          <a:stretch/>
        </p:blipFill>
        <p:spPr bwMode="auto">
          <a:xfrm>
            <a:off x="180473" y="1734889"/>
            <a:ext cx="8614611" cy="2656637"/>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357336" y="1336452"/>
            <a:ext cx="7932422" cy="248209"/>
          </a:xfrm>
          <a:prstGeom prst="rect">
            <a:avLst/>
          </a:prstGeom>
        </p:spPr>
        <p:txBody>
          <a:bodyPr wrap="square">
            <a:spAutoFit/>
          </a:bodyPr>
          <a:lstStyle/>
          <a:p>
            <a:pPr lvl="0" algn="just"/>
            <a:r>
              <a:rPr lang="es-CO" sz="1013" dirty="0">
                <a:solidFill>
                  <a:prstClr val="black"/>
                </a:solidFill>
                <a:latin typeface="Arial" panose="020B0604020202020204" pitchFamily="34" charset="0"/>
                <a:ea typeface="Times New Roman" panose="02020603050405020304" pitchFamily="18" charset="0"/>
                <a:cs typeface="Arial" panose="020B0604020202020204" pitchFamily="34" charset="0"/>
              </a:rPr>
              <a:t>CUIPO</a:t>
            </a:r>
            <a:r>
              <a:rPr lang="es-CO" sz="1013" dirty="0">
                <a:solidFill>
                  <a:srgbClr val="212529"/>
                </a:solidFill>
                <a:latin typeface="Arial" panose="020B0604020202020204" pitchFamily="34" charset="0"/>
                <a:ea typeface="Times New Roman" panose="02020603050405020304" pitchFamily="18" charset="0"/>
                <a:cs typeface="Arial" panose="020B0604020202020204" pitchFamily="34" charset="0"/>
              </a:rPr>
              <a:t> - Categoría Única De Información Del Presupuesto Ordinario</a:t>
            </a:r>
            <a:endParaRPr lang="es-CO" sz="1013"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0660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9085" y="245059"/>
            <a:ext cx="2567184"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14" name="Rectángulo 13"/>
          <p:cNvSpPr/>
          <p:nvPr/>
        </p:nvSpPr>
        <p:spPr>
          <a:xfrm>
            <a:off x="64348" y="984181"/>
            <a:ext cx="2916183" cy="323165"/>
          </a:xfrm>
          <a:prstGeom prst="rect">
            <a:avLst/>
          </a:prstGeom>
        </p:spPr>
        <p:txBody>
          <a:bodyPr wrap="none">
            <a:spAutoFit/>
          </a:bodyPr>
          <a:lstStyle/>
          <a:p>
            <a:pPr algn="just"/>
            <a:r>
              <a:rPr lang="es-CO" sz="1500" b="1" dirty="0">
                <a:latin typeface="Arial" panose="020B0604020202020204" pitchFamily="34" charset="0"/>
              </a:rPr>
              <a:t>Evidencias del cumplimiento</a:t>
            </a:r>
            <a:r>
              <a:rPr lang="es-CO" sz="1200" b="1" dirty="0">
                <a:latin typeface="Arial" panose="020B0604020202020204" pitchFamily="34" charset="0"/>
              </a:rPr>
              <a:t>: </a:t>
            </a:r>
            <a:endParaRPr lang="es-CO" sz="1200" dirty="0"/>
          </a:p>
        </p:txBody>
      </p:sp>
      <p:pic>
        <p:nvPicPr>
          <p:cNvPr id="11" name="Imagen 10"/>
          <p:cNvPicPr/>
          <p:nvPr/>
        </p:nvPicPr>
        <p:blipFill rotWithShape="1">
          <a:blip r:embed="rId3"/>
          <a:srcRect l="19972" t="14204" r="23259" b="24916"/>
          <a:stretch/>
        </p:blipFill>
        <p:spPr bwMode="auto">
          <a:xfrm>
            <a:off x="249052" y="1762968"/>
            <a:ext cx="8245243" cy="2917317"/>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357336" y="1347469"/>
            <a:ext cx="6548790" cy="386709"/>
          </a:xfrm>
          <a:prstGeom prst="rect">
            <a:avLst/>
          </a:prstGeom>
        </p:spPr>
        <p:txBody>
          <a:bodyPr wrap="square">
            <a:spAutoFit/>
          </a:bodyPr>
          <a:lstStyle/>
          <a:p>
            <a:pPr algn="just"/>
            <a:r>
              <a:rPr lang="es-CO" sz="900" dirty="0">
                <a:latin typeface="Arial" panose="020B0604020202020204" pitchFamily="34" charset="0"/>
                <a:ea typeface="Times New Roman" panose="02020603050405020304" pitchFamily="18" charset="0"/>
              </a:rPr>
              <a:t> </a:t>
            </a:r>
            <a:r>
              <a:rPr lang="es-CO" sz="1013" dirty="0">
                <a:latin typeface="Arial" panose="020B0604020202020204" pitchFamily="34" charset="0"/>
                <a:cs typeface="Arial" panose="020B0604020202020204" pitchFamily="34" charset="0"/>
              </a:rPr>
              <a:t>Información contable Publica - Convergencia</a:t>
            </a:r>
          </a:p>
          <a:p>
            <a:pPr algn="just"/>
            <a:endParaRPr lang="es-CO"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335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9085" y="245059"/>
            <a:ext cx="2567184"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14" name="Rectángulo 13"/>
          <p:cNvSpPr/>
          <p:nvPr/>
        </p:nvSpPr>
        <p:spPr>
          <a:xfrm>
            <a:off x="363828" y="980843"/>
            <a:ext cx="4647426" cy="323165"/>
          </a:xfrm>
          <a:prstGeom prst="rect">
            <a:avLst/>
          </a:prstGeom>
        </p:spPr>
        <p:txBody>
          <a:bodyPr wrap="none">
            <a:spAutoFit/>
          </a:bodyPr>
          <a:lstStyle/>
          <a:p>
            <a:pPr algn="just"/>
            <a:r>
              <a:rPr lang="es-CO" sz="1500" b="1" dirty="0">
                <a:latin typeface="Arial" panose="020B0604020202020204" pitchFamily="34" charset="0"/>
              </a:rPr>
              <a:t>Evidencias del cumplimiento segundo trimestre</a:t>
            </a:r>
            <a:r>
              <a:rPr lang="es-CO" sz="1200" b="1" dirty="0">
                <a:latin typeface="Arial" panose="020B0604020202020204" pitchFamily="34" charset="0"/>
              </a:rPr>
              <a:t>: </a:t>
            </a:r>
            <a:endParaRPr lang="es-CO" sz="1200" dirty="0"/>
          </a:p>
        </p:txBody>
      </p:sp>
      <p:sp>
        <p:nvSpPr>
          <p:cNvPr id="3" name="Rectángulo 2"/>
          <p:cNvSpPr/>
          <p:nvPr/>
        </p:nvSpPr>
        <p:spPr>
          <a:xfrm>
            <a:off x="386912" y="1269110"/>
            <a:ext cx="6548790" cy="386709"/>
          </a:xfrm>
          <a:prstGeom prst="rect">
            <a:avLst/>
          </a:prstGeom>
        </p:spPr>
        <p:txBody>
          <a:bodyPr wrap="square">
            <a:spAutoFit/>
          </a:bodyPr>
          <a:lstStyle/>
          <a:p>
            <a:r>
              <a:rPr lang="es-CO" sz="900" dirty="0">
                <a:latin typeface="Arial" panose="020B0604020202020204" pitchFamily="34" charset="0"/>
                <a:ea typeface="Times New Roman" panose="02020603050405020304" pitchFamily="18" charset="0"/>
              </a:rPr>
              <a:t> </a:t>
            </a:r>
            <a:r>
              <a:rPr lang="es-CO" sz="1013" dirty="0">
                <a:latin typeface="Arial" panose="020B0604020202020204" pitchFamily="34" charset="0"/>
                <a:cs typeface="Arial" panose="020B0604020202020204" pitchFamily="34" charset="0"/>
              </a:rPr>
              <a:t>CUIPO - Categoría Única De Información Del Presupuesto Ordinario</a:t>
            </a:r>
          </a:p>
          <a:p>
            <a:pPr algn="just"/>
            <a:endParaRPr lang="es-CO" sz="900" dirty="0">
              <a:latin typeface="Times New Roman" panose="02020603050405020304" pitchFamily="18" charset="0"/>
              <a:ea typeface="Times New Roman" panose="02020603050405020304" pitchFamily="18" charset="0"/>
            </a:endParaRPr>
          </a:p>
        </p:txBody>
      </p:sp>
      <p:pic>
        <p:nvPicPr>
          <p:cNvPr id="12" name="Imagen 11"/>
          <p:cNvPicPr/>
          <p:nvPr/>
        </p:nvPicPr>
        <p:blipFill rotWithShape="1">
          <a:blip r:embed="rId3"/>
          <a:srcRect l="14839" t="30177" r="12125" b="22394"/>
          <a:stretch/>
        </p:blipFill>
        <p:spPr bwMode="auto">
          <a:xfrm>
            <a:off x="386912" y="1614249"/>
            <a:ext cx="8335983" cy="28254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497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09085" y="245059"/>
            <a:ext cx="2567184"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14" name="Rectángulo 13"/>
          <p:cNvSpPr/>
          <p:nvPr/>
        </p:nvSpPr>
        <p:spPr>
          <a:xfrm>
            <a:off x="363828" y="980843"/>
            <a:ext cx="4647426" cy="323165"/>
          </a:xfrm>
          <a:prstGeom prst="rect">
            <a:avLst/>
          </a:prstGeom>
        </p:spPr>
        <p:txBody>
          <a:bodyPr wrap="none">
            <a:spAutoFit/>
          </a:bodyPr>
          <a:lstStyle/>
          <a:p>
            <a:pPr algn="just"/>
            <a:r>
              <a:rPr lang="es-CO" sz="1500" b="1" dirty="0">
                <a:latin typeface="Arial" panose="020B0604020202020204" pitchFamily="34" charset="0"/>
              </a:rPr>
              <a:t>Evidencias del cumplimiento segundo trimestre</a:t>
            </a:r>
            <a:r>
              <a:rPr lang="es-CO" sz="1200" b="1" dirty="0">
                <a:latin typeface="Arial" panose="020B0604020202020204" pitchFamily="34" charset="0"/>
              </a:rPr>
              <a:t>: </a:t>
            </a:r>
            <a:endParaRPr lang="es-CO" sz="1200" dirty="0"/>
          </a:p>
        </p:txBody>
      </p:sp>
      <p:sp>
        <p:nvSpPr>
          <p:cNvPr id="3" name="Rectángulo 2"/>
          <p:cNvSpPr/>
          <p:nvPr/>
        </p:nvSpPr>
        <p:spPr>
          <a:xfrm>
            <a:off x="386912" y="1269110"/>
            <a:ext cx="6548790" cy="386709"/>
          </a:xfrm>
          <a:prstGeom prst="rect">
            <a:avLst/>
          </a:prstGeom>
        </p:spPr>
        <p:txBody>
          <a:bodyPr wrap="square">
            <a:spAutoFit/>
          </a:bodyPr>
          <a:lstStyle/>
          <a:p>
            <a:pPr algn="just"/>
            <a:r>
              <a:rPr lang="es-CO" sz="900" dirty="0">
                <a:latin typeface="Arial" panose="020B0604020202020204" pitchFamily="34" charset="0"/>
                <a:ea typeface="Times New Roman" panose="02020603050405020304" pitchFamily="18" charset="0"/>
              </a:rPr>
              <a:t> </a:t>
            </a:r>
            <a:r>
              <a:rPr lang="es-CO" sz="1013" dirty="0">
                <a:latin typeface="Arial" panose="020B0604020202020204" pitchFamily="34" charset="0"/>
                <a:cs typeface="Arial" panose="020B0604020202020204" pitchFamily="34" charset="0"/>
              </a:rPr>
              <a:t>Información contable Publica - Convergencia</a:t>
            </a:r>
          </a:p>
          <a:p>
            <a:pPr algn="just"/>
            <a:endParaRPr lang="es-CO" sz="900" dirty="0">
              <a:latin typeface="Times New Roman" panose="02020603050405020304" pitchFamily="18" charset="0"/>
              <a:ea typeface="Times New Roman" panose="02020603050405020304" pitchFamily="18" charset="0"/>
            </a:endParaRPr>
          </a:p>
        </p:txBody>
      </p:sp>
      <p:pic>
        <p:nvPicPr>
          <p:cNvPr id="11" name="Imagen 10"/>
          <p:cNvPicPr/>
          <p:nvPr/>
        </p:nvPicPr>
        <p:blipFill rotWithShape="1">
          <a:blip r:embed="rId3"/>
          <a:srcRect l="31670" t="13445" r="34940" b="43333"/>
          <a:stretch/>
        </p:blipFill>
        <p:spPr bwMode="auto">
          <a:xfrm>
            <a:off x="547460" y="1684608"/>
            <a:ext cx="7754330" cy="2983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91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Seguimiento rendición CHIP Semestre 1 de 2025.</a:t>
            </a:r>
          </a:p>
        </p:txBody>
      </p:sp>
      <p:sp>
        <p:nvSpPr>
          <p:cNvPr id="12" name="Rectángulo 11"/>
          <p:cNvSpPr/>
          <p:nvPr/>
        </p:nvSpPr>
        <p:spPr>
          <a:xfrm>
            <a:off x="209567" y="3235194"/>
            <a:ext cx="8824877" cy="1200329"/>
          </a:xfrm>
          <a:prstGeom prst="rect">
            <a:avLst/>
          </a:prstGeom>
        </p:spPr>
        <p:txBody>
          <a:bodyPr wrap="square">
            <a:spAutoFit/>
          </a:bodyPr>
          <a:lstStyle/>
          <a:p>
            <a:pPr algn="just"/>
            <a:r>
              <a:rPr lang="es-CO" sz="1200" b="1" dirty="0">
                <a:latin typeface="Arial" panose="020B0604020202020204" pitchFamily="34" charset="0"/>
                <a:cs typeface="Arial" panose="020B0604020202020204" pitchFamily="34" charset="0"/>
              </a:rPr>
              <a:t>La verificación de la información reportada en la plataforma CHIP de la Contaduría General de la Nación </a:t>
            </a:r>
            <a:r>
              <a:rPr lang="es-CO" sz="1200" dirty="0">
                <a:latin typeface="Arial" panose="020B0604020202020204" pitchFamily="34" charset="0"/>
                <a:cs typeface="Arial" panose="020B0604020202020204" pitchFamily="34" charset="0"/>
              </a:rPr>
              <a:t>para el periodo comprendido entre enero-junio de 2025, cotejada con el módulo contable y presupuestal del instituto </a:t>
            </a:r>
            <a:r>
              <a:rPr lang="es-CO" sz="1200" b="1" dirty="0">
                <a:latin typeface="Arial" panose="020B0604020202020204" pitchFamily="34" charset="0"/>
                <a:cs typeface="Arial" panose="020B0604020202020204" pitchFamily="34" charset="0"/>
              </a:rPr>
              <a:t>confirma su concordancia y </a:t>
            </a:r>
            <a:r>
              <a:rPr lang="es-CO" sz="1200" b="1" dirty="0" err="1">
                <a:latin typeface="Arial" panose="020B0604020202020204" pitchFamily="34" charset="0"/>
                <a:cs typeface="Arial" panose="020B0604020202020204" pitchFamily="34" charset="0"/>
              </a:rPr>
              <a:t>fidedignidad</a:t>
            </a:r>
            <a:r>
              <a:rPr lang="es-CO" sz="1200" b="1" dirty="0">
                <a:latin typeface="Arial" panose="020B0604020202020204" pitchFamily="34" charset="0"/>
                <a:cs typeface="Arial" panose="020B0604020202020204" pitchFamily="34" charset="0"/>
              </a:rPr>
              <a:t>. </a:t>
            </a:r>
          </a:p>
          <a:p>
            <a:pPr algn="just"/>
            <a:r>
              <a:rPr lang="es-CO" sz="1200" dirty="0">
                <a:latin typeface="Arial" panose="020B0604020202020204" pitchFamily="34" charset="0"/>
                <a:cs typeface="Arial" panose="020B0604020202020204" pitchFamily="34" charset="0"/>
              </a:rPr>
              <a:t>El instituto cumple cabalmente con las normas de rendición de información financiera y presupuestal en el Sistema CHIP. El sistema informático sustenta la gestión financiera pública mediante registro único de ingresos y gastos, integración de procesos y generación de reportes oportunos para entidades que lo regulan.</a:t>
            </a:r>
          </a:p>
        </p:txBody>
      </p:sp>
      <p:sp>
        <p:nvSpPr>
          <p:cNvPr id="16" name="Rectángulo 15"/>
          <p:cNvSpPr/>
          <p:nvPr/>
        </p:nvSpPr>
        <p:spPr>
          <a:xfrm>
            <a:off x="102554" y="896151"/>
            <a:ext cx="6827636" cy="323165"/>
          </a:xfrm>
          <a:prstGeom prst="rect">
            <a:avLst/>
          </a:prstGeom>
        </p:spPr>
        <p:txBody>
          <a:bodyPr wrap="square">
            <a:spAutoFit/>
          </a:bodyPr>
          <a:lstStyle/>
          <a:p>
            <a:pPr algn="just" fontAlgn="base"/>
            <a:r>
              <a:rPr lang="es-MX" sz="1500" b="1" dirty="0">
                <a:latin typeface="Arial" panose="020B0604020202020204" pitchFamily="34" charset="0"/>
                <a:cs typeface="Arial" panose="020B0604020202020204" pitchFamily="34" charset="0"/>
              </a:rPr>
              <a:t>Conclusión de seguimiento al cumplimiento:</a:t>
            </a:r>
            <a:endParaRPr lang="es-CO" sz="1500" b="1" dirty="0">
              <a:latin typeface="Arial" panose="020B0604020202020204" pitchFamily="34" charset="0"/>
              <a:cs typeface="Arial" panose="020B0604020202020204" pitchFamily="34" charset="0"/>
            </a:endParaRPr>
          </a:p>
        </p:txBody>
      </p:sp>
      <p:sp>
        <p:nvSpPr>
          <p:cNvPr id="4" name="Rectángulo 3"/>
          <p:cNvSpPr/>
          <p:nvPr/>
        </p:nvSpPr>
        <p:spPr>
          <a:xfrm>
            <a:off x="221598" y="1350092"/>
            <a:ext cx="8824877" cy="1384995"/>
          </a:xfrm>
          <a:prstGeom prst="rect">
            <a:avLst/>
          </a:prstGeom>
        </p:spPr>
        <p:txBody>
          <a:bodyPr wrap="square">
            <a:spAutoFit/>
          </a:bodyPr>
          <a:lstStyle/>
          <a:p>
            <a:pPr marR="46673" algn="just">
              <a:spcBef>
                <a:spcPts val="859"/>
              </a:spcBef>
            </a:pPr>
            <a:r>
              <a:rPr lang="es-ES" sz="1200" spc="4" dirty="0">
                <a:latin typeface="Arial" panose="020B0604020202020204" pitchFamily="34" charset="0"/>
                <a:ea typeface="Arial MT"/>
                <a:cs typeface="Arial MT"/>
              </a:rPr>
              <a:t>En desarrollo de la verificación del cumplimiento de la obligación de rendir la información financiera y presupuestal a la Contaduría General de la Nación, se revisó la oportuna y adecuada remisión de los reportes correspondientes a los dos primeros trimestres del año 2025 a través de los mecanismos dispuestos para tal fin. Esta verificación se enmarca en las disposiciones legales y reglamentarias que regulan la contabilidad pública y la rendición de cuentas de las entidades públicas, así como en las resoluciones que establecen la obligatoriedad de reportar la información contable, financiera y presupuestal al ente rector. El análisis efectuado consideró los plazos, la integridad y la consistencia de la información reportada, con el propósito de valorar el grado de cumplimiento de la entidad frente a dichas obligaciones normativas</a:t>
            </a:r>
            <a:r>
              <a:rPr lang="es-ES" sz="1200" dirty="0">
                <a:latin typeface="Arial" panose="020B0604020202020204" pitchFamily="34" charset="0"/>
                <a:ea typeface="Arial MT"/>
                <a:cs typeface="Arial MT"/>
              </a:rPr>
              <a:t>.</a:t>
            </a:r>
            <a:endParaRPr lang="es-CO" sz="1200" dirty="0">
              <a:latin typeface="Arial MT"/>
              <a:ea typeface="Arial MT"/>
              <a:cs typeface="Arial MT"/>
            </a:endParaRPr>
          </a:p>
        </p:txBody>
      </p:sp>
    </p:spTree>
    <p:extLst>
      <p:ext uri="{BB962C8B-B14F-4D97-AF65-F5344CB8AC3E}">
        <p14:creationId xmlns:p14="http://schemas.microsoft.com/office/powerpoint/2010/main" val="3669837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a:t>
            </a:r>
            <a:r>
              <a:rPr lang="es-MX" sz="1600" dirty="0">
                <a:solidFill>
                  <a:schemeClr val="bg1"/>
                </a:solidFill>
                <a:latin typeface="Arial" panose="020B0604020202020204" pitchFamily="34" charset="0"/>
                <a:cs typeface="Arial" panose="020B0604020202020204" pitchFamily="34" charset="0"/>
              </a:rPr>
              <a:t>.</a:t>
            </a:r>
          </a:p>
        </p:txBody>
      </p:sp>
      <p:sp>
        <p:nvSpPr>
          <p:cNvPr id="9" name="Rectángulo 8"/>
          <p:cNvSpPr/>
          <p:nvPr/>
        </p:nvSpPr>
        <p:spPr>
          <a:xfrm>
            <a:off x="1137674" y="919088"/>
            <a:ext cx="716863" cy="276999"/>
          </a:xfrm>
          <a:prstGeom prst="rect">
            <a:avLst/>
          </a:prstGeom>
        </p:spPr>
        <p:txBody>
          <a:bodyPr wrap="none">
            <a:spAutoFit/>
          </a:bodyPr>
          <a:lstStyle/>
          <a:p>
            <a:pPr algn="just"/>
            <a:r>
              <a:rPr lang="es-CO" sz="1200" b="1" dirty="0" smtClean="0">
                <a:latin typeface="Arial" panose="020B0604020202020204" pitchFamily="34" charset="0"/>
              </a:rPr>
              <a:t>Objeto </a:t>
            </a:r>
            <a:endParaRPr lang="es-CO" sz="1200" dirty="0">
              <a:effectLst/>
            </a:endParaRPr>
          </a:p>
        </p:txBody>
      </p:sp>
      <p:sp>
        <p:nvSpPr>
          <p:cNvPr id="13" name="Rectángulo 12"/>
          <p:cNvSpPr/>
          <p:nvPr/>
        </p:nvSpPr>
        <p:spPr>
          <a:xfrm>
            <a:off x="379454" y="1203036"/>
            <a:ext cx="7922335" cy="923330"/>
          </a:xfrm>
          <a:prstGeom prst="rect">
            <a:avLst/>
          </a:prstGeom>
        </p:spPr>
        <p:txBody>
          <a:bodyPr wrap="square">
            <a:spAutoFit/>
          </a:bodyPr>
          <a:lstStyle/>
          <a:p>
            <a:pPr algn="just"/>
            <a:r>
              <a:rPr lang="es-MX" dirty="0" smtClean="0">
                <a:latin typeface="Arial" panose="020B0604020202020204" pitchFamily="34" charset="0"/>
                <a:cs typeface="Arial" panose="020B0604020202020204" pitchFamily="34" charset="0"/>
              </a:rPr>
              <a:t>Se evaluó </a:t>
            </a:r>
            <a:r>
              <a:rPr lang="es-MX" b="1" dirty="0">
                <a:latin typeface="Arial" panose="020B0604020202020204" pitchFamily="34" charset="0"/>
                <a:cs typeface="Arial" panose="020B0604020202020204" pitchFamily="34" charset="0"/>
              </a:rPr>
              <a:t>la ejecución técnica, financiera y administrativa del Convenio Interadministrativo N° </a:t>
            </a:r>
            <a:r>
              <a:rPr lang="es-MX" b="1" dirty="0" smtClean="0">
                <a:latin typeface="Arial" panose="020B0604020202020204" pitchFamily="34" charset="0"/>
                <a:cs typeface="Arial" panose="020B0604020202020204" pitchFamily="34" charset="0"/>
              </a:rPr>
              <a:t>653 de </a:t>
            </a:r>
            <a:r>
              <a:rPr lang="es-MX" b="1" dirty="0">
                <a:latin typeface="Arial" panose="020B0604020202020204" pitchFamily="34" charset="0"/>
                <a:cs typeface="Arial" panose="020B0604020202020204" pitchFamily="34" charset="0"/>
              </a:rPr>
              <a:t>2023,</a:t>
            </a:r>
            <a:r>
              <a:rPr lang="es-MX" dirty="0">
                <a:latin typeface="Arial" panose="020B0604020202020204" pitchFamily="34" charset="0"/>
                <a:cs typeface="Arial" panose="020B0604020202020204" pitchFamily="34" charset="0"/>
              </a:rPr>
              <a:t> verificando el cumplimiento de los pliegos contractuales, las especificaciones </a:t>
            </a:r>
            <a:r>
              <a:rPr lang="es-MX" dirty="0" smtClean="0">
                <a:latin typeface="Arial" panose="020B0604020202020204" pitchFamily="34" charset="0"/>
                <a:cs typeface="Arial" panose="020B0604020202020204" pitchFamily="34" charset="0"/>
              </a:rPr>
              <a:t>técnicas, los cronogramas </a:t>
            </a:r>
            <a:r>
              <a:rPr lang="es-MX" dirty="0">
                <a:latin typeface="Arial" panose="020B0604020202020204" pitchFamily="34" charset="0"/>
                <a:cs typeface="Arial" panose="020B0604020202020204" pitchFamily="34" charset="0"/>
              </a:rPr>
              <a:t>y los presupuestos aprobados, con el fin de identificar riesgos o </a:t>
            </a:r>
            <a:r>
              <a:rPr lang="es-MX" dirty="0" smtClean="0">
                <a:latin typeface="Arial" panose="020B0604020202020204" pitchFamily="34" charset="0"/>
                <a:cs typeface="Arial" panose="020B0604020202020204" pitchFamily="34" charset="0"/>
              </a:rPr>
              <a:t>irregularidades que </a:t>
            </a:r>
            <a:r>
              <a:rPr lang="es-MX" dirty="0">
                <a:latin typeface="Arial" panose="020B0604020202020204" pitchFamily="34" charset="0"/>
                <a:cs typeface="Arial" panose="020B0604020202020204" pitchFamily="34" charset="0"/>
              </a:rPr>
              <a:t>afectaron la calidad, los tiempos de entrega y el uso eficiente de los recursos públicos.</a:t>
            </a:r>
            <a:endParaRPr lang="es-CO" dirty="0">
              <a:latin typeface="Arial" panose="020B0604020202020204" pitchFamily="34" charset="0"/>
              <a:cs typeface="Arial" panose="020B0604020202020204" pitchFamily="34" charset="0"/>
            </a:endParaRPr>
          </a:p>
        </p:txBody>
      </p:sp>
      <p:sp>
        <p:nvSpPr>
          <p:cNvPr id="14" name="Rectángulo 13"/>
          <p:cNvSpPr/>
          <p:nvPr/>
        </p:nvSpPr>
        <p:spPr>
          <a:xfrm>
            <a:off x="1038288" y="2166578"/>
            <a:ext cx="816249" cy="276999"/>
          </a:xfrm>
          <a:prstGeom prst="rect">
            <a:avLst/>
          </a:prstGeom>
        </p:spPr>
        <p:txBody>
          <a:bodyPr wrap="none">
            <a:spAutoFit/>
          </a:bodyPr>
          <a:lstStyle/>
          <a:p>
            <a:pPr algn="just"/>
            <a:r>
              <a:rPr lang="es-CO" sz="1200" b="1" dirty="0" smtClean="0">
                <a:latin typeface="Arial" panose="020B0604020202020204" pitchFamily="34" charset="0"/>
              </a:rPr>
              <a:t>Alcance </a:t>
            </a:r>
            <a:endParaRPr lang="es-CO" sz="1200" dirty="0">
              <a:effectLst/>
            </a:endParaRPr>
          </a:p>
        </p:txBody>
      </p:sp>
      <p:sp>
        <p:nvSpPr>
          <p:cNvPr id="11" name="Rectángulo 10"/>
          <p:cNvSpPr/>
          <p:nvPr/>
        </p:nvSpPr>
        <p:spPr>
          <a:xfrm>
            <a:off x="379453" y="2573209"/>
            <a:ext cx="7922335" cy="1754326"/>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El proceso de auditoria </a:t>
            </a:r>
            <a:r>
              <a:rPr lang="es-MX" b="1" dirty="0">
                <a:latin typeface="Arial" panose="020B0604020202020204" pitchFamily="34" charset="0"/>
                <a:cs typeface="Arial" panose="020B0604020202020204" pitchFamily="34" charset="0"/>
              </a:rPr>
              <a:t>abarco la revisión del Convenio Interadministrativo N° 653 de </a:t>
            </a:r>
            <a:r>
              <a:rPr lang="es-MX" b="1" dirty="0" smtClean="0">
                <a:latin typeface="Arial" panose="020B0604020202020204" pitchFamily="34" charset="0"/>
                <a:cs typeface="Arial" panose="020B0604020202020204" pitchFamily="34" charset="0"/>
              </a:rPr>
              <a:t>2023, incluyendo </a:t>
            </a:r>
            <a:r>
              <a:rPr lang="es-MX" b="1" dirty="0">
                <a:latin typeface="Arial" panose="020B0604020202020204" pitchFamily="34" charset="0"/>
                <a:cs typeface="Arial" panose="020B0604020202020204" pitchFamily="34" charset="0"/>
              </a:rPr>
              <a:t>la verificación de la planeación, ejecución y supervisión de la obra, se examinaron </a:t>
            </a:r>
            <a:r>
              <a:rPr lang="es-MX" b="1" dirty="0" smtClean="0">
                <a:latin typeface="Arial" panose="020B0604020202020204" pitchFamily="34" charset="0"/>
                <a:cs typeface="Arial" panose="020B0604020202020204" pitchFamily="34" charset="0"/>
              </a:rPr>
              <a:t>los informes </a:t>
            </a:r>
            <a:r>
              <a:rPr lang="es-MX" b="1" dirty="0">
                <a:latin typeface="Arial" panose="020B0604020202020204" pitchFamily="34" charset="0"/>
                <a:cs typeface="Arial" panose="020B0604020202020204" pitchFamily="34" charset="0"/>
              </a:rPr>
              <a:t>técnicos, financieros y administrativos, así como la conformidad con las </a:t>
            </a:r>
            <a:r>
              <a:rPr lang="es-MX" b="1" dirty="0" smtClean="0">
                <a:latin typeface="Arial" panose="020B0604020202020204" pitchFamily="34" charset="0"/>
                <a:cs typeface="Arial" panose="020B0604020202020204" pitchFamily="34" charset="0"/>
              </a:rPr>
              <a:t>especificaciones contractuales </a:t>
            </a:r>
            <a:r>
              <a:rPr lang="es-MX" b="1" dirty="0">
                <a:latin typeface="Arial" panose="020B0604020202020204" pitchFamily="34" charset="0"/>
                <a:cs typeface="Arial" panose="020B0604020202020204" pitchFamily="34" charset="0"/>
              </a:rPr>
              <a:t>y normativas vigentes</a:t>
            </a:r>
            <a:r>
              <a:rPr lang="es-MX" dirty="0">
                <a:latin typeface="Arial" panose="020B0604020202020204" pitchFamily="34" charset="0"/>
                <a:cs typeface="Arial" panose="020B0604020202020204" pitchFamily="34" charset="0"/>
              </a:rPr>
              <a:t>. El análisis </a:t>
            </a:r>
            <a:r>
              <a:rPr lang="es-MX" dirty="0" smtClean="0">
                <a:latin typeface="Arial" panose="020B0604020202020204" pitchFamily="34" charset="0"/>
                <a:cs typeface="Arial" panose="020B0604020202020204" pitchFamily="34" charset="0"/>
              </a:rPr>
              <a:t>incluyo </a:t>
            </a:r>
            <a:r>
              <a:rPr lang="es-MX" dirty="0">
                <a:latin typeface="Arial" panose="020B0604020202020204" pitchFamily="34" charset="0"/>
                <a:cs typeface="Arial" panose="020B0604020202020204" pitchFamily="34" charset="0"/>
              </a:rPr>
              <a:t>entrevistas, revisión de cronogramas </a:t>
            </a:r>
            <a:r>
              <a:rPr lang="es-MX" dirty="0" smtClean="0">
                <a:latin typeface="Arial" panose="020B0604020202020204" pitchFamily="34" charset="0"/>
                <a:cs typeface="Arial" panose="020B0604020202020204" pitchFamily="34" charset="0"/>
              </a:rPr>
              <a:t>y presupuestos</a:t>
            </a:r>
            <a:r>
              <a:rPr lang="es-MX" dirty="0">
                <a:latin typeface="Arial" panose="020B0604020202020204" pitchFamily="34" charset="0"/>
                <a:cs typeface="Arial" panose="020B0604020202020204" pitchFamily="34" charset="0"/>
              </a:rPr>
              <a:t>, la validación de mecanismos de control y seguimiento utilizados por la </a:t>
            </a:r>
            <a:r>
              <a:rPr lang="es-MX" dirty="0" smtClean="0">
                <a:latin typeface="Arial" panose="020B0604020202020204" pitchFamily="34" charset="0"/>
                <a:cs typeface="Arial" panose="020B0604020202020204" pitchFamily="34" charset="0"/>
              </a:rPr>
              <a:t>entidad. También </a:t>
            </a:r>
            <a:r>
              <a:rPr lang="es-MX" dirty="0">
                <a:latin typeface="Arial" panose="020B0604020202020204" pitchFamily="34" charset="0"/>
                <a:cs typeface="Arial" panose="020B0604020202020204" pitchFamily="34" charset="0"/>
              </a:rPr>
              <a:t>se verificará los procesos de contratación, la gestión de modificaciones contractuales, </a:t>
            </a:r>
            <a:r>
              <a:rPr lang="es-MX" dirty="0" smtClean="0">
                <a:latin typeface="Arial" panose="020B0604020202020204" pitchFamily="34" charset="0"/>
                <a:cs typeface="Arial" panose="020B0604020202020204" pitchFamily="34" charset="0"/>
              </a:rPr>
              <a:t>las actas </a:t>
            </a:r>
            <a:r>
              <a:rPr lang="es-MX" dirty="0">
                <a:latin typeface="Arial" panose="020B0604020202020204" pitchFamily="34" charset="0"/>
                <a:cs typeface="Arial" panose="020B0604020202020204" pitchFamily="34" charset="0"/>
              </a:rPr>
              <a:t>de entrega, terminación y liquidación (si aplica), y el cumplimiento de los planes de </a:t>
            </a:r>
            <a:r>
              <a:rPr lang="es-MX" dirty="0" smtClean="0">
                <a:latin typeface="Arial" panose="020B0604020202020204" pitchFamily="34" charset="0"/>
                <a:cs typeface="Arial" panose="020B0604020202020204" pitchFamily="34" charset="0"/>
              </a:rPr>
              <a:t>mejora en </a:t>
            </a:r>
            <a:r>
              <a:rPr lang="es-MX" dirty="0">
                <a:latin typeface="Arial" panose="020B0604020202020204" pitchFamily="34" charset="0"/>
                <a:cs typeface="Arial" panose="020B0604020202020204" pitchFamily="34" charset="0"/>
              </a:rPr>
              <a:t>caso de haber sido implementados.</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291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es-CO" sz="1600" dirty="0"/>
          </a:p>
        </p:txBody>
      </p:sp>
      <p:sp>
        <p:nvSpPr>
          <p:cNvPr id="10" name="Título 1"/>
          <p:cNvSpPr txBox="1">
            <a:spLocks/>
          </p:cNvSpPr>
          <p:nvPr/>
        </p:nvSpPr>
        <p:spPr>
          <a:xfrm>
            <a:off x="0" y="24505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 </a:t>
            </a:r>
            <a:endParaRPr lang="es-MX" sz="2000" b="1" dirty="0">
              <a:solidFill>
                <a:schemeClr val="bg1"/>
              </a:solidFill>
              <a:latin typeface="Arial Black" panose="020B0A04020102020204" pitchFamily="34" charset="0"/>
            </a:endParaRPr>
          </a:p>
        </p:txBody>
      </p:sp>
      <p:sp>
        <p:nvSpPr>
          <p:cNvPr id="11" name="Rectángulo 10"/>
          <p:cNvSpPr/>
          <p:nvPr/>
        </p:nvSpPr>
        <p:spPr>
          <a:xfrm>
            <a:off x="503894" y="1261287"/>
            <a:ext cx="8158097" cy="1762021"/>
          </a:xfrm>
          <a:prstGeom prst="rect">
            <a:avLst/>
          </a:prstGeom>
        </p:spPr>
        <p:txBody>
          <a:bodyPr wrap="square">
            <a:spAutoFit/>
          </a:bodyPr>
          <a:lstStyle/>
          <a:p>
            <a:pPr marL="0" lvl="1" algn="just"/>
            <a:r>
              <a:rPr lang="es-MX" sz="1400" b="1" dirty="0" smtClean="0">
                <a:solidFill>
                  <a:schemeClr val="accent6">
                    <a:lumMod val="50000"/>
                  </a:schemeClr>
                </a:solidFill>
                <a:latin typeface="Arial" panose="020B0604020202020204" pitchFamily="34" charset="0"/>
                <a:cs typeface="Arial" panose="020B0604020202020204" pitchFamily="34" charset="0"/>
              </a:rPr>
              <a:t>Limitaciones:</a:t>
            </a:r>
            <a:endParaRPr lang="es-CO" sz="1400" b="1" dirty="0">
              <a:solidFill>
                <a:schemeClr val="accent6">
                  <a:lumMod val="50000"/>
                </a:schemeClr>
              </a:solidFill>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Durante </a:t>
            </a:r>
            <a:r>
              <a:rPr lang="es-MX" dirty="0">
                <a:latin typeface="Arial" panose="020B0604020202020204" pitchFamily="34" charset="0"/>
                <a:cs typeface="Arial" panose="020B0604020202020204" pitchFamily="34" charset="0"/>
              </a:rPr>
              <a:t>la ejecución de la auditoría, se presentaron limitaciones en el alcance </a:t>
            </a:r>
            <a:r>
              <a:rPr lang="es-MX" dirty="0" smtClean="0">
                <a:latin typeface="Arial" panose="020B0604020202020204" pitchFamily="34" charset="0"/>
                <a:cs typeface="Arial" panose="020B0604020202020204" pitchFamily="34" charset="0"/>
              </a:rPr>
              <a:t>del ejercicio debido a </a:t>
            </a:r>
            <a:r>
              <a:rPr lang="es-MX" dirty="0">
                <a:latin typeface="Arial" panose="020B0604020202020204" pitchFamily="34" charset="0"/>
                <a:cs typeface="Arial" panose="020B0604020202020204" pitchFamily="34" charset="0"/>
              </a:rPr>
              <a:t>la entrega parcial y extemporánea de la documentación solicitada al equipo auditado, lo </a:t>
            </a:r>
            <a:r>
              <a:rPr lang="es-MX" dirty="0" smtClean="0">
                <a:latin typeface="Arial" panose="020B0604020202020204" pitchFamily="34" charset="0"/>
                <a:cs typeface="Arial" panose="020B0604020202020204" pitchFamily="34" charset="0"/>
              </a:rPr>
              <a:t>cual impidió </a:t>
            </a:r>
            <a:r>
              <a:rPr lang="es-MX" dirty="0">
                <a:latin typeface="Arial" panose="020B0604020202020204" pitchFamily="34" charset="0"/>
                <a:cs typeface="Arial" panose="020B0604020202020204" pitchFamily="34" charset="0"/>
              </a:rPr>
              <a:t>contar con la totalidad de los soportes requeridos dentro de los plazos establecidos</a:t>
            </a:r>
            <a:r>
              <a:rPr lang="es-MX" dirty="0" smtClean="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Si bien se recibió parte de la información solicitada, la ausencia de algunos documentos </a:t>
            </a:r>
            <a:r>
              <a:rPr lang="es-MX" dirty="0" smtClean="0">
                <a:latin typeface="Arial" panose="020B0604020202020204" pitchFamily="34" charset="0"/>
                <a:cs typeface="Arial" panose="020B0604020202020204" pitchFamily="34" charset="0"/>
              </a:rPr>
              <a:t>restringió la </a:t>
            </a:r>
            <a:r>
              <a:rPr lang="es-MX" dirty="0">
                <a:latin typeface="Arial" panose="020B0604020202020204" pitchFamily="34" charset="0"/>
                <a:cs typeface="Arial" panose="020B0604020202020204" pitchFamily="34" charset="0"/>
              </a:rPr>
              <a:t>posibilidad de realizar una verificación integral y oportuna de los elementos objeto de </a:t>
            </a:r>
            <a:r>
              <a:rPr lang="es-MX" dirty="0" smtClean="0">
                <a:latin typeface="Arial" panose="020B0604020202020204" pitchFamily="34" charset="0"/>
                <a:cs typeface="Arial" panose="020B0604020202020204" pitchFamily="34" charset="0"/>
              </a:rPr>
              <a:t>análisis, afectando </a:t>
            </a:r>
            <a:r>
              <a:rPr lang="es-MX" dirty="0">
                <a:latin typeface="Arial" panose="020B0604020202020204" pitchFamily="34" charset="0"/>
                <a:cs typeface="Arial" panose="020B0604020202020204" pitchFamily="34" charset="0"/>
              </a:rPr>
              <a:t>la profundidad y cobertura del examen en determinados aspectos del proceso revisado.</a:t>
            </a:r>
            <a:endParaRPr lang="es-CO" dirty="0">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a:t>
            </a:r>
            <a:r>
              <a:rPr lang="es-MX" sz="1600" dirty="0">
                <a:solidFill>
                  <a:schemeClr val="bg1"/>
                </a:solidFill>
                <a:latin typeface="Arial" panose="020B0604020202020204" pitchFamily="34" charset="0"/>
                <a:cs typeface="Arial" panose="020B0604020202020204" pitchFamily="34" charset="0"/>
              </a:rPr>
              <a:t>.</a:t>
            </a:r>
          </a:p>
        </p:txBody>
      </p:sp>
      <p:pic>
        <p:nvPicPr>
          <p:cNvPr id="2" name="Imagen 1"/>
          <p:cNvPicPr>
            <a:picLocks noChangeAspect="1"/>
          </p:cNvPicPr>
          <p:nvPr/>
        </p:nvPicPr>
        <p:blipFill>
          <a:blip r:embed="rId2"/>
          <a:stretch>
            <a:fillRect/>
          </a:stretch>
        </p:blipFill>
        <p:spPr>
          <a:xfrm>
            <a:off x="503894" y="3598825"/>
            <a:ext cx="8158097" cy="786593"/>
          </a:xfrm>
          <a:prstGeom prst="rect">
            <a:avLst/>
          </a:prstGeom>
        </p:spPr>
      </p:pic>
    </p:spTree>
    <p:extLst>
      <p:ext uri="{BB962C8B-B14F-4D97-AF65-F5344CB8AC3E}">
        <p14:creationId xmlns:p14="http://schemas.microsoft.com/office/powerpoint/2010/main" val="333160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r>
              <a:rPr lang="es-MX" sz="1800" b="1"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468181" y="464397"/>
            <a:ext cx="2545670" cy="286232"/>
          </a:xfrm>
          <a:prstGeom prst="rect">
            <a:avLst/>
          </a:prstGeom>
        </p:spPr>
        <p:txBody>
          <a:bodyPr wrap="square">
            <a:spAutoFit/>
          </a:bodyPr>
          <a:lstStyle/>
          <a:p>
            <a:pPr marL="0" lvl="1" algn="ctr">
              <a:lnSpc>
                <a:spcPct val="90000"/>
              </a:lnSpc>
              <a:spcBef>
                <a:spcPct val="0"/>
              </a:spcBef>
            </a:pPr>
            <a:r>
              <a:rPr lang="es-MX" sz="1400" b="1" dirty="0" smtClean="0">
                <a:solidFill>
                  <a:srgbClr val="129045"/>
                </a:solidFill>
                <a:latin typeface="Arial" panose="020B0604020202020204" pitchFamily="34" charset="0"/>
                <a:cs typeface="Arial" panose="020B0604020202020204" pitchFamily="34" charset="0"/>
              </a:rPr>
              <a:t>Conclusiones</a:t>
            </a:r>
            <a:endParaRPr lang="es-MX" sz="1400" dirty="0">
              <a:solidFill>
                <a:srgbClr val="129045"/>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 </a:t>
            </a:r>
            <a:endParaRPr lang="es-MX" sz="16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46549" y="1064354"/>
            <a:ext cx="8171189" cy="3016210"/>
          </a:xfrm>
          <a:prstGeom prst="rect">
            <a:avLst/>
          </a:prstGeom>
        </p:spPr>
        <p:txBody>
          <a:bodyPr wrap="square">
            <a:spAutoFit/>
          </a:bodyPr>
          <a:lstStyle/>
          <a:p>
            <a:pPr algn="just"/>
            <a:r>
              <a:rPr lang="es-MX" sz="1000" dirty="0">
                <a:latin typeface="Arial" panose="020B0604020202020204" pitchFamily="34" charset="0"/>
                <a:cs typeface="Arial" panose="020B0604020202020204" pitchFamily="34" charset="0"/>
              </a:rPr>
              <a:t>Del análisis efectuado al Convenio Interadministrativo N.º 653 de 2023, cuyo objeto es </a:t>
            </a:r>
            <a:r>
              <a:rPr lang="es-MX" sz="1000" dirty="0" smtClean="0">
                <a:latin typeface="Arial" panose="020B0604020202020204" pitchFamily="34" charset="0"/>
                <a:cs typeface="Arial" panose="020B0604020202020204" pitchFamily="34" charset="0"/>
              </a:rPr>
              <a:t>aunar esfuerzos </a:t>
            </a:r>
            <a:r>
              <a:rPr lang="es-MX" sz="1000" dirty="0">
                <a:latin typeface="Arial" panose="020B0604020202020204" pitchFamily="34" charset="0"/>
                <a:cs typeface="Arial" panose="020B0604020202020204" pitchFamily="34" charset="0"/>
              </a:rPr>
              <a:t>para cofinanciar las obras de adecuación de la piscina y el coliseo municipal en </a:t>
            </a:r>
            <a:r>
              <a:rPr lang="es-MX" sz="1000" dirty="0" smtClean="0">
                <a:latin typeface="Arial" panose="020B0604020202020204" pitchFamily="34" charset="0"/>
                <a:cs typeface="Arial" panose="020B0604020202020204" pitchFamily="34" charset="0"/>
              </a:rPr>
              <a:t>el municipio </a:t>
            </a:r>
            <a:r>
              <a:rPr lang="es-MX" sz="1000" dirty="0">
                <a:latin typeface="Arial" panose="020B0604020202020204" pitchFamily="34" charset="0"/>
                <a:cs typeface="Arial" panose="020B0604020202020204" pitchFamily="34" charset="0"/>
              </a:rPr>
              <a:t>de San Andrés de </a:t>
            </a:r>
            <a:r>
              <a:rPr lang="es-MX" sz="1000" dirty="0" err="1">
                <a:latin typeface="Arial" panose="020B0604020202020204" pitchFamily="34" charset="0"/>
                <a:cs typeface="Arial" panose="020B0604020202020204" pitchFamily="34" charset="0"/>
              </a:rPr>
              <a:t>Cuerquia</a:t>
            </a:r>
            <a:r>
              <a:rPr lang="es-MX" sz="1000" dirty="0">
                <a:latin typeface="Arial" panose="020B0604020202020204" pitchFamily="34" charset="0"/>
                <a:cs typeface="Arial" panose="020B0604020202020204" pitchFamily="34" charset="0"/>
              </a:rPr>
              <a:t>, se concluye que </a:t>
            </a:r>
            <a:r>
              <a:rPr lang="es-MX" sz="1000" dirty="0" smtClean="0">
                <a:latin typeface="Arial" panose="020B0604020202020204" pitchFamily="34" charset="0"/>
                <a:cs typeface="Arial" panose="020B0604020202020204" pitchFamily="34" charset="0"/>
              </a:rPr>
              <a:t>el proyecto </a:t>
            </a:r>
            <a:r>
              <a:rPr lang="es-MX" sz="1000" dirty="0">
                <a:latin typeface="Arial" panose="020B0604020202020204" pitchFamily="34" charset="0"/>
                <a:cs typeface="Arial" panose="020B0604020202020204" pitchFamily="34" charset="0"/>
              </a:rPr>
              <a:t>presenta </a:t>
            </a:r>
            <a:r>
              <a:rPr lang="es-MX" sz="1000" dirty="0" smtClean="0">
                <a:latin typeface="Arial" panose="020B0604020202020204" pitchFamily="34" charset="0"/>
                <a:cs typeface="Arial" panose="020B0604020202020204" pitchFamily="34" charset="0"/>
              </a:rPr>
              <a:t>deficiencias relevantes </a:t>
            </a:r>
            <a:r>
              <a:rPr lang="es-MX" sz="1000" dirty="0">
                <a:latin typeface="Arial" panose="020B0604020202020204" pitchFamily="34" charset="0"/>
                <a:cs typeface="Arial" panose="020B0604020202020204" pitchFamily="34" charset="0"/>
              </a:rPr>
              <a:t>en la planeación, ejecución y seguimiento contractual, que afectan la </a:t>
            </a:r>
            <a:r>
              <a:rPr lang="es-MX" sz="1000" dirty="0" smtClean="0">
                <a:latin typeface="Arial" panose="020B0604020202020204" pitchFamily="34" charset="0"/>
                <a:cs typeface="Arial" panose="020B0604020202020204" pitchFamily="34" charset="0"/>
              </a:rPr>
              <a:t>eficiencia, transparencia </a:t>
            </a:r>
            <a:r>
              <a:rPr lang="es-MX" sz="1000" dirty="0">
                <a:latin typeface="Arial" panose="020B0604020202020204" pitchFamily="34" charset="0"/>
                <a:cs typeface="Arial" panose="020B0604020202020204" pitchFamily="34" charset="0"/>
              </a:rPr>
              <a:t>y trazabilidad de la gestión desarrollada</a:t>
            </a:r>
            <a:r>
              <a:rPr lang="es-MX" sz="1000" dirty="0" smtClean="0">
                <a:latin typeface="Arial" panose="020B0604020202020204" pitchFamily="34" charset="0"/>
                <a:cs typeface="Arial" panose="020B0604020202020204" pitchFamily="34" charset="0"/>
              </a:rPr>
              <a:t>.</a:t>
            </a:r>
          </a:p>
          <a:p>
            <a:pPr algn="just"/>
            <a:endParaRPr lang="es-MX" sz="10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Se evidenció que los diseños iniciales no contemplaron los requerimientos técnicos </a:t>
            </a:r>
            <a:r>
              <a:rPr lang="es-MX" sz="1000" dirty="0" smtClean="0">
                <a:latin typeface="Arial" panose="020B0604020202020204" pitchFamily="34" charset="0"/>
                <a:cs typeface="Arial" panose="020B0604020202020204" pitchFamily="34" charset="0"/>
              </a:rPr>
              <a:t>establecidos en </a:t>
            </a:r>
            <a:r>
              <a:rPr lang="es-MX" sz="1000" dirty="0">
                <a:latin typeface="Arial" panose="020B0604020202020204" pitchFamily="34" charset="0"/>
                <a:cs typeface="Arial" panose="020B0604020202020204" pitchFamily="34" charset="0"/>
              </a:rPr>
              <a:t>la Ley 1209 de 2008, lo que generó la necesidad de realizar ajustes posteriores y una </a:t>
            </a:r>
            <a:r>
              <a:rPr lang="es-MX" sz="1000" dirty="0" smtClean="0">
                <a:latin typeface="Arial" panose="020B0604020202020204" pitchFamily="34" charset="0"/>
                <a:cs typeface="Arial" panose="020B0604020202020204" pitchFamily="34" charset="0"/>
              </a:rPr>
              <a:t>adición presupuestal </a:t>
            </a:r>
            <a:r>
              <a:rPr lang="es-MX" sz="1000" dirty="0">
                <a:latin typeface="Arial" panose="020B0604020202020204" pitchFamily="34" charset="0"/>
                <a:cs typeface="Arial" panose="020B0604020202020204" pitchFamily="34" charset="0"/>
              </a:rPr>
              <a:t>del 43% sobre el valor inicial, reflejando falencias en la estructuración técnica </a:t>
            </a:r>
            <a:r>
              <a:rPr lang="es-MX" sz="1000" dirty="0" smtClean="0">
                <a:latin typeface="Arial" panose="020B0604020202020204" pitchFamily="34" charset="0"/>
                <a:cs typeface="Arial" panose="020B0604020202020204" pitchFamily="34" charset="0"/>
              </a:rPr>
              <a:t>del proyecto</a:t>
            </a:r>
            <a:r>
              <a:rPr lang="es-MX" sz="1000" dirty="0">
                <a:latin typeface="Arial" panose="020B0604020202020204" pitchFamily="34" charset="0"/>
                <a:cs typeface="Arial" panose="020B0604020202020204" pitchFamily="34" charset="0"/>
              </a:rPr>
              <a:t>. De igual forma, el presupuesto inicial presenta inconsistencias entre valores </a:t>
            </a:r>
            <a:r>
              <a:rPr lang="es-MX" sz="1000" dirty="0" smtClean="0">
                <a:latin typeface="Arial" panose="020B0604020202020204" pitchFamily="34" charset="0"/>
                <a:cs typeface="Arial" panose="020B0604020202020204" pitchFamily="34" charset="0"/>
              </a:rPr>
              <a:t>unitarios, cantidades </a:t>
            </a:r>
            <a:r>
              <a:rPr lang="es-MX" sz="1000" dirty="0">
                <a:latin typeface="Arial" panose="020B0604020202020204" pitchFamily="34" charset="0"/>
                <a:cs typeface="Arial" panose="020B0604020202020204" pitchFamily="34" charset="0"/>
              </a:rPr>
              <a:t>y totales, lo que derivó en un sobrecosto estimado en $3.979.675, afectando </a:t>
            </a:r>
            <a:r>
              <a:rPr lang="es-MX" sz="1000" dirty="0" smtClean="0">
                <a:latin typeface="Arial" panose="020B0604020202020204" pitchFamily="34" charset="0"/>
                <a:cs typeface="Arial" panose="020B0604020202020204" pitchFamily="34" charset="0"/>
              </a:rPr>
              <a:t>la confiabilidad </a:t>
            </a:r>
            <a:r>
              <a:rPr lang="es-MX" sz="1000" dirty="0">
                <a:latin typeface="Arial" panose="020B0604020202020204" pitchFamily="34" charset="0"/>
                <a:cs typeface="Arial" panose="020B0604020202020204" pitchFamily="34" charset="0"/>
              </a:rPr>
              <a:t>del control financiero y la planeación económica del convenio</a:t>
            </a:r>
            <a:r>
              <a:rPr lang="es-MX" sz="1000" dirty="0" smtClean="0">
                <a:latin typeface="Arial" panose="020B0604020202020204" pitchFamily="34" charset="0"/>
                <a:cs typeface="Arial" panose="020B0604020202020204" pitchFamily="34" charset="0"/>
              </a:rPr>
              <a:t>.</a:t>
            </a:r>
          </a:p>
          <a:p>
            <a:pPr algn="just"/>
            <a:endParaRPr lang="es-MX" sz="10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En materia de seguimiento y control, se identificó que tanto el municipio como </a:t>
            </a:r>
            <a:r>
              <a:rPr lang="es-MX" sz="1000" dirty="0" smtClean="0">
                <a:latin typeface="Arial" panose="020B0604020202020204" pitchFamily="34" charset="0"/>
                <a:cs typeface="Arial" panose="020B0604020202020204" pitchFamily="34" charset="0"/>
              </a:rPr>
              <a:t>INDEPORTES ANTIOQUIA </a:t>
            </a:r>
            <a:r>
              <a:rPr lang="es-MX" sz="1000" dirty="0">
                <a:latin typeface="Arial" panose="020B0604020202020204" pitchFamily="34" charset="0"/>
                <a:cs typeface="Arial" panose="020B0604020202020204" pitchFamily="34" charset="0"/>
              </a:rPr>
              <a:t>incumplieron la entrega oportuna y completa de los informes de supervisión, </a:t>
            </a:r>
            <a:r>
              <a:rPr lang="es-MX" sz="1000" dirty="0" smtClean="0">
                <a:latin typeface="Arial" panose="020B0604020202020204" pitchFamily="34" charset="0"/>
                <a:cs typeface="Arial" panose="020B0604020202020204" pitchFamily="34" charset="0"/>
              </a:rPr>
              <a:t>los cuales </a:t>
            </a:r>
            <a:r>
              <a:rPr lang="es-MX" sz="1000" dirty="0">
                <a:latin typeface="Arial" panose="020B0604020202020204" pitchFamily="34" charset="0"/>
                <a:cs typeface="Arial" panose="020B0604020202020204" pitchFamily="34" charset="0"/>
              </a:rPr>
              <a:t>además no cumplen con los lineamientos establecidos en el procedimiento institucional, </a:t>
            </a:r>
            <a:r>
              <a:rPr lang="es-MX" sz="1000" dirty="0" smtClean="0">
                <a:latin typeface="Arial" panose="020B0604020202020204" pitchFamily="34" charset="0"/>
                <a:cs typeface="Arial" panose="020B0604020202020204" pitchFamily="34" charset="0"/>
              </a:rPr>
              <a:t>al no </a:t>
            </a:r>
            <a:r>
              <a:rPr lang="es-MX" sz="1000" dirty="0">
                <a:latin typeface="Arial" panose="020B0604020202020204" pitchFamily="34" charset="0"/>
                <a:cs typeface="Arial" panose="020B0604020202020204" pitchFamily="34" charset="0"/>
              </a:rPr>
              <a:t>reflejar de manera detallada los avances físicos, financieros, ambientales y sociales, ni </a:t>
            </a:r>
            <a:r>
              <a:rPr lang="es-MX" sz="1000" dirty="0" smtClean="0">
                <a:latin typeface="Arial" panose="020B0604020202020204" pitchFamily="34" charset="0"/>
                <a:cs typeface="Arial" panose="020B0604020202020204" pitchFamily="34" charset="0"/>
              </a:rPr>
              <a:t>las situaciones </a:t>
            </a:r>
            <a:r>
              <a:rPr lang="es-MX" sz="1000" dirty="0">
                <a:latin typeface="Arial" panose="020B0604020202020204" pitchFamily="34" charset="0"/>
                <a:cs typeface="Arial" panose="020B0604020202020204" pitchFamily="34" charset="0"/>
              </a:rPr>
              <a:t>críticas y acciones correctivas adoptadas. Esta situación limita el control efectivo </a:t>
            </a:r>
            <a:r>
              <a:rPr lang="es-MX" sz="1000" dirty="0" smtClean="0">
                <a:latin typeface="Arial" panose="020B0604020202020204" pitchFamily="34" charset="0"/>
                <a:cs typeface="Arial" panose="020B0604020202020204" pitchFamily="34" charset="0"/>
              </a:rPr>
              <a:t>sobre la </a:t>
            </a:r>
            <a:r>
              <a:rPr lang="es-MX" sz="1000" dirty="0">
                <a:latin typeface="Arial" panose="020B0604020202020204" pitchFamily="34" charset="0"/>
                <a:cs typeface="Arial" panose="020B0604020202020204" pitchFamily="34" charset="0"/>
              </a:rPr>
              <a:t>ejecución del convenio y la verificación del cumplimiento de las obligaciones contractuales</a:t>
            </a:r>
            <a:r>
              <a:rPr lang="es-MX" sz="1000" dirty="0" smtClean="0">
                <a:latin typeface="Arial" panose="020B0604020202020204" pitchFamily="34" charset="0"/>
                <a:cs typeface="Arial" panose="020B0604020202020204" pitchFamily="34" charset="0"/>
              </a:rPr>
              <a:t>.</a:t>
            </a:r>
          </a:p>
          <a:p>
            <a:pPr algn="just"/>
            <a:endParaRPr lang="es-MX" sz="10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Asimismo, se constató que en la plataforma SECOP II no se encuentran publicados </a:t>
            </a:r>
            <a:r>
              <a:rPr lang="es-MX" sz="1000" dirty="0" smtClean="0">
                <a:latin typeface="Arial" panose="020B0604020202020204" pitchFamily="34" charset="0"/>
                <a:cs typeface="Arial" panose="020B0604020202020204" pitchFamily="34" charset="0"/>
              </a:rPr>
              <a:t>documentos esenciales </a:t>
            </a:r>
            <a:r>
              <a:rPr lang="es-MX" sz="1000" dirty="0">
                <a:latin typeface="Arial" panose="020B0604020202020204" pitchFamily="34" charset="0"/>
                <a:cs typeface="Arial" panose="020B0604020202020204" pitchFamily="34" charset="0"/>
              </a:rPr>
              <a:t>como el acta de designación del supervisor, los estudios previos, los registros de </a:t>
            </a:r>
            <a:r>
              <a:rPr lang="es-MX" sz="1000" dirty="0" smtClean="0">
                <a:latin typeface="Arial" panose="020B0604020202020204" pitchFamily="34" charset="0"/>
                <a:cs typeface="Arial" panose="020B0604020202020204" pitchFamily="34" charset="0"/>
              </a:rPr>
              <a:t>pago y </a:t>
            </a:r>
            <a:r>
              <a:rPr lang="es-MX" sz="1000" dirty="0">
                <a:latin typeface="Arial" panose="020B0604020202020204" pitchFamily="34" charset="0"/>
                <a:cs typeface="Arial" panose="020B0604020202020204" pitchFamily="34" charset="0"/>
              </a:rPr>
              <a:t>las pólizas actualizadas, lo que vulnera los principios de publicidad, transparencia y </a:t>
            </a:r>
            <a:r>
              <a:rPr lang="es-MX" sz="1000" dirty="0" smtClean="0">
                <a:latin typeface="Arial" panose="020B0604020202020204" pitchFamily="34" charset="0"/>
                <a:cs typeface="Arial" panose="020B0604020202020204" pitchFamily="34" charset="0"/>
              </a:rPr>
              <a:t>trazabilidad de </a:t>
            </a:r>
            <a:r>
              <a:rPr lang="es-MX" sz="1000" dirty="0">
                <a:latin typeface="Arial" panose="020B0604020202020204" pitchFamily="34" charset="0"/>
                <a:cs typeface="Arial" panose="020B0604020202020204" pitchFamily="34" charset="0"/>
              </a:rPr>
              <a:t>la contratación estatal.</a:t>
            </a:r>
          </a:p>
        </p:txBody>
      </p:sp>
    </p:spTree>
    <p:extLst>
      <p:ext uri="{BB962C8B-B14F-4D97-AF65-F5344CB8AC3E}">
        <p14:creationId xmlns:p14="http://schemas.microsoft.com/office/powerpoint/2010/main" val="270306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r>
              <a:rPr lang="es-MX" sz="1800" b="1"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468181" y="464397"/>
            <a:ext cx="2545670" cy="286232"/>
          </a:xfrm>
          <a:prstGeom prst="rect">
            <a:avLst/>
          </a:prstGeom>
        </p:spPr>
        <p:txBody>
          <a:bodyPr wrap="square">
            <a:spAutoFit/>
          </a:bodyPr>
          <a:lstStyle/>
          <a:p>
            <a:pPr marL="0" lvl="1" algn="ctr">
              <a:lnSpc>
                <a:spcPct val="90000"/>
              </a:lnSpc>
              <a:spcBef>
                <a:spcPct val="0"/>
              </a:spcBef>
            </a:pPr>
            <a:r>
              <a:rPr lang="es-MX" sz="1400" b="1" dirty="0" smtClean="0">
                <a:solidFill>
                  <a:srgbClr val="129045"/>
                </a:solidFill>
                <a:latin typeface="Arial" panose="020B0604020202020204" pitchFamily="34" charset="0"/>
                <a:cs typeface="Arial" panose="020B0604020202020204" pitchFamily="34" charset="0"/>
              </a:rPr>
              <a:t>Conclusión</a:t>
            </a:r>
            <a:endParaRPr lang="es-MX" sz="1400" dirty="0">
              <a:solidFill>
                <a:srgbClr val="129045"/>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 </a:t>
            </a:r>
            <a:endParaRPr lang="es-MX" sz="16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46549" y="1064354"/>
            <a:ext cx="8171189" cy="2877711"/>
          </a:xfrm>
          <a:prstGeom prst="rect">
            <a:avLst/>
          </a:prstGeom>
        </p:spPr>
        <p:txBody>
          <a:bodyPr wrap="square">
            <a:spAutoFit/>
          </a:bodyPr>
          <a:lstStyle/>
          <a:p>
            <a:pPr algn="just"/>
            <a:r>
              <a:rPr lang="es-MX" sz="1000" dirty="0">
                <a:latin typeface="Arial" panose="020B0604020202020204" pitchFamily="34" charset="0"/>
                <a:cs typeface="Arial" panose="020B0604020202020204" pitchFamily="34" charset="0"/>
              </a:rPr>
              <a:t>Componente </a:t>
            </a:r>
            <a:r>
              <a:rPr lang="es-MX" sz="1000" dirty="0" smtClean="0">
                <a:latin typeface="Arial" panose="020B0604020202020204" pitchFamily="34" charset="0"/>
                <a:cs typeface="Arial" panose="020B0604020202020204" pitchFamily="34" charset="0"/>
              </a:rPr>
              <a:t>Financiero:</a:t>
            </a:r>
          </a:p>
          <a:p>
            <a:pPr algn="just"/>
            <a:endParaRPr lang="es-MX" sz="10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Para el cumplimiento de lo establecido internamente en el instituto para los pagos y la </a:t>
            </a:r>
            <a:r>
              <a:rPr lang="es-MX" sz="1000" dirty="0" smtClean="0">
                <a:latin typeface="Arial" panose="020B0604020202020204" pitchFamily="34" charset="0"/>
                <a:cs typeface="Arial" panose="020B0604020202020204" pitchFamily="34" charset="0"/>
              </a:rPr>
              <a:t>ejecución del </a:t>
            </a:r>
            <a:r>
              <a:rPr lang="es-MX" sz="1000" dirty="0">
                <a:latin typeface="Arial" panose="020B0604020202020204" pitchFamily="34" charset="0"/>
                <a:cs typeface="Arial" panose="020B0604020202020204" pitchFamily="34" charset="0"/>
              </a:rPr>
              <a:t>convenio</a:t>
            </a:r>
            <a:r>
              <a:rPr lang="es-MX" sz="10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es-MX" sz="1000" dirty="0" smtClean="0">
                <a:latin typeface="Arial" panose="020B0604020202020204" pitchFamily="34" charset="0"/>
                <a:cs typeface="Arial" panose="020B0604020202020204" pitchFamily="34" charset="0"/>
              </a:rPr>
              <a:t>En </a:t>
            </a:r>
            <a:r>
              <a:rPr lang="es-MX" sz="1000" dirty="0">
                <a:latin typeface="Arial" panose="020B0604020202020204" pitchFamily="34" charset="0"/>
                <a:cs typeface="Arial" panose="020B0604020202020204" pitchFamily="34" charset="0"/>
              </a:rPr>
              <a:t>materia presupuestal se pudo establecer con la revisión de los documentos </a:t>
            </a:r>
            <a:r>
              <a:rPr lang="es-MX" sz="1000" dirty="0" smtClean="0">
                <a:latin typeface="Arial" panose="020B0604020202020204" pitchFamily="34" charset="0"/>
                <a:cs typeface="Arial" panose="020B0604020202020204" pitchFamily="34" charset="0"/>
              </a:rPr>
              <a:t>fuentes aportados</a:t>
            </a:r>
            <a:r>
              <a:rPr lang="es-MX" sz="1000" dirty="0">
                <a:latin typeface="Arial" panose="020B0604020202020204" pitchFamily="34" charset="0"/>
                <a:cs typeface="Arial" panose="020B0604020202020204" pitchFamily="34" charset="0"/>
              </a:rPr>
              <a:t>, que los actos fueron ajustados en aplicación a los principios Y normas </a:t>
            </a:r>
            <a:r>
              <a:rPr lang="es-MX" sz="1000" dirty="0" smtClean="0">
                <a:latin typeface="Arial" panose="020B0604020202020204" pitchFamily="34" charset="0"/>
                <a:cs typeface="Arial" panose="020B0604020202020204" pitchFamily="34" charset="0"/>
              </a:rPr>
              <a:t>presupuestales establecidos</a:t>
            </a:r>
            <a:r>
              <a:rPr lang="es-MX" sz="10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es-MX" sz="1000" dirty="0" smtClean="0">
                <a:latin typeface="Arial" panose="020B0604020202020204" pitchFamily="34" charset="0"/>
                <a:cs typeface="Arial" panose="020B0604020202020204" pitchFamily="34" charset="0"/>
              </a:rPr>
              <a:t>Se </a:t>
            </a:r>
            <a:r>
              <a:rPr lang="es-MX" sz="1000" dirty="0">
                <a:latin typeface="Arial" panose="020B0604020202020204" pitchFamily="34" charset="0"/>
                <a:cs typeface="Arial" panose="020B0604020202020204" pitchFamily="34" charset="0"/>
              </a:rPr>
              <a:t>observó por parte del supervisor de </a:t>
            </a:r>
            <a:r>
              <a:rPr lang="es-MX" sz="1000" dirty="0" err="1">
                <a:latin typeface="Arial" panose="020B0604020202020204" pitchFamily="34" charset="0"/>
                <a:cs typeface="Arial" panose="020B0604020202020204" pitchFamily="34" charset="0"/>
              </a:rPr>
              <a:t>Indeportes</a:t>
            </a:r>
            <a:r>
              <a:rPr lang="es-MX" sz="1000" dirty="0">
                <a:latin typeface="Arial" panose="020B0604020202020204" pitchFamily="34" charset="0"/>
                <a:cs typeface="Arial" panose="020B0604020202020204" pitchFamily="34" charset="0"/>
              </a:rPr>
              <a:t>, previo cumplimiento de los </a:t>
            </a:r>
            <a:r>
              <a:rPr lang="es-MX" sz="1000" dirty="0" smtClean="0">
                <a:latin typeface="Arial" panose="020B0604020202020204" pitchFamily="34" charset="0"/>
                <a:cs typeface="Arial" panose="020B0604020202020204" pitchFamily="34" charset="0"/>
              </a:rPr>
              <a:t>requisitos exigidos</a:t>
            </a:r>
            <a:r>
              <a:rPr lang="es-MX" sz="1000" dirty="0">
                <a:latin typeface="Arial" panose="020B0604020202020204" pitchFamily="34" charset="0"/>
                <a:cs typeface="Arial" panose="020B0604020202020204" pitchFamily="34" charset="0"/>
              </a:rPr>
              <a:t>, la Autorización del desembolso único de los recursos por parte de </a:t>
            </a:r>
            <a:r>
              <a:rPr lang="es-MX" sz="1000" dirty="0" err="1">
                <a:latin typeface="Arial" panose="020B0604020202020204" pitchFamily="34" charset="0"/>
                <a:cs typeface="Arial" panose="020B0604020202020204" pitchFamily="34" charset="0"/>
              </a:rPr>
              <a:t>indeportes</a:t>
            </a:r>
            <a:r>
              <a:rPr lang="es-MX" sz="1000" dirty="0">
                <a:latin typeface="Arial" panose="020B0604020202020204" pitchFamily="34" charset="0"/>
                <a:cs typeface="Arial" panose="020B0604020202020204" pitchFamily="34" charset="0"/>
              </a:rPr>
              <a:t> a la </a:t>
            </a:r>
            <a:r>
              <a:rPr lang="es-MX" sz="1000" dirty="0" smtClean="0">
                <a:latin typeface="Arial" panose="020B0604020202020204" pitchFamily="34" charset="0"/>
                <a:cs typeface="Arial" panose="020B0604020202020204" pitchFamily="34" charset="0"/>
              </a:rPr>
              <a:t>cuenta del </a:t>
            </a:r>
            <a:r>
              <a:rPr lang="es-MX" sz="1000" dirty="0">
                <a:latin typeface="Arial" panose="020B0604020202020204" pitchFamily="34" charset="0"/>
                <a:cs typeface="Arial" panose="020B0604020202020204" pitchFamily="34" charset="0"/>
              </a:rPr>
              <a:t>IDEA suscrita por el municipio de San Andrés de </a:t>
            </a:r>
            <a:r>
              <a:rPr lang="es-MX" sz="1000" dirty="0" err="1">
                <a:latin typeface="Arial" panose="020B0604020202020204" pitchFamily="34" charset="0"/>
                <a:cs typeface="Arial" panose="020B0604020202020204" pitchFamily="34" charset="0"/>
              </a:rPr>
              <a:t>Cuerquia</a:t>
            </a:r>
            <a:r>
              <a:rPr lang="es-MX" sz="1000" dirty="0">
                <a:latin typeface="Arial" panose="020B0604020202020204" pitchFamily="34" charset="0"/>
                <a:cs typeface="Arial" panose="020B0604020202020204" pitchFamily="34" charset="0"/>
              </a:rPr>
              <a:t> para la ejecución del convenio.</a:t>
            </a:r>
          </a:p>
          <a:p>
            <a:pPr marL="171450" indent="-171450" algn="just">
              <a:buFont typeface="Wingdings" panose="05000000000000000000" pitchFamily="2" charset="2"/>
              <a:buChar char="Ø"/>
            </a:pPr>
            <a:r>
              <a:rPr lang="es-MX" sz="1000" dirty="0" smtClean="0">
                <a:latin typeface="Arial" panose="020B0604020202020204" pitchFamily="34" charset="0"/>
                <a:cs typeface="Arial" panose="020B0604020202020204" pitchFamily="34" charset="0"/>
              </a:rPr>
              <a:t>Verificado </a:t>
            </a:r>
            <a:r>
              <a:rPr lang="es-MX" sz="1000" dirty="0">
                <a:latin typeface="Arial" panose="020B0604020202020204" pitchFamily="34" charset="0"/>
                <a:cs typeface="Arial" panose="020B0604020202020204" pitchFamily="34" charset="0"/>
              </a:rPr>
              <a:t>el saldo de la cuenta bancaria N° 100015211 del IDEA a fecha 31 de octubre de </a:t>
            </a:r>
            <a:r>
              <a:rPr lang="es-MX" sz="1000" dirty="0" smtClean="0">
                <a:latin typeface="Arial" panose="020B0604020202020204" pitchFamily="34" charset="0"/>
                <a:cs typeface="Arial" panose="020B0604020202020204" pitchFamily="34" charset="0"/>
              </a:rPr>
              <a:t>2025 se </a:t>
            </a:r>
            <a:r>
              <a:rPr lang="es-MX" sz="1000" dirty="0">
                <a:latin typeface="Arial" panose="020B0604020202020204" pitchFamily="34" charset="0"/>
                <a:cs typeface="Arial" panose="020B0604020202020204" pitchFamily="34" charset="0"/>
              </a:rPr>
              <a:t>observa saldo de $307.805.721 lo que indica que en dicho saldo están incluidos el </a:t>
            </a:r>
            <a:r>
              <a:rPr lang="es-MX" sz="1000" dirty="0" smtClean="0">
                <a:latin typeface="Arial" panose="020B0604020202020204" pitchFamily="34" charset="0"/>
                <a:cs typeface="Arial" panose="020B0604020202020204" pitchFamily="34" charset="0"/>
              </a:rPr>
              <a:t>saldo pendiente </a:t>
            </a:r>
            <a:r>
              <a:rPr lang="es-MX" sz="1000" dirty="0">
                <a:latin typeface="Arial" panose="020B0604020202020204" pitchFamily="34" charset="0"/>
                <a:cs typeface="Arial" panose="020B0604020202020204" pitchFamily="34" charset="0"/>
              </a:rPr>
              <a:t>por ejecutar y los rendimientos financieros por valor de $26.028.417 generados </a:t>
            </a:r>
            <a:r>
              <a:rPr lang="es-MX" sz="1000" dirty="0" smtClean="0">
                <a:latin typeface="Arial" panose="020B0604020202020204" pitchFamily="34" charset="0"/>
                <a:cs typeface="Arial" panose="020B0604020202020204" pitchFamily="34" charset="0"/>
              </a:rPr>
              <a:t>durante la </a:t>
            </a:r>
            <a:r>
              <a:rPr lang="es-MX" sz="1000" dirty="0">
                <a:latin typeface="Arial" panose="020B0604020202020204" pitchFamily="34" charset="0"/>
                <a:cs typeface="Arial" panose="020B0604020202020204" pitchFamily="34" charset="0"/>
              </a:rPr>
              <a:t>ejecución del convenio el cual está pendiente de </a:t>
            </a:r>
            <a:r>
              <a:rPr lang="es-MX" sz="1000" dirty="0" smtClean="0">
                <a:latin typeface="Arial" panose="020B0604020202020204" pitchFamily="34" charset="0"/>
                <a:cs typeface="Arial" panose="020B0604020202020204" pitchFamily="34" charset="0"/>
              </a:rPr>
              <a:t>liquidar. </a:t>
            </a:r>
          </a:p>
          <a:p>
            <a:pPr algn="just"/>
            <a:endParaRPr lang="es-MX" sz="1000" dirty="0">
              <a:latin typeface="Arial" panose="020B0604020202020204" pitchFamily="34" charset="0"/>
              <a:cs typeface="Arial" panose="020B0604020202020204" pitchFamily="34" charset="0"/>
            </a:endParaRPr>
          </a:p>
          <a:p>
            <a:pPr algn="just"/>
            <a:r>
              <a:rPr lang="es-MX" sz="1000" dirty="0" smtClean="0">
                <a:latin typeface="Arial" panose="020B0604020202020204" pitchFamily="34" charset="0"/>
                <a:cs typeface="Arial" panose="020B0604020202020204" pitchFamily="34" charset="0"/>
              </a:rPr>
              <a:t>Por </a:t>
            </a:r>
            <a:r>
              <a:rPr lang="es-MX" sz="1000" dirty="0">
                <a:latin typeface="Arial" panose="020B0604020202020204" pitchFamily="34" charset="0"/>
                <a:cs typeface="Arial" panose="020B0604020202020204" pitchFamily="34" charset="0"/>
              </a:rPr>
              <a:t>ello se hace énfasis que al momento de liquidar el convenio se dé cumplimiento a </a:t>
            </a:r>
            <a:r>
              <a:rPr lang="es-MX" sz="1000" dirty="0" smtClean="0">
                <a:latin typeface="Arial" panose="020B0604020202020204" pitchFamily="34" charset="0"/>
                <a:cs typeface="Arial" panose="020B0604020202020204" pitchFamily="34" charset="0"/>
              </a:rPr>
              <a:t>lo establecido </a:t>
            </a:r>
            <a:r>
              <a:rPr lang="es-MX" sz="1000" dirty="0">
                <a:latin typeface="Arial" panose="020B0604020202020204" pitchFamily="34" charset="0"/>
                <a:cs typeface="Arial" panose="020B0604020202020204" pitchFamily="34" charset="0"/>
              </a:rPr>
              <a:t>en el clausulado del convenio en la cláusula SEXTA – FORMA DE </a:t>
            </a:r>
            <a:r>
              <a:rPr lang="es-MX" sz="1000" dirty="0" smtClean="0">
                <a:latin typeface="Arial" panose="020B0604020202020204" pitchFamily="34" charset="0"/>
                <a:cs typeface="Arial" panose="020B0604020202020204" pitchFamily="34" charset="0"/>
              </a:rPr>
              <a:t>DESEMBOLSO en </a:t>
            </a:r>
            <a:r>
              <a:rPr lang="es-MX" sz="1000" dirty="0">
                <a:latin typeface="Arial" panose="020B0604020202020204" pitchFamily="34" charset="0"/>
                <a:cs typeface="Arial" panose="020B0604020202020204" pitchFamily="34" charset="0"/>
              </a:rPr>
              <a:t>el párrafo quinto …” La mencionada cuenta deberá generar rendimientos, los cuales </a:t>
            </a:r>
            <a:r>
              <a:rPr lang="es-MX" sz="1000" dirty="0" smtClean="0">
                <a:latin typeface="Arial" panose="020B0604020202020204" pitchFamily="34" charset="0"/>
                <a:cs typeface="Arial" panose="020B0604020202020204" pitchFamily="34" charset="0"/>
              </a:rPr>
              <a:t>deberán ser </a:t>
            </a:r>
            <a:r>
              <a:rPr lang="es-MX" sz="1000" dirty="0">
                <a:latin typeface="Arial" panose="020B0604020202020204" pitchFamily="34" charset="0"/>
                <a:cs typeface="Arial" panose="020B0604020202020204" pitchFamily="34" charset="0"/>
              </a:rPr>
              <a:t>reintegrados a INDEPORTES Antioquia, dando aplicación al principio de economía, </a:t>
            </a:r>
            <a:r>
              <a:rPr lang="es-MX" sz="1000" dirty="0" smtClean="0">
                <a:latin typeface="Arial" panose="020B0604020202020204" pitchFamily="34" charset="0"/>
                <a:cs typeface="Arial" panose="020B0604020202020204" pitchFamily="34" charset="0"/>
              </a:rPr>
              <a:t>de acuerdo </a:t>
            </a:r>
            <a:r>
              <a:rPr lang="es-MX" sz="1000" dirty="0">
                <a:latin typeface="Arial" panose="020B0604020202020204" pitchFamily="34" charset="0"/>
                <a:cs typeface="Arial" panose="020B0604020202020204" pitchFamily="34" charset="0"/>
              </a:rPr>
              <a:t>con lo descrito en el numeral 20 del artículo 25 de la ley 80 de 1993”…, lo anterior </a:t>
            </a:r>
            <a:r>
              <a:rPr lang="es-MX" sz="1000" dirty="0" smtClean="0">
                <a:latin typeface="Arial" panose="020B0604020202020204" pitchFamily="34" charset="0"/>
                <a:cs typeface="Arial" panose="020B0604020202020204" pitchFamily="34" charset="0"/>
              </a:rPr>
              <a:t>debido a </a:t>
            </a:r>
            <a:r>
              <a:rPr lang="es-MX" sz="1000" dirty="0">
                <a:latin typeface="Arial" panose="020B0604020202020204" pitchFamily="34" charset="0"/>
                <a:cs typeface="Arial" panose="020B0604020202020204" pitchFamily="34" charset="0"/>
              </a:rPr>
              <a:t>que no se observó en </a:t>
            </a:r>
            <a:r>
              <a:rPr lang="es-MX" sz="1000" dirty="0" smtClean="0">
                <a:latin typeface="Arial" panose="020B0604020202020204" pitchFamily="34" charset="0"/>
                <a:cs typeface="Arial" panose="020B0604020202020204" pitchFamily="34" charset="0"/>
              </a:rPr>
              <a:t>los documentos </a:t>
            </a:r>
            <a:r>
              <a:rPr lang="es-MX" sz="1000" dirty="0">
                <a:latin typeface="Arial" panose="020B0604020202020204" pitchFamily="34" charset="0"/>
                <a:cs typeface="Arial" panose="020B0604020202020204" pitchFamily="34" charset="0"/>
              </a:rPr>
              <a:t>que reposan y respaldan la ejecución del convenio </a:t>
            </a:r>
            <a:r>
              <a:rPr lang="es-MX" sz="1000" dirty="0" smtClean="0">
                <a:latin typeface="Arial" panose="020B0604020202020204" pitchFamily="34" charset="0"/>
                <a:cs typeface="Arial" panose="020B0604020202020204" pitchFamily="34" charset="0"/>
              </a:rPr>
              <a:t>el reintegro </a:t>
            </a:r>
            <a:r>
              <a:rPr lang="es-MX" sz="1000" dirty="0">
                <a:latin typeface="Arial" panose="020B0604020202020204" pitchFamily="34" charset="0"/>
                <a:cs typeface="Arial" panose="020B0604020202020204" pitchFamily="34" charset="0"/>
              </a:rPr>
              <a:t>de los rendimientos generados de cuenta</a:t>
            </a:r>
            <a:r>
              <a:rPr lang="es-MX" sz="1000" dirty="0" smtClean="0">
                <a:latin typeface="Arial" panose="020B0604020202020204" pitchFamily="34" charset="0"/>
                <a:cs typeface="Arial" panose="020B0604020202020204" pitchFamily="34" charset="0"/>
              </a:rPr>
              <a:t>.</a:t>
            </a:r>
          </a:p>
          <a:p>
            <a:pPr algn="just"/>
            <a:endParaRPr lang="es-MX"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695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r>
              <a:rPr lang="es-MX" sz="1800" b="1"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468181" y="464397"/>
            <a:ext cx="2545670" cy="286232"/>
          </a:xfrm>
          <a:prstGeom prst="rect">
            <a:avLst/>
          </a:prstGeom>
        </p:spPr>
        <p:txBody>
          <a:bodyPr wrap="square">
            <a:spAutoFit/>
          </a:bodyPr>
          <a:lstStyle/>
          <a:p>
            <a:pPr marL="0" lvl="1" algn="ctr">
              <a:lnSpc>
                <a:spcPct val="90000"/>
              </a:lnSpc>
              <a:spcBef>
                <a:spcPct val="0"/>
              </a:spcBef>
            </a:pPr>
            <a:r>
              <a:rPr lang="es-MX" sz="1400" b="1" dirty="0" smtClean="0">
                <a:solidFill>
                  <a:srgbClr val="129045"/>
                </a:solidFill>
                <a:latin typeface="Arial" panose="020B0604020202020204" pitchFamily="34" charset="0"/>
                <a:cs typeface="Arial" panose="020B0604020202020204" pitchFamily="34" charset="0"/>
              </a:rPr>
              <a:t>Conclusión</a:t>
            </a:r>
            <a:endParaRPr lang="es-MX" sz="1400" dirty="0">
              <a:solidFill>
                <a:srgbClr val="129045"/>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 </a:t>
            </a:r>
            <a:endParaRPr lang="es-MX" sz="16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46549" y="1064354"/>
            <a:ext cx="8171189" cy="3216265"/>
          </a:xfrm>
          <a:prstGeom prst="rect">
            <a:avLst/>
          </a:prstGeom>
        </p:spPr>
        <p:txBody>
          <a:bodyPr wrap="square">
            <a:spAutoFit/>
          </a:bodyPr>
          <a:lstStyle/>
          <a:p>
            <a:pPr marL="171450" indent="-171450" algn="just">
              <a:buFont typeface="Wingdings" panose="05000000000000000000" pitchFamily="2" charset="2"/>
              <a:buChar char="Ø"/>
            </a:pPr>
            <a:r>
              <a:rPr lang="es-MX" sz="1000" dirty="0" smtClean="0">
                <a:latin typeface="Arial" panose="020B0604020202020204" pitchFamily="34" charset="0"/>
                <a:cs typeface="Arial" panose="020B0604020202020204" pitchFamily="34" charset="0"/>
              </a:rPr>
              <a:t>Verificado </a:t>
            </a:r>
            <a:r>
              <a:rPr lang="es-MX" sz="1000" dirty="0">
                <a:latin typeface="Arial" panose="020B0604020202020204" pitchFamily="34" charset="0"/>
                <a:cs typeface="Arial" panose="020B0604020202020204" pitchFamily="34" charset="0"/>
              </a:rPr>
              <a:t>el saldo de la cuenta auxiliar contable a noviembre de 2025 de la amortización de </a:t>
            </a:r>
            <a:r>
              <a:rPr lang="es-MX" sz="1000" dirty="0" smtClean="0">
                <a:latin typeface="Arial" panose="020B0604020202020204" pitchFamily="34" charset="0"/>
                <a:cs typeface="Arial" panose="020B0604020202020204" pitchFamily="34" charset="0"/>
              </a:rPr>
              <a:t>los recursos</a:t>
            </a:r>
            <a:r>
              <a:rPr lang="es-MX" sz="1000" dirty="0">
                <a:latin typeface="Arial" panose="020B0604020202020204" pitchFamily="34" charset="0"/>
                <a:cs typeface="Arial" panose="020B0604020202020204" pitchFamily="34" charset="0"/>
              </a:rPr>
              <a:t>, se observa que está pendiente por ejecutar $238.854.666, adicional también se </a:t>
            </a:r>
            <a:r>
              <a:rPr lang="es-MX" sz="1000" dirty="0" smtClean="0">
                <a:latin typeface="Arial" panose="020B0604020202020204" pitchFamily="34" charset="0"/>
                <a:cs typeface="Arial" panose="020B0604020202020204" pitchFamily="34" charset="0"/>
              </a:rPr>
              <a:t>pudo evidenciar </a:t>
            </a:r>
            <a:r>
              <a:rPr lang="es-MX" sz="1000" dirty="0">
                <a:latin typeface="Arial" panose="020B0604020202020204" pitchFamily="34" charset="0"/>
                <a:cs typeface="Arial" panose="020B0604020202020204" pitchFamily="34" charset="0"/>
              </a:rPr>
              <a:t>que se amortiza en el mes de noviembre el valor de $250.323.509 que </a:t>
            </a:r>
            <a:r>
              <a:rPr lang="es-MX" sz="1000" dirty="0" smtClean="0">
                <a:latin typeface="Arial" panose="020B0604020202020204" pitchFamily="34" charset="0"/>
                <a:cs typeface="Arial" panose="020B0604020202020204" pitchFamily="34" charset="0"/>
              </a:rPr>
              <a:t>contrastado con </a:t>
            </a:r>
            <a:r>
              <a:rPr lang="es-MX" sz="1000" dirty="0">
                <a:latin typeface="Arial" panose="020B0604020202020204" pitchFamily="34" charset="0"/>
                <a:cs typeface="Arial" panose="020B0604020202020204" pitchFamily="34" charset="0"/>
              </a:rPr>
              <a:t>el valor desembolsado según extracto bancario del mes de octubre de 2025 </a:t>
            </a:r>
            <a:r>
              <a:rPr lang="es-MX" sz="1000" dirty="0" smtClean="0">
                <a:latin typeface="Arial" panose="020B0604020202020204" pitchFamily="34" charset="0"/>
                <a:cs typeface="Arial" panose="020B0604020202020204" pitchFamily="34" charset="0"/>
              </a:rPr>
              <a:t>por $229.580.154 </a:t>
            </a:r>
            <a:r>
              <a:rPr lang="es-MX" sz="1000" dirty="0">
                <a:latin typeface="Arial" panose="020B0604020202020204" pitchFamily="34" charset="0"/>
                <a:cs typeface="Arial" panose="020B0604020202020204" pitchFamily="34" charset="0"/>
              </a:rPr>
              <a:t>refleja una diferencia de $20.743.355 cifra que deberá ser verificada por </a:t>
            </a:r>
            <a:r>
              <a:rPr lang="es-MX" sz="1000" dirty="0" smtClean="0">
                <a:latin typeface="Arial" panose="020B0604020202020204" pitchFamily="34" charset="0"/>
                <a:cs typeface="Arial" panose="020B0604020202020204" pitchFamily="34" charset="0"/>
              </a:rPr>
              <a:t>la supervisión.</a:t>
            </a:r>
          </a:p>
          <a:p>
            <a:pPr algn="just"/>
            <a:endParaRPr lang="es-MX" sz="10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s-MX" sz="1000" dirty="0" smtClean="0">
                <a:latin typeface="Arial" panose="020B0604020202020204" pitchFamily="34" charset="0"/>
                <a:cs typeface="Arial" panose="020B0604020202020204" pitchFamily="34" charset="0"/>
              </a:rPr>
              <a:t>Se </a:t>
            </a:r>
            <a:r>
              <a:rPr lang="es-MX" sz="1000" dirty="0">
                <a:latin typeface="Arial" panose="020B0604020202020204" pitchFamily="34" charset="0"/>
                <a:cs typeface="Arial" panose="020B0604020202020204" pitchFamily="34" charset="0"/>
              </a:rPr>
              <a:t>pudo observar en el rastreo en el sistema mercurio de 8 informes de supervisión y solo </a:t>
            </a:r>
            <a:r>
              <a:rPr lang="es-MX" sz="1000" dirty="0" smtClean="0">
                <a:latin typeface="Arial" panose="020B0604020202020204" pitchFamily="34" charset="0"/>
                <a:cs typeface="Arial" panose="020B0604020202020204" pitchFamily="34" charset="0"/>
              </a:rPr>
              <a:t>en uno </a:t>
            </a:r>
            <a:r>
              <a:rPr lang="es-MX" sz="1000" dirty="0">
                <a:latin typeface="Arial" panose="020B0604020202020204" pitchFamily="34" charset="0"/>
                <a:cs typeface="Arial" panose="020B0604020202020204" pitchFamily="34" charset="0"/>
              </a:rPr>
              <a:t>se observó relacionado el pago del día 9 de septiembre de 2024 al contratista de obra, es </a:t>
            </a:r>
            <a:r>
              <a:rPr lang="es-MX" sz="1000" dirty="0" smtClean="0">
                <a:latin typeface="Arial" panose="020B0604020202020204" pitchFamily="34" charset="0"/>
                <a:cs typeface="Arial" panose="020B0604020202020204" pitchFamily="34" charset="0"/>
              </a:rPr>
              <a:t>de aclarar </a:t>
            </a:r>
            <a:r>
              <a:rPr lang="es-MX" sz="1000" dirty="0">
                <a:latin typeface="Arial" panose="020B0604020202020204" pitchFamily="34" charset="0"/>
                <a:cs typeface="Arial" panose="020B0604020202020204" pitchFamily="34" charset="0"/>
              </a:rPr>
              <a:t>que en el expediente contractual radicado 202000003312 creado para el respaldo de </a:t>
            </a:r>
            <a:r>
              <a:rPr lang="es-MX" sz="1000" dirty="0" smtClean="0">
                <a:latin typeface="Arial" panose="020B0604020202020204" pitchFamily="34" charset="0"/>
                <a:cs typeface="Arial" panose="020B0604020202020204" pitchFamily="34" charset="0"/>
              </a:rPr>
              <a:t>la ejecución </a:t>
            </a:r>
            <a:r>
              <a:rPr lang="es-MX" sz="1000" dirty="0">
                <a:latin typeface="Arial" panose="020B0604020202020204" pitchFamily="34" charset="0"/>
                <a:cs typeface="Arial" panose="020B0604020202020204" pitchFamily="34" charset="0"/>
              </a:rPr>
              <a:t>y actuaciones administrativas, no se observaron en su totalidad los informes </a:t>
            </a:r>
            <a:r>
              <a:rPr lang="es-MX" sz="1000" dirty="0" smtClean="0">
                <a:latin typeface="Arial" panose="020B0604020202020204" pitchFamily="34" charset="0"/>
                <a:cs typeface="Arial" panose="020B0604020202020204" pitchFamily="34" charset="0"/>
              </a:rPr>
              <a:t>de supervisión </a:t>
            </a:r>
            <a:r>
              <a:rPr lang="es-MX" sz="1000" dirty="0">
                <a:latin typeface="Arial" panose="020B0604020202020204" pitchFamily="34" charset="0"/>
                <a:cs typeface="Arial" panose="020B0604020202020204" pitchFamily="34" charset="0"/>
              </a:rPr>
              <a:t>realizados hasta la fecha, solo se observó el informe con radicado 202301024433 </a:t>
            </a:r>
            <a:r>
              <a:rPr lang="es-MX" sz="1000" dirty="0" smtClean="0">
                <a:latin typeface="Arial" panose="020B0604020202020204" pitchFamily="34" charset="0"/>
                <a:cs typeface="Arial" panose="020B0604020202020204" pitchFamily="34" charset="0"/>
              </a:rPr>
              <a:t>del 19/12/2023</a:t>
            </a:r>
            <a:r>
              <a:rPr lang="es-MX" sz="1000" dirty="0">
                <a:latin typeface="Arial" panose="020B0604020202020204" pitchFamily="34" charset="0"/>
                <a:cs typeface="Arial" panose="020B0604020202020204" pitchFamily="34" charset="0"/>
              </a:rPr>
              <a:t>. Por lo anterior se insta al supervisor a actualizar en el expediente contractual </a:t>
            </a:r>
            <a:r>
              <a:rPr lang="es-MX" sz="1000" dirty="0" smtClean="0">
                <a:latin typeface="Arial" panose="020B0604020202020204" pitchFamily="34" charset="0"/>
                <a:cs typeface="Arial" panose="020B0604020202020204" pitchFamily="34" charset="0"/>
              </a:rPr>
              <a:t>el cargue </a:t>
            </a:r>
            <a:r>
              <a:rPr lang="es-MX" sz="1000" dirty="0">
                <a:latin typeface="Arial" panose="020B0604020202020204" pitchFamily="34" charset="0"/>
                <a:cs typeface="Arial" panose="020B0604020202020204" pitchFamily="34" charset="0"/>
              </a:rPr>
              <a:t>de todos los informes realizados</a:t>
            </a:r>
            <a:r>
              <a:rPr lang="es-MX" sz="1000" dirty="0" smtClean="0">
                <a:latin typeface="Arial" panose="020B0604020202020204" pitchFamily="34" charset="0"/>
                <a:cs typeface="Arial" panose="020B0604020202020204" pitchFamily="34" charset="0"/>
              </a:rPr>
              <a:t>.</a:t>
            </a:r>
          </a:p>
          <a:p>
            <a:pPr algn="just"/>
            <a:endParaRPr lang="es-MX" sz="11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De la revisión de los informes de supervisión se concluye que estos no reflejan la </a:t>
            </a:r>
            <a:r>
              <a:rPr lang="es-MX" sz="1000" dirty="0" smtClean="0">
                <a:latin typeface="Arial" panose="020B0604020202020204" pitchFamily="34" charset="0"/>
                <a:cs typeface="Arial" panose="020B0604020202020204" pitchFamily="34" charset="0"/>
              </a:rPr>
              <a:t>realidad financiera </a:t>
            </a:r>
            <a:r>
              <a:rPr lang="es-MX" sz="1000" dirty="0">
                <a:latin typeface="Arial" panose="020B0604020202020204" pitchFamily="34" charset="0"/>
                <a:cs typeface="Arial" panose="020B0604020202020204" pitchFamily="34" charset="0"/>
              </a:rPr>
              <a:t>de la ejecución del convenio, ya que se identifican diferencias entre los </a:t>
            </a:r>
            <a:r>
              <a:rPr lang="es-MX" sz="1000" dirty="0" smtClean="0">
                <a:latin typeface="Arial" panose="020B0604020202020204" pitchFamily="34" charset="0"/>
                <a:cs typeface="Arial" panose="020B0604020202020204" pitchFamily="34" charset="0"/>
              </a:rPr>
              <a:t>valores reportados </a:t>
            </a:r>
            <a:r>
              <a:rPr lang="es-MX" sz="1000" dirty="0">
                <a:latin typeface="Arial" panose="020B0604020202020204" pitchFamily="34" charset="0"/>
                <a:cs typeface="Arial" panose="020B0604020202020204" pitchFamily="34" charset="0"/>
              </a:rPr>
              <a:t>y los movimientos bancarios, especialmente en octubre de 2024, donde el </a:t>
            </a:r>
            <a:r>
              <a:rPr lang="es-MX" sz="1000" dirty="0" smtClean="0">
                <a:latin typeface="Arial" panose="020B0604020202020204" pitchFamily="34" charset="0"/>
                <a:cs typeface="Arial" panose="020B0604020202020204" pitchFamily="34" charset="0"/>
              </a:rPr>
              <a:t>informe registra un </a:t>
            </a:r>
            <a:r>
              <a:rPr lang="es-MX" sz="1000" dirty="0">
                <a:latin typeface="Arial" panose="020B0604020202020204" pitchFamily="34" charset="0"/>
                <a:cs typeface="Arial" panose="020B0604020202020204" pitchFamily="34" charset="0"/>
              </a:rPr>
              <a:t>pago de $372.745.260, mientras el extracto bancario evidencia un desembolso </a:t>
            </a:r>
            <a:r>
              <a:rPr lang="es-MX" sz="1000" dirty="0" smtClean="0">
                <a:latin typeface="Arial" panose="020B0604020202020204" pitchFamily="34" charset="0"/>
                <a:cs typeface="Arial" panose="020B0604020202020204" pitchFamily="34" charset="0"/>
              </a:rPr>
              <a:t>de $350.601.977</a:t>
            </a:r>
            <a:r>
              <a:rPr lang="es-MX" sz="1000" dirty="0">
                <a:latin typeface="Arial" panose="020B0604020202020204" pitchFamily="34" charset="0"/>
                <a:cs typeface="Arial" panose="020B0604020202020204" pitchFamily="34" charset="0"/>
              </a:rPr>
              <a:t>, con una diferencia no justificada de $22.143.283. Así mismo, los informes posteriores no documentan desembolsos realizados, reportando en cambio un saldo </a:t>
            </a:r>
            <a:r>
              <a:rPr lang="es-MX" sz="1000" dirty="0" smtClean="0">
                <a:latin typeface="Arial" panose="020B0604020202020204" pitchFamily="34" charset="0"/>
                <a:cs typeface="Arial" panose="020B0604020202020204" pitchFamily="34" charset="0"/>
              </a:rPr>
              <a:t>pendiente por ejecutar </a:t>
            </a:r>
            <a:r>
              <a:rPr lang="es-MX" sz="1000" dirty="0">
                <a:latin typeface="Arial" panose="020B0604020202020204" pitchFamily="34" charset="0"/>
                <a:cs typeface="Arial" panose="020B0604020202020204" pitchFamily="34" charset="0"/>
              </a:rPr>
              <a:t>de $1.011.932.435. Adicionalmente, se observó un desembolso en octubre de </a:t>
            </a:r>
            <a:r>
              <a:rPr lang="es-MX" sz="1000" dirty="0" smtClean="0">
                <a:latin typeface="Arial" panose="020B0604020202020204" pitchFamily="34" charset="0"/>
                <a:cs typeface="Arial" panose="020B0604020202020204" pitchFamily="34" charset="0"/>
              </a:rPr>
              <a:t>2025 por </a:t>
            </a:r>
            <a:r>
              <a:rPr lang="es-MX" sz="1000" dirty="0">
                <a:latin typeface="Arial" panose="020B0604020202020204" pitchFamily="34" charset="0"/>
                <a:cs typeface="Arial" panose="020B0604020202020204" pitchFamily="34" charset="0"/>
              </a:rPr>
              <a:t>$229.580.154 sin que se evidenciara en el expediente contractual (Mercurio y </a:t>
            </a:r>
            <a:r>
              <a:rPr lang="es-MX" sz="1000" dirty="0" err="1">
                <a:latin typeface="Arial" panose="020B0604020202020204" pitchFamily="34" charset="0"/>
                <a:cs typeface="Arial" panose="020B0604020202020204" pitchFamily="34" charset="0"/>
              </a:rPr>
              <a:t>Secop</a:t>
            </a:r>
            <a:r>
              <a:rPr lang="es-MX" sz="1000" dirty="0">
                <a:latin typeface="Arial" panose="020B0604020202020204" pitchFamily="34" charset="0"/>
                <a:cs typeface="Arial" panose="020B0604020202020204" pitchFamily="34" charset="0"/>
              </a:rPr>
              <a:t>) </a:t>
            </a:r>
            <a:r>
              <a:rPr lang="es-MX" sz="1000" dirty="0" smtClean="0">
                <a:latin typeface="Arial" panose="020B0604020202020204" pitchFamily="34" charset="0"/>
                <a:cs typeface="Arial" panose="020B0604020202020204" pitchFamily="34" charset="0"/>
              </a:rPr>
              <a:t>soporte documental </a:t>
            </a:r>
            <a:r>
              <a:rPr lang="es-MX" sz="1000" dirty="0">
                <a:latin typeface="Arial" panose="020B0604020202020204" pitchFamily="34" charset="0"/>
                <a:cs typeface="Arial" panose="020B0604020202020204" pitchFamily="34" charset="0"/>
              </a:rPr>
              <a:t>como informe de supervisión que respalde dicho pago. Estas </a:t>
            </a:r>
            <a:r>
              <a:rPr lang="es-MX" sz="1000" dirty="0" smtClean="0">
                <a:latin typeface="Arial" panose="020B0604020202020204" pitchFamily="34" charset="0"/>
                <a:cs typeface="Arial" panose="020B0604020202020204" pitchFamily="34" charset="0"/>
              </a:rPr>
              <a:t>inconsistencias evidencian </a:t>
            </a:r>
            <a:r>
              <a:rPr lang="es-MX" sz="1000" dirty="0">
                <a:latin typeface="Arial" panose="020B0604020202020204" pitchFamily="34" charset="0"/>
                <a:cs typeface="Arial" panose="020B0604020202020204" pitchFamily="34" charset="0"/>
              </a:rPr>
              <a:t>deficiencias en el control y seguimiento financiero, recomendándose fortalecer </a:t>
            </a:r>
            <a:r>
              <a:rPr lang="es-MX" sz="1000" dirty="0" smtClean="0">
                <a:latin typeface="Arial" panose="020B0604020202020204" pitchFamily="34" charset="0"/>
                <a:cs typeface="Arial" panose="020B0604020202020204" pitchFamily="34" charset="0"/>
              </a:rPr>
              <a:t>la conciliación </a:t>
            </a:r>
            <a:r>
              <a:rPr lang="es-MX" sz="1000" dirty="0">
                <a:latin typeface="Arial" panose="020B0604020202020204" pitchFamily="34" charset="0"/>
                <a:cs typeface="Arial" panose="020B0604020202020204" pitchFamily="34" charset="0"/>
              </a:rPr>
              <a:t>entre informes y registros bancarios, así como garantizar la presentación </a:t>
            </a:r>
            <a:r>
              <a:rPr lang="es-MX" sz="1000" dirty="0" smtClean="0">
                <a:latin typeface="Arial" panose="020B0604020202020204" pitchFamily="34" charset="0"/>
                <a:cs typeface="Arial" panose="020B0604020202020204" pitchFamily="34" charset="0"/>
              </a:rPr>
              <a:t>oportuna de </a:t>
            </a:r>
            <a:r>
              <a:rPr lang="es-MX" sz="1000" dirty="0">
                <a:latin typeface="Arial" panose="020B0604020202020204" pitchFamily="34" charset="0"/>
                <a:cs typeface="Arial" panose="020B0604020202020204" pitchFamily="34" charset="0"/>
              </a:rPr>
              <a:t>informes que justifiquen todos los desembolsos realizados.</a:t>
            </a:r>
          </a:p>
          <a:p>
            <a:pPr algn="just"/>
            <a:endParaRPr lang="es-MX"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976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92369" y="1143000"/>
            <a:ext cx="8185638" cy="1072662"/>
          </a:xfrm>
          <a:prstGeom prst="rect">
            <a:avLst/>
          </a:prstGeom>
          <a:solidFill>
            <a:srgbClr val="000000">
              <a:alpha val="0"/>
            </a:srgbClr>
          </a:solidFill>
        </p:spPr>
        <p:txBody>
          <a:bodyPr/>
          <a:lstStyle/>
          <a:p>
            <a:endParaRPr lang="es-ES_tradnl" sz="935" dirty="0"/>
          </a:p>
        </p:txBody>
      </p:sp>
      <p:sp>
        <p:nvSpPr>
          <p:cNvPr id="7" name="AutoShape 7"/>
          <p:cNvSpPr/>
          <p:nvPr/>
        </p:nvSpPr>
        <p:spPr>
          <a:xfrm>
            <a:off x="1822151" y="2060038"/>
            <a:ext cx="2451735" cy="1303021"/>
          </a:xfrm>
          <a:prstGeom prst="roundRect">
            <a:avLst>
              <a:gd name="adj" fmla="val 1953"/>
            </a:avLst>
          </a:prstGeom>
          <a:solidFill>
            <a:srgbClr val="00B050"/>
          </a:solidFill>
          <a:ln w="12700">
            <a:solidFill>
              <a:srgbClr val="919191"/>
            </a:solidFill>
          </a:ln>
        </p:spPr>
        <p:txBody>
          <a:bodyPr/>
          <a:lstStyle/>
          <a:p>
            <a:endParaRPr lang="es-ES_tradnl" sz="935" dirty="0"/>
          </a:p>
        </p:txBody>
      </p:sp>
      <p:sp>
        <p:nvSpPr>
          <p:cNvPr id="8" name="AutoShape 8"/>
          <p:cNvSpPr/>
          <p:nvPr/>
        </p:nvSpPr>
        <p:spPr>
          <a:xfrm>
            <a:off x="2827702" y="2122068"/>
            <a:ext cx="422031" cy="422031"/>
          </a:xfrm>
          <a:prstGeom prst="roundRect">
            <a:avLst>
              <a:gd name="adj" fmla="val 50000"/>
            </a:avLst>
          </a:prstGeom>
          <a:solidFill>
            <a:schemeClr val="bg1"/>
          </a:solidFill>
        </p:spPr>
        <p:txBody>
          <a:bodyPr/>
          <a:lstStyle/>
          <a:p>
            <a:endParaRPr lang="es-ES_tradnl" sz="935" dirty="0"/>
          </a:p>
        </p:txBody>
      </p:sp>
      <p:sp>
        <p:nvSpPr>
          <p:cNvPr id="9" name="AutoShape 9"/>
          <p:cNvSpPr/>
          <p:nvPr/>
        </p:nvSpPr>
        <p:spPr>
          <a:xfrm>
            <a:off x="4728744" y="2082540"/>
            <a:ext cx="2451735" cy="1271919"/>
          </a:xfrm>
          <a:prstGeom prst="roundRect">
            <a:avLst>
              <a:gd name="adj" fmla="val 1953"/>
            </a:avLst>
          </a:prstGeom>
          <a:solidFill>
            <a:srgbClr val="00B050"/>
          </a:solidFill>
          <a:ln w="12700">
            <a:solidFill>
              <a:srgbClr val="919191"/>
            </a:solidFill>
          </a:ln>
        </p:spPr>
        <p:txBody>
          <a:bodyPr/>
          <a:lstStyle/>
          <a:p>
            <a:endParaRPr lang="es-ES_tradnl" sz="935" dirty="0"/>
          </a:p>
        </p:txBody>
      </p:sp>
      <p:sp>
        <p:nvSpPr>
          <p:cNvPr id="10" name="AutoShape 10"/>
          <p:cNvSpPr/>
          <p:nvPr/>
        </p:nvSpPr>
        <p:spPr>
          <a:xfrm>
            <a:off x="5802328" y="2141031"/>
            <a:ext cx="422031" cy="422031"/>
          </a:xfrm>
          <a:prstGeom prst="roundRect">
            <a:avLst>
              <a:gd name="adj" fmla="val 50000"/>
            </a:avLst>
          </a:prstGeom>
          <a:solidFill>
            <a:schemeClr val="bg1"/>
          </a:solidFill>
        </p:spPr>
        <p:txBody>
          <a:bodyPr/>
          <a:lstStyle/>
          <a:p>
            <a:endParaRPr lang="es-ES_tradnl" sz="935" dirty="0"/>
          </a:p>
        </p:txBody>
      </p:sp>
      <p:sp>
        <p:nvSpPr>
          <p:cNvPr id="12" name="AutoShape 12"/>
          <p:cNvSpPr/>
          <p:nvPr/>
        </p:nvSpPr>
        <p:spPr>
          <a:xfrm>
            <a:off x="7180478" y="1979148"/>
            <a:ext cx="422031" cy="422031"/>
          </a:xfrm>
          <a:prstGeom prst="roundRect">
            <a:avLst>
              <a:gd name="adj" fmla="val 50000"/>
            </a:avLst>
          </a:prstGeom>
          <a:solidFill>
            <a:schemeClr val="bg1"/>
          </a:solidFill>
        </p:spPr>
        <p:txBody>
          <a:bodyPr/>
          <a:lstStyle/>
          <a:p>
            <a:endParaRPr lang="es-ES_tradnl" sz="935" dirty="0"/>
          </a:p>
        </p:txBody>
      </p:sp>
      <p:sp>
        <p:nvSpPr>
          <p:cNvPr id="13" name="TextBox 13"/>
          <p:cNvSpPr txBox="1"/>
          <p:nvPr/>
        </p:nvSpPr>
        <p:spPr>
          <a:xfrm>
            <a:off x="709978" y="40444"/>
            <a:ext cx="6153401" cy="334108"/>
          </a:xfrm>
          <a:prstGeom prst="rect">
            <a:avLst/>
          </a:prstGeom>
          <a:solidFill>
            <a:srgbClr val="000000">
              <a:alpha val="0"/>
            </a:srgbClr>
          </a:solidFill>
        </p:spPr>
        <p:txBody>
          <a:bodyPr lIns="0" tIns="0" rIns="0" bIns="0" rtlCol="0" anchor="ctr"/>
          <a:lstStyle/>
          <a:p>
            <a:pPr>
              <a:lnSpc>
                <a:spcPct val="120000"/>
              </a:lnSpc>
              <a:defRPr/>
            </a:pPr>
            <a:r>
              <a:rPr lang="es-ES_tradnl" sz="2215" b="1" dirty="0" smtClean="0">
                <a:solidFill>
                  <a:schemeClr val="bg1"/>
                </a:solidFill>
                <a:latin typeface="Inter"/>
              </a:rPr>
              <a:t>Auditoría</a:t>
            </a:r>
            <a:endParaRPr lang="es-ES_tradnl" sz="762" dirty="0">
              <a:solidFill>
                <a:schemeClr val="bg1"/>
              </a:solidFill>
            </a:endParaRPr>
          </a:p>
        </p:txBody>
      </p:sp>
      <p:sp>
        <p:nvSpPr>
          <p:cNvPr id="15" name="TextBox 15"/>
          <p:cNvSpPr txBox="1"/>
          <p:nvPr/>
        </p:nvSpPr>
        <p:spPr>
          <a:xfrm>
            <a:off x="1885964" y="2680178"/>
            <a:ext cx="2367412" cy="674282"/>
          </a:xfrm>
          <a:prstGeom prst="rect">
            <a:avLst/>
          </a:prstGeom>
          <a:solidFill>
            <a:schemeClr val="tx1">
              <a:alpha val="0"/>
            </a:schemeClr>
          </a:solidFill>
        </p:spPr>
        <p:txBody>
          <a:bodyPr lIns="0" tIns="0" rIns="0" bIns="0" rtlCol="0" anchor="ctr"/>
          <a:lstStyle/>
          <a:p>
            <a:pPr algn="ctr">
              <a:defRPr/>
            </a:pPr>
            <a:r>
              <a:rPr lang="es-ES_tradnl" sz="1800" b="1" dirty="0">
                <a:solidFill>
                  <a:schemeClr val="bg1"/>
                </a:solidFill>
                <a:latin typeface="Century Gothic" panose="020B0502020202020204" pitchFamily="34" charset="0"/>
              </a:rPr>
              <a:t>Juegos Deportivos </a:t>
            </a:r>
          </a:p>
          <a:p>
            <a:pPr algn="ctr">
              <a:defRPr/>
            </a:pPr>
            <a:r>
              <a:rPr lang="es-ES_tradnl" sz="1800" b="1" dirty="0">
                <a:solidFill>
                  <a:schemeClr val="bg1"/>
                </a:solidFill>
                <a:latin typeface="Century Gothic" panose="020B0502020202020204" pitchFamily="34" charset="0"/>
              </a:rPr>
              <a:t>Nacionales</a:t>
            </a:r>
          </a:p>
          <a:p>
            <a:pPr algn="ctr">
              <a:defRPr/>
            </a:pPr>
            <a:endParaRPr lang="es-ES_tradnl" sz="554" b="1" dirty="0">
              <a:solidFill>
                <a:schemeClr val="bg1"/>
              </a:solidFill>
              <a:latin typeface="Century Gothic" panose="020B0502020202020204" pitchFamily="34" charset="0"/>
            </a:endParaRPr>
          </a:p>
          <a:p>
            <a:pPr algn="ctr">
              <a:defRPr/>
            </a:pPr>
            <a:endParaRPr lang="es-ES_tradnl" sz="1246" b="1" dirty="0">
              <a:latin typeface="Century Gothic" panose="020B0502020202020204" pitchFamily="34" charset="0"/>
            </a:endParaRPr>
          </a:p>
        </p:txBody>
      </p:sp>
      <p:sp>
        <p:nvSpPr>
          <p:cNvPr id="18" name="TextBox 18"/>
          <p:cNvSpPr txBox="1"/>
          <p:nvPr/>
        </p:nvSpPr>
        <p:spPr>
          <a:xfrm>
            <a:off x="692395" y="733278"/>
            <a:ext cx="7752617" cy="917038"/>
          </a:xfrm>
          <a:prstGeom prst="rect">
            <a:avLst/>
          </a:prstGeom>
          <a:solidFill>
            <a:srgbClr val="000000">
              <a:alpha val="0"/>
            </a:srgbClr>
          </a:solidFill>
        </p:spPr>
        <p:txBody>
          <a:bodyPr lIns="0" tIns="0" rIns="0" bIns="0" rtlCol="0" anchor="ctr"/>
          <a:lstStyle/>
          <a:p>
            <a:pPr algn="ctr">
              <a:defRPr/>
            </a:pPr>
            <a:r>
              <a:rPr lang="es-ES_tradnl" sz="1523" b="1" dirty="0">
                <a:latin typeface="Century Gothic" panose="020B0502020202020204" pitchFamily="34" charset="0"/>
              </a:rPr>
              <a:t>Verificar la existencia, completitud y aplicación de políticas y procedimientos del proceso “Apoyo Técnico, Científico y Psicosocial para el Alto Rendimiento, Ejecución de los Juegos Deportivos Nacionales y Para-nacionales Juveniles 2024”. </a:t>
            </a:r>
            <a:endParaRPr lang="es-ES_tradnl" sz="1523" b="1" dirty="0">
              <a:solidFill>
                <a:schemeClr val="bg1"/>
              </a:solidFill>
              <a:latin typeface="Century Gothic" panose="020B0502020202020204" pitchFamily="34" charset="0"/>
            </a:endParaRPr>
          </a:p>
        </p:txBody>
      </p:sp>
      <p:pic>
        <p:nvPicPr>
          <p:cNvPr id="22" name="Picture 22"/>
          <p:cNvPicPr>
            <a:picLocks noChangeAspect="1"/>
          </p:cNvPicPr>
          <p:nvPr/>
        </p:nvPicPr>
        <p:blipFill>
          <a:blip r:embed="rId2"/>
          <a:srcRect t="6000" b="6000"/>
          <a:stretch>
            <a:fillRect/>
          </a:stretch>
        </p:blipFill>
        <p:spPr>
          <a:xfrm>
            <a:off x="2909538" y="2214282"/>
            <a:ext cx="276958" cy="246185"/>
          </a:xfrm>
          <a:prstGeom prst="rect">
            <a:avLst/>
          </a:prstGeom>
          <a:solidFill>
            <a:schemeClr val="bg1"/>
          </a:solidFill>
        </p:spPr>
      </p:pic>
      <p:pic>
        <p:nvPicPr>
          <p:cNvPr id="23" name="Picture 23"/>
          <p:cNvPicPr>
            <a:picLocks noChangeAspect="1"/>
          </p:cNvPicPr>
          <p:nvPr/>
        </p:nvPicPr>
        <p:blipFill>
          <a:blip r:embed="rId3"/>
          <a:srcRect/>
          <a:stretch>
            <a:fillRect/>
          </a:stretch>
        </p:blipFill>
        <p:spPr>
          <a:xfrm>
            <a:off x="5885853" y="2228014"/>
            <a:ext cx="254977" cy="254977"/>
          </a:xfrm>
          <a:prstGeom prst="rect">
            <a:avLst/>
          </a:prstGeom>
        </p:spPr>
      </p:pic>
      <p:sp>
        <p:nvSpPr>
          <p:cNvPr id="27" name="TextBox 15">
            <a:extLst>
              <a:ext uri="{FF2B5EF4-FFF2-40B4-BE49-F238E27FC236}">
                <a16:creationId xmlns:a16="http://schemas.microsoft.com/office/drawing/2014/main" id="{BB6584D4-78C8-D36E-2BD1-D84C8F1EA5AE}"/>
              </a:ext>
            </a:extLst>
          </p:cNvPr>
          <p:cNvSpPr txBox="1"/>
          <p:nvPr/>
        </p:nvSpPr>
        <p:spPr>
          <a:xfrm>
            <a:off x="4622668" y="2434254"/>
            <a:ext cx="2628900" cy="1047823"/>
          </a:xfrm>
          <a:prstGeom prst="rect">
            <a:avLst/>
          </a:prstGeom>
          <a:solidFill>
            <a:schemeClr val="tx1">
              <a:alpha val="0"/>
            </a:schemeClr>
          </a:solidFill>
        </p:spPr>
        <p:txBody>
          <a:bodyPr lIns="0" tIns="0" rIns="0" bIns="0" rtlCol="0" anchor="ctr"/>
          <a:lstStyle/>
          <a:p>
            <a:pPr algn="ctr">
              <a:defRPr/>
            </a:pPr>
            <a:r>
              <a:rPr lang="es-ES_tradnl" sz="1800" b="1" dirty="0">
                <a:solidFill>
                  <a:schemeClr val="bg1"/>
                </a:solidFill>
                <a:latin typeface="Century Gothic" panose="020B0502020202020204" pitchFamily="34" charset="0"/>
              </a:rPr>
              <a:t>Juegos Deportivos </a:t>
            </a:r>
          </a:p>
          <a:p>
            <a:pPr algn="ctr">
              <a:defRPr/>
            </a:pPr>
            <a:r>
              <a:rPr lang="es-ES_tradnl" sz="1800" b="1" dirty="0">
                <a:solidFill>
                  <a:schemeClr val="bg1"/>
                </a:solidFill>
                <a:latin typeface="Century Gothic" panose="020B0502020202020204" pitchFamily="34" charset="0"/>
              </a:rPr>
              <a:t>Para nacionales</a:t>
            </a:r>
          </a:p>
          <a:p>
            <a:pPr algn="ctr">
              <a:defRPr/>
            </a:pPr>
            <a:endParaRPr lang="es-ES_tradnl" sz="554" b="1" dirty="0">
              <a:latin typeface="Century Gothic" panose="020B0502020202020204" pitchFamily="34" charset="0"/>
            </a:endParaRPr>
          </a:p>
        </p:txBody>
      </p:sp>
      <p:graphicFrame>
        <p:nvGraphicFramePr>
          <p:cNvPr id="28" name="Diagrama 27">
            <a:extLst>
              <a:ext uri="{FF2B5EF4-FFF2-40B4-BE49-F238E27FC236}">
                <a16:creationId xmlns:a16="http://schemas.microsoft.com/office/drawing/2014/main" id="{38C75766-7798-FCBD-F998-67FF209A0925}"/>
              </a:ext>
            </a:extLst>
          </p:cNvPr>
          <p:cNvGraphicFramePr/>
          <p:nvPr/>
        </p:nvGraphicFramePr>
        <p:xfrm>
          <a:off x="1516673" y="3310304"/>
          <a:ext cx="6359037" cy="151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Paralelogramo 15"/>
          <p:cNvSpPr/>
          <p:nvPr/>
        </p:nvSpPr>
        <p:spPr>
          <a:xfrm>
            <a:off x="0" y="1"/>
            <a:ext cx="6504709"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s-MX" sz="2000" b="1" dirty="0">
                <a:solidFill>
                  <a:schemeClr val="bg1"/>
                </a:solidFill>
                <a:latin typeface="Arial Black" panose="020B0A04020102020204" pitchFamily="34" charset="0"/>
              </a:rPr>
              <a:t>1. Informes / seguimientos de Ley. </a:t>
            </a:r>
          </a:p>
        </p:txBody>
      </p:sp>
    </p:spTree>
    <p:extLst>
      <p:ext uri="{BB962C8B-B14F-4D97-AF65-F5344CB8AC3E}">
        <p14:creationId xmlns:p14="http://schemas.microsoft.com/office/powerpoint/2010/main" val="1517148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546549" y="629076"/>
            <a:ext cx="5375083" cy="43527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20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endParaRPr lang="es-MX" sz="1800" b="1" smtClean="0">
              <a:solidFill>
                <a:schemeClr val="bg1"/>
              </a:solidFill>
              <a:latin typeface="Arial Black" panose="020B0A04020102020204" pitchFamily="34" charset="0"/>
            </a:endParaRPr>
          </a:p>
          <a:p>
            <a:r>
              <a:rPr lang="es-MX" sz="1800" b="1" smtClean="0">
                <a:solidFill>
                  <a:schemeClr val="bg1"/>
                </a:solidFill>
                <a:latin typeface="Arial Black" panose="020B0A04020102020204" pitchFamily="34" charset="0"/>
              </a:rPr>
              <a:t> </a:t>
            </a:r>
            <a:endParaRPr lang="es-MX" sz="1800" b="1" dirty="0">
              <a:solidFill>
                <a:schemeClr val="bg1"/>
              </a:solidFill>
              <a:latin typeface="Arial Black" panose="020B0A04020102020204" pitchFamily="34" charset="0"/>
            </a:endParaRPr>
          </a:p>
        </p:txBody>
      </p:sp>
      <p:sp>
        <p:nvSpPr>
          <p:cNvPr id="2" name="Rectángulo 1"/>
          <p:cNvSpPr/>
          <p:nvPr/>
        </p:nvSpPr>
        <p:spPr>
          <a:xfrm>
            <a:off x="6468181" y="464397"/>
            <a:ext cx="2545670" cy="286232"/>
          </a:xfrm>
          <a:prstGeom prst="rect">
            <a:avLst/>
          </a:prstGeom>
        </p:spPr>
        <p:txBody>
          <a:bodyPr wrap="square">
            <a:spAutoFit/>
          </a:bodyPr>
          <a:lstStyle/>
          <a:p>
            <a:pPr marL="0" lvl="1" algn="ctr">
              <a:lnSpc>
                <a:spcPct val="90000"/>
              </a:lnSpc>
              <a:spcBef>
                <a:spcPct val="0"/>
              </a:spcBef>
            </a:pPr>
            <a:r>
              <a:rPr lang="es-MX" sz="1400" b="1" dirty="0" smtClean="0">
                <a:solidFill>
                  <a:srgbClr val="129045"/>
                </a:solidFill>
                <a:latin typeface="Arial" panose="020B0604020202020204" pitchFamily="34" charset="0"/>
                <a:cs typeface="Arial" panose="020B0604020202020204" pitchFamily="34" charset="0"/>
              </a:rPr>
              <a:t>Conclusión</a:t>
            </a:r>
            <a:endParaRPr lang="es-MX" sz="1400" dirty="0">
              <a:solidFill>
                <a:srgbClr val="129045"/>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379454" y="-138965"/>
            <a:ext cx="5666874" cy="80808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lvl="0" algn="just"/>
            <a:r>
              <a:rPr lang="es-MX" sz="1600" dirty="0" smtClean="0">
                <a:solidFill>
                  <a:schemeClr val="bg1"/>
                </a:solidFill>
                <a:latin typeface="Arial" panose="020B0604020202020204" pitchFamily="34" charset="0"/>
                <a:cs typeface="Arial" panose="020B0604020202020204" pitchFamily="34" charset="0"/>
              </a:rPr>
              <a:t>Informe auditoria </a:t>
            </a:r>
            <a:r>
              <a:rPr lang="es-MX" sz="1600" dirty="0">
                <a:solidFill>
                  <a:schemeClr val="bg1"/>
                </a:solidFill>
                <a:latin typeface="Arial" panose="020B0604020202020204" pitchFamily="34" charset="0"/>
                <a:cs typeface="Arial" panose="020B0604020202020204" pitchFamily="34" charset="0"/>
              </a:rPr>
              <a:t>al proceso </a:t>
            </a:r>
            <a:r>
              <a:rPr lang="es-MX" sz="1600" dirty="0" smtClean="0">
                <a:solidFill>
                  <a:schemeClr val="bg1"/>
                </a:solidFill>
                <a:latin typeface="Arial" panose="020B0604020202020204" pitchFamily="34" charset="0"/>
                <a:cs typeface="Arial" panose="020B0604020202020204" pitchFamily="34" charset="0"/>
              </a:rPr>
              <a:t>Asesoría </a:t>
            </a:r>
            <a:r>
              <a:rPr lang="es-MX" sz="1600" dirty="0">
                <a:solidFill>
                  <a:schemeClr val="bg1"/>
                </a:solidFill>
                <a:latin typeface="Arial" panose="020B0604020202020204" pitchFamily="34" charset="0"/>
                <a:cs typeface="Arial" panose="020B0604020202020204" pitchFamily="34" charset="0"/>
              </a:rPr>
              <a:t>para la Construcción de Escenarios </a:t>
            </a:r>
            <a:r>
              <a:rPr lang="es-MX" sz="1600" dirty="0" smtClean="0">
                <a:solidFill>
                  <a:schemeClr val="bg1"/>
                </a:solidFill>
                <a:latin typeface="Arial" panose="020B0604020202020204" pitchFamily="34" charset="0"/>
                <a:cs typeface="Arial" panose="020B0604020202020204" pitchFamily="34" charset="0"/>
              </a:rPr>
              <a:t>Deportivos. </a:t>
            </a:r>
            <a:endParaRPr lang="es-MX" sz="1600"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546549" y="1064354"/>
            <a:ext cx="8171189" cy="1754326"/>
          </a:xfrm>
          <a:prstGeom prst="rect">
            <a:avLst/>
          </a:prstGeom>
        </p:spPr>
        <p:txBody>
          <a:bodyPr wrap="square">
            <a:spAutoFit/>
          </a:bodyPr>
          <a:lstStyle/>
          <a:p>
            <a:pPr algn="just"/>
            <a:r>
              <a:rPr lang="es-MX" sz="1800" dirty="0">
                <a:latin typeface="Arial" panose="020B0604020202020204" pitchFamily="34" charset="0"/>
                <a:cs typeface="Arial" panose="020B0604020202020204" pitchFamily="34" charset="0"/>
              </a:rPr>
              <a:t>Finalmente, las inconsistencias detectadas en la documentación revisada, la ausencia </a:t>
            </a:r>
            <a:r>
              <a:rPr lang="es-MX" sz="1800" dirty="0" smtClean="0">
                <a:latin typeface="Arial" panose="020B0604020202020204" pitchFamily="34" charset="0"/>
                <a:cs typeface="Arial" panose="020B0604020202020204" pitchFamily="34" charset="0"/>
              </a:rPr>
              <a:t>de información </a:t>
            </a:r>
            <a:r>
              <a:rPr lang="es-MX" sz="1800" dirty="0">
                <a:latin typeface="Arial" panose="020B0604020202020204" pitchFamily="34" charset="0"/>
                <a:cs typeface="Arial" panose="020B0604020202020204" pitchFamily="34" charset="0"/>
              </a:rPr>
              <a:t>completa en los sistemas de gestión contractual y las debilidades en la supervisión </a:t>
            </a:r>
            <a:r>
              <a:rPr lang="es-MX" sz="1800" dirty="0" smtClean="0">
                <a:latin typeface="Arial" panose="020B0604020202020204" pitchFamily="34" charset="0"/>
                <a:cs typeface="Arial" panose="020B0604020202020204" pitchFamily="34" charset="0"/>
              </a:rPr>
              <a:t>y control </a:t>
            </a:r>
            <a:r>
              <a:rPr lang="es-MX" sz="1800" dirty="0">
                <a:latin typeface="Arial" panose="020B0604020202020204" pitchFamily="34" charset="0"/>
                <a:cs typeface="Arial" panose="020B0604020202020204" pitchFamily="34" charset="0"/>
              </a:rPr>
              <a:t>de la ejecución del convenio, evidencian una falta de coordinación y seguimiento </a:t>
            </a:r>
            <a:r>
              <a:rPr lang="es-MX" sz="1800" dirty="0" smtClean="0">
                <a:latin typeface="Arial" panose="020B0604020202020204" pitchFamily="34" charset="0"/>
                <a:cs typeface="Arial" panose="020B0604020202020204" pitchFamily="34" charset="0"/>
              </a:rPr>
              <a:t>integral entre </a:t>
            </a:r>
            <a:r>
              <a:rPr lang="es-MX" sz="1800" dirty="0">
                <a:latin typeface="Arial" panose="020B0604020202020204" pitchFamily="34" charset="0"/>
                <a:cs typeface="Arial" panose="020B0604020202020204" pitchFamily="34" charset="0"/>
              </a:rPr>
              <a:t>las partes involucradas, situación que pone en riesgo el adecuado uso de los </a:t>
            </a:r>
            <a:r>
              <a:rPr lang="es-MX" sz="1800" dirty="0" smtClean="0">
                <a:latin typeface="Arial" panose="020B0604020202020204" pitchFamily="34" charset="0"/>
                <a:cs typeface="Arial" panose="020B0604020202020204" pitchFamily="34" charset="0"/>
              </a:rPr>
              <a:t>recursos públicos </a:t>
            </a:r>
            <a:r>
              <a:rPr lang="es-MX" sz="1800" dirty="0">
                <a:latin typeface="Arial" panose="020B0604020202020204" pitchFamily="34" charset="0"/>
                <a:cs typeface="Arial" panose="020B0604020202020204" pitchFamily="34" charset="0"/>
              </a:rPr>
              <a:t>y el cumplimiento del objeto del proyecto.</a:t>
            </a:r>
          </a:p>
        </p:txBody>
      </p:sp>
    </p:spTree>
    <p:extLst>
      <p:ext uri="{BB962C8B-B14F-4D97-AF65-F5344CB8AC3E}">
        <p14:creationId xmlns:p14="http://schemas.microsoft.com/office/powerpoint/2010/main" val="1135587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r>
              <a:rPr lang="es-MX" sz="2000" b="1" dirty="0" smtClean="0">
                <a:solidFill>
                  <a:schemeClr val="bg1"/>
                </a:solidFill>
                <a:latin typeface="Arial Black" panose="020B0A04020102020204" pitchFamily="34" charset="0"/>
              </a:rPr>
              <a:t>Contratación y Adquisiciones</a:t>
            </a:r>
            <a:endParaRPr lang="es-MX" sz="2000" b="1" dirty="0">
              <a:solidFill>
                <a:schemeClr val="bg1"/>
              </a:solidFill>
              <a:latin typeface="Arial Black" panose="020B0A04020102020204" pitchFamily="34" charset="0"/>
            </a:endParaRPr>
          </a:p>
        </p:txBody>
      </p:sp>
      <p:sp>
        <p:nvSpPr>
          <p:cNvPr id="3" name="Rectángulo 2"/>
          <p:cNvSpPr/>
          <p:nvPr/>
        </p:nvSpPr>
        <p:spPr>
          <a:xfrm>
            <a:off x="353291" y="1092214"/>
            <a:ext cx="7813964" cy="653256"/>
          </a:xfrm>
          <a:prstGeom prst="rect">
            <a:avLst/>
          </a:prstGeom>
        </p:spPr>
        <p:txBody>
          <a:bodyPr wrap="square">
            <a:spAutoFit/>
          </a:bodyPr>
          <a:lstStyle/>
          <a:p>
            <a:pPr marL="0" lvl="1" algn="ctr">
              <a:lnSpc>
                <a:spcPct val="90000"/>
              </a:lnSpc>
              <a:spcBef>
                <a:spcPct val="0"/>
              </a:spcBef>
            </a:pPr>
            <a:endParaRPr lang="es-CO" b="1" dirty="0" smtClean="0"/>
          </a:p>
          <a:p>
            <a:pPr marL="0" lvl="1" algn="ctr">
              <a:lnSpc>
                <a:spcPct val="90000"/>
              </a:lnSpc>
              <a:spcBef>
                <a:spcPct val="0"/>
              </a:spcBef>
            </a:pPr>
            <a:endParaRPr lang="es-CO" dirty="0"/>
          </a:p>
          <a:p>
            <a:pPr marL="0" lvl="1" algn="ctr">
              <a:lnSpc>
                <a:spcPct val="90000"/>
              </a:lnSpc>
              <a:spcBef>
                <a:spcPct val="0"/>
              </a:spcBef>
            </a:pPr>
            <a:endParaRPr lang="es-CO" dirty="0"/>
          </a:p>
        </p:txBody>
      </p:sp>
      <p:sp>
        <p:nvSpPr>
          <p:cNvPr id="6" name="Rectángulo 5">
            <a:extLst>
              <a:ext uri="{FF2B5EF4-FFF2-40B4-BE49-F238E27FC236}">
                <a16:creationId xmlns:a16="http://schemas.microsoft.com/office/drawing/2014/main" id="{5BABBDE4-BBCF-F7CE-4C7F-CE85A0F2EA97}"/>
              </a:ext>
            </a:extLst>
          </p:cNvPr>
          <p:cNvSpPr/>
          <p:nvPr/>
        </p:nvSpPr>
        <p:spPr>
          <a:xfrm>
            <a:off x="453657" y="1092214"/>
            <a:ext cx="8328836" cy="3366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400" b="1" dirty="0" smtClean="0">
                <a:solidFill>
                  <a:schemeClr val="tx1"/>
                </a:solidFill>
                <a:latin typeface="Arial" panose="020B0604020202020204" pitchFamily="34" charset="0"/>
                <a:cs typeface="Arial" panose="020B0604020202020204" pitchFamily="34" charset="0"/>
              </a:rPr>
              <a:t>OBJETO</a:t>
            </a:r>
          </a:p>
          <a:p>
            <a:pPr algn="just"/>
            <a:endParaRPr lang="es-MX" sz="1000" dirty="0" smtClean="0">
              <a:solidFill>
                <a:schemeClr val="tx1"/>
              </a:solidFill>
              <a:latin typeface="Arial" panose="020B0604020202020204" pitchFamily="34" charset="0"/>
              <a:cs typeface="Arial" panose="020B0604020202020204" pitchFamily="34" charset="0"/>
            </a:endParaRPr>
          </a:p>
          <a:p>
            <a:pPr algn="just"/>
            <a:r>
              <a:rPr lang="es-ES" sz="1200" dirty="0" smtClean="0">
                <a:solidFill>
                  <a:schemeClr val="tx1"/>
                </a:solidFill>
                <a:latin typeface="Arial" panose="020B0604020202020204" pitchFamily="34" charset="0"/>
                <a:cs typeface="Arial" panose="020B0604020202020204" pitchFamily="34" charset="0"/>
              </a:rPr>
              <a:t>Revisar </a:t>
            </a:r>
            <a:r>
              <a:rPr lang="es-ES" sz="1200" dirty="0">
                <a:solidFill>
                  <a:schemeClr val="tx1"/>
                </a:solidFill>
                <a:latin typeface="Arial" panose="020B0604020202020204" pitchFamily="34" charset="0"/>
                <a:cs typeface="Arial" panose="020B0604020202020204" pitchFamily="34" charset="0"/>
              </a:rPr>
              <a:t>el Manual de contratación, funciones y actas del Comité de Contratación, con el fin de verificar el cumplimiento de lo contemplado en el manual y en el procedimiento establecido relacionado con la contratación, identificar riesgos o irregularidades que afecten el proceso y/o procedimientos y se implementen las acciones correctivas si hay lugar a ello mediante un plan de mejoramiento.</a:t>
            </a:r>
            <a:endParaRPr lang="es-CO" sz="1200" dirty="0">
              <a:solidFill>
                <a:schemeClr val="tx1"/>
              </a:solidFill>
              <a:latin typeface="Arial" panose="020B0604020202020204" pitchFamily="34" charset="0"/>
              <a:cs typeface="Arial" panose="020B0604020202020204" pitchFamily="34" charset="0"/>
            </a:endParaRPr>
          </a:p>
          <a:p>
            <a:pPr algn="just"/>
            <a:endParaRPr lang="es-MX" sz="1000" dirty="0" smtClean="0">
              <a:solidFill>
                <a:schemeClr val="tx1"/>
              </a:solidFill>
              <a:latin typeface="Arial" panose="020B0604020202020204" pitchFamily="34" charset="0"/>
              <a:cs typeface="Arial" panose="020B0604020202020204" pitchFamily="34" charset="0"/>
            </a:endParaRPr>
          </a:p>
          <a:p>
            <a:pPr algn="just"/>
            <a:r>
              <a:rPr lang="es-MX" sz="1400" b="1" dirty="0">
                <a:solidFill>
                  <a:schemeClr val="tx1"/>
                </a:solidFill>
                <a:latin typeface="Arial" panose="020B0604020202020204" pitchFamily="34" charset="0"/>
                <a:cs typeface="Arial" panose="020B0604020202020204" pitchFamily="34" charset="0"/>
              </a:rPr>
              <a:t>ALCANCE</a:t>
            </a:r>
          </a:p>
          <a:p>
            <a:pPr algn="just"/>
            <a:endParaRPr lang="es-MX" sz="1000" dirty="0" smtClean="0">
              <a:solidFill>
                <a:schemeClr val="tx1"/>
              </a:solidFill>
              <a:latin typeface="Arial" panose="020B0604020202020204" pitchFamily="34" charset="0"/>
              <a:cs typeface="Arial" panose="020B0604020202020204" pitchFamily="34" charset="0"/>
            </a:endParaRPr>
          </a:p>
          <a:p>
            <a:pPr algn="just"/>
            <a:r>
              <a:rPr lang="es-MX" sz="1200" dirty="0">
                <a:solidFill>
                  <a:schemeClr val="tx1"/>
                </a:solidFill>
                <a:latin typeface="Arial" panose="020B0604020202020204" pitchFamily="34" charset="0"/>
                <a:cs typeface="Arial" panose="020B0604020202020204" pitchFamily="34" charset="0"/>
              </a:rPr>
              <a:t>El proceso de Auditoría abarcó la revisión del Manual de Contratación, actas y funciones del Comité de Contratación, análisis que consistió en la verificación de que el manual de contratación este actualizado de conformidad con las normas que regulan la materia, de igual forma,  se estén elaborando las actas de los comités de contratación correspondiente a la vigencia 2025 y se cumpla con las funciones asignadas al Comité de Contratación.</a:t>
            </a:r>
          </a:p>
          <a:p>
            <a:pPr algn="just"/>
            <a:r>
              <a:rPr lang="es-MX" dirty="0" smtClean="0"/>
              <a:t>.</a:t>
            </a:r>
            <a:endParaRPr lang="es-MX" dirty="0"/>
          </a:p>
        </p:txBody>
      </p:sp>
    </p:spTree>
    <p:extLst>
      <p:ext uri="{BB962C8B-B14F-4D97-AF65-F5344CB8AC3E}">
        <p14:creationId xmlns:p14="http://schemas.microsoft.com/office/powerpoint/2010/main" val="1907638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r>
              <a:rPr lang="es-MX" sz="2000" b="1" dirty="0" smtClean="0">
                <a:solidFill>
                  <a:schemeClr val="bg1"/>
                </a:solidFill>
                <a:latin typeface="Arial Black" panose="020B0A04020102020204" pitchFamily="34" charset="0"/>
              </a:rPr>
              <a:t>Contratación y Adquisiciones</a:t>
            </a:r>
            <a:endParaRPr lang="es-MX" sz="2000" b="1" dirty="0">
              <a:solidFill>
                <a:schemeClr val="bg1"/>
              </a:solidFill>
              <a:latin typeface="Arial Black" panose="020B0A04020102020204" pitchFamily="34" charset="0"/>
            </a:endParaRPr>
          </a:p>
        </p:txBody>
      </p:sp>
      <p:sp>
        <p:nvSpPr>
          <p:cNvPr id="3" name="Rectángulo 2"/>
          <p:cNvSpPr/>
          <p:nvPr/>
        </p:nvSpPr>
        <p:spPr>
          <a:xfrm>
            <a:off x="353291" y="1092214"/>
            <a:ext cx="7813964" cy="653256"/>
          </a:xfrm>
          <a:prstGeom prst="rect">
            <a:avLst/>
          </a:prstGeom>
        </p:spPr>
        <p:txBody>
          <a:bodyPr wrap="square">
            <a:spAutoFit/>
          </a:bodyPr>
          <a:lstStyle/>
          <a:p>
            <a:pPr marL="0" lvl="1" algn="ctr">
              <a:lnSpc>
                <a:spcPct val="90000"/>
              </a:lnSpc>
              <a:spcBef>
                <a:spcPct val="0"/>
              </a:spcBef>
            </a:pPr>
            <a:endParaRPr lang="es-CO" b="1" dirty="0" smtClean="0"/>
          </a:p>
          <a:p>
            <a:pPr marL="0" lvl="1" algn="ctr">
              <a:lnSpc>
                <a:spcPct val="90000"/>
              </a:lnSpc>
              <a:spcBef>
                <a:spcPct val="0"/>
              </a:spcBef>
            </a:pPr>
            <a:endParaRPr lang="es-CO" dirty="0"/>
          </a:p>
          <a:p>
            <a:pPr marL="0" lvl="1" algn="ctr">
              <a:lnSpc>
                <a:spcPct val="90000"/>
              </a:lnSpc>
              <a:spcBef>
                <a:spcPct val="0"/>
              </a:spcBef>
            </a:pPr>
            <a:endParaRPr lang="es-CO" dirty="0"/>
          </a:p>
        </p:txBody>
      </p:sp>
      <p:sp>
        <p:nvSpPr>
          <p:cNvPr id="7" name="Rectángulo 6"/>
          <p:cNvSpPr/>
          <p:nvPr/>
        </p:nvSpPr>
        <p:spPr>
          <a:xfrm>
            <a:off x="1" y="885824"/>
            <a:ext cx="9144000" cy="3570208"/>
          </a:xfrm>
          <a:prstGeom prst="rect">
            <a:avLst/>
          </a:prstGeom>
        </p:spPr>
        <p:txBody>
          <a:bodyPr wrap="square">
            <a:spAutoFit/>
          </a:bodyPr>
          <a:lstStyle/>
          <a:p>
            <a:pPr marL="88900" marR="84455" algn="just">
              <a:spcAft>
                <a:spcPts val="0"/>
              </a:spcAft>
            </a:pPr>
            <a:r>
              <a:rPr lang="es-ES" sz="2400" dirty="0" smtClean="0">
                <a:latin typeface="Arial" panose="020B0604020202020204" pitchFamily="34" charset="0"/>
                <a:ea typeface="Arial MT"/>
                <a:cs typeface="Arial" panose="020B0604020202020204" pitchFamily="34" charset="0"/>
              </a:rPr>
              <a:t>FORTALEZAS</a:t>
            </a:r>
          </a:p>
          <a:p>
            <a:pPr marL="88900" marR="84455" algn="just">
              <a:spcAft>
                <a:spcPts val="0"/>
              </a:spcAft>
            </a:pPr>
            <a:endParaRPr lang="es-ES" sz="1000" dirty="0" smtClean="0">
              <a:latin typeface="Arial" panose="020B0604020202020204" pitchFamily="34" charset="0"/>
              <a:ea typeface="Arial MT"/>
              <a:cs typeface="Arial" panose="020B0604020202020204" pitchFamily="34" charset="0"/>
            </a:endParaRPr>
          </a:p>
          <a:p>
            <a:pPr marL="88900" marR="84455" algn="just">
              <a:spcAft>
                <a:spcPts val="0"/>
              </a:spcAft>
            </a:pPr>
            <a:r>
              <a:rPr lang="es-ES" sz="1100" dirty="0" smtClean="0">
                <a:latin typeface="Arial" panose="020B0604020202020204" pitchFamily="34" charset="0"/>
                <a:ea typeface="Arial MT"/>
                <a:cs typeface="Arial" panose="020B0604020202020204" pitchFamily="34" charset="0"/>
              </a:rPr>
              <a:t>1.</a:t>
            </a:r>
            <a:r>
              <a:rPr lang="es-MX" sz="1100" dirty="0" smtClean="0">
                <a:latin typeface="Arial" panose="020B0604020202020204" pitchFamily="34" charset="0"/>
                <a:ea typeface="Arial MT"/>
                <a:cs typeface="Arial" panose="020B0604020202020204" pitchFamily="34" charset="0"/>
              </a:rPr>
              <a:t>Oportunidad </a:t>
            </a:r>
            <a:r>
              <a:rPr lang="es-MX" sz="1100" dirty="0">
                <a:latin typeface="Arial" panose="020B0604020202020204" pitchFamily="34" charset="0"/>
                <a:ea typeface="Arial MT"/>
                <a:cs typeface="Arial" panose="020B0604020202020204" pitchFamily="34" charset="0"/>
              </a:rPr>
              <a:t>de la Oficina Asesora Jurídica en el trámite e impulso de los diferentes procesos de contratación </a:t>
            </a:r>
            <a:r>
              <a:rPr lang="es-MX" sz="1100" dirty="0" smtClean="0">
                <a:latin typeface="Arial" panose="020B0604020202020204" pitchFamily="34" charset="0"/>
                <a:ea typeface="Arial MT"/>
                <a:cs typeface="Arial" panose="020B0604020202020204" pitchFamily="34" charset="0"/>
              </a:rPr>
              <a:t>a su cargo.</a:t>
            </a:r>
          </a:p>
          <a:p>
            <a:pPr marL="88900" marR="84455" algn="just">
              <a:spcAft>
                <a:spcPts val="0"/>
              </a:spcAft>
            </a:pPr>
            <a:endParaRPr lang="es-MX" sz="1100" dirty="0" smtClean="0">
              <a:latin typeface="Arial" panose="020B0604020202020204" pitchFamily="34" charset="0"/>
              <a:ea typeface="Arial MT"/>
              <a:cs typeface="Arial" panose="020B0604020202020204" pitchFamily="34" charset="0"/>
            </a:endParaRPr>
          </a:p>
          <a:p>
            <a:pPr marL="88900" marR="84455" algn="just">
              <a:spcAft>
                <a:spcPts val="0"/>
              </a:spcAft>
            </a:pPr>
            <a:r>
              <a:rPr lang="es-MX" sz="1100" dirty="0" smtClean="0">
                <a:latin typeface="Arial" panose="020B0604020202020204" pitchFamily="34" charset="0"/>
                <a:ea typeface="Arial MT"/>
                <a:cs typeface="Arial" panose="020B0604020202020204" pitchFamily="34" charset="0"/>
              </a:rPr>
              <a:t>2.</a:t>
            </a:r>
            <a:r>
              <a:rPr lang="es-MX" sz="1100" dirty="0">
                <a:latin typeface="Arial" panose="020B0604020202020204" pitchFamily="34" charset="0"/>
                <a:cs typeface="Arial" panose="020B0604020202020204" pitchFamily="34" charset="0"/>
              </a:rPr>
              <a:t> Los profesionales abogados que hacen parte del proceso de contratación y que atendió la auditoria, tienen el conocimiento jurídico y experticia, lo cual da cuenta de su profesionalismo y competencias para el trámite del procedimiento </a:t>
            </a:r>
            <a:r>
              <a:rPr lang="es-MX" sz="1100" dirty="0" smtClean="0">
                <a:latin typeface="Arial" panose="020B0604020202020204" pitchFamily="34" charset="0"/>
                <a:cs typeface="Arial" panose="020B0604020202020204" pitchFamily="34" charset="0"/>
              </a:rPr>
              <a:t>contractual.</a:t>
            </a:r>
          </a:p>
          <a:p>
            <a:pPr marL="88900" marR="84455" algn="just">
              <a:spcAft>
                <a:spcPts val="0"/>
              </a:spcAft>
            </a:pPr>
            <a:endParaRPr lang="es-ES" sz="1100" dirty="0" smtClean="0">
              <a:latin typeface="Arial" panose="020B0604020202020204" pitchFamily="34" charset="0"/>
              <a:ea typeface="Arial MT"/>
              <a:cs typeface="Arial" panose="020B0604020202020204" pitchFamily="34" charset="0"/>
            </a:endParaRPr>
          </a:p>
          <a:p>
            <a:pPr marL="88900" marR="84455" algn="just">
              <a:spcAft>
                <a:spcPts val="0"/>
              </a:spcAft>
            </a:pPr>
            <a:r>
              <a:rPr lang="es-ES" sz="1100" dirty="0" smtClean="0">
                <a:latin typeface="Arial" panose="020B0604020202020204" pitchFamily="34" charset="0"/>
                <a:ea typeface="Arial MT"/>
                <a:cs typeface="Arial" panose="020B0604020202020204" pitchFamily="34" charset="0"/>
              </a:rPr>
              <a:t>3. </a:t>
            </a:r>
            <a:r>
              <a:rPr lang="es-MX" sz="1100" dirty="0">
                <a:latin typeface="Arial" panose="020B0604020202020204" pitchFamily="34" charset="0"/>
                <a:cs typeface="Arial" panose="020B0604020202020204" pitchFamily="34" charset="0"/>
              </a:rPr>
              <a:t>Se ha adoptado una buena práctica por parte de la Oficina Asesora Jurídica, que es la de realizar pre comités con los funcionarios que conforman el CAE de las diferentes dependencias que han enviado los documentos para ser revisados por dicha oficina, donde se recomienda realizar los ajustes procedentes evitando con ello reprocesos en los trámites y antes de la aprobación del comité de contratación</a:t>
            </a:r>
            <a:r>
              <a:rPr lang="es-MX" sz="1100" dirty="0" smtClean="0">
                <a:latin typeface="Arial" panose="020B0604020202020204" pitchFamily="34" charset="0"/>
                <a:cs typeface="Arial" panose="020B0604020202020204" pitchFamily="34" charset="0"/>
              </a:rPr>
              <a:t>.</a:t>
            </a:r>
          </a:p>
          <a:p>
            <a:pPr marL="88900" marR="84455" algn="just">
              <a:spcAft>
                <a:spcPts val="0"/>
              </a:spcAft>
            </a:pPr>
            <a:endParaRPr lang="es-MX" sz="1000" dirty="0">
              <a:latin typeface="Arial" panose="020B0604020202020204" pitchFamily="34" charset="0"/>
              <a:ea typeface="Arial MT"/>
              <a:cs typeface="Arial" panose="020B0604020202020204" pitchFamily="34" charset="0"/>
            </a:endParaRPr>
          </a:p>
          <a:p>
            <a:pPr marL="88900" marR="84455" algn="just">
              <a:spcAft>
                <a:spcPts val="0"/>
              </a:spcAft>
            </a:pPr>
            <a:r>
              <a:rPr lang="es-MX" sz="2400" dirty="0" smtClean="0">
                <a:latin typeface="Arial" panose="020B0604020202020204" pitchFamily="34" charset="0"/>
                <a:ea typeface="Arial MT"/>
                <a:cs typeface="Arial" panose="020B0604020202020204" pitchFamily="34" charset="0"/>
              </a:rPr>
              <a:t>RIESGOS</a:t>
            </a:r>
          </a:p>
          <a:p>
            <a:pPr marL="88900" marR="84455" algn="just">
              <a:spcAft>
                <a:spcPts val="0"/>
              </a:spcAft>
            </a:pPr>
            <a:endParaRPr lang="es-MX" sz="1000" dirty="0" smtClean="0">
              <a:latin typeface="Arial" panose="020B0604020202020204" pitchFamily="34" charset="0"/>
              <a:ea typeface="Arial MT"/>
              <a:cs typeface="Arial" panose="020B0604020202020204" pitchFamily="34" charset="0"/>
            </a:endParaRPr>
          </a:p>
          <a:p>
            <a:pPr marL="88900" marR="84455" algn="just">
              <a:spcAft>
                <a:spcPts val="0"/>
              </a:spcAft>
            </a:pPr>
            <a:r>
              <a:rPr lang="es-MX" sz="1200" dirty="0">
                <a:latin typeface="Arial" panose="020B0604020202020204" pitchFamily="34" charset="0"/>
                <a:ea typeface="Arial MT"/>
                <a:cs typeface="Arial" panose="020B0604020202020204" pitchFamily="34" charset="0"/>
              </a:rPr>
              <a:t>Posible incumplimiento de los tiempos contemplados en la Resolución No. 2024000240 del 15 de marzo </a:t>
            </a:r>
            <a:r>
              <a:rPr lang="es-MX" sz="1200" dirty="0" smtClean="0">
                <a:latin typeface="Arial" panose="020B0604020202020204" pitchFamily="34" charset="0"/>
                <a:ea typeface="Arial MT"/>
                <a:cs typeface="Arial" panose="020B0604020202020204" pitchFamily="34" charset="0"/>
              </a:rPr>
              <a:t>de 2024, “</a:t>
            </a:r>
            <a:r>
              <a:rPr lang="es-MX" sz="1200" dirty="0">
                <a:latin typeface="Arial" panose="020B0604020202020204" pitchFamily="34" charset="0"/>
                <a:ea typeface="Arial MT"/>
                <a:cs typeface="Arial" panose="020B0604020202020204" pitchFamily="34" charset="0"/>
              </a:rPr>
              <a:t>Por la cual se regula el Comité de Contratación”. </a:t>
            </a:r>
            <a:r>
              <a:rPr lang="es-MX" sz="1200" dirty="0" smtClean="0">
                <a:latin typeface="Arial" panose="020B0604020202020204" pitchFamily="34" charset="0"/>
                <a:ea typeface="Arial MT"/>
                <a:cs typeface="Arial" panose="020B0604020202020204" pitchFamily="34" charset="0"/>
              </a:rPr>
              <a:t>Lo cual consiste </a:t>
            </a:r>
            <a:r>
              <a:rPr lang="es-MX" sz="1200" dirty="0">
                <a:latin typeface="Arial" panose="020B0604020202020204" pitchFamily="34" charset="0"/>
                <a:ea typeface="Arial MT"/>
                <a:cs typeface="Arial" panose="020B0604020202020204" pitchFamily="34" charset="0"/>
              </a:rPr>
              <a:t>en que se debe tener en cuenta </a:t>
            </a:r>
            <a:r>
              <a:rPr lang="es-MX" sz="1200" dirty="0" smtClean="0">
                <a:latin typeface="Arial" panose="020B0604020202020204" pitchFamily="34" charset="0"/>
                <a:ea typeface="Arial MT"/>
                <a:cs typeface="Arial" panose="020B0604020202020204" pitchFamily="34" charset="0"/>
              </a:rPr>
              <a:t>por  parte  del CAE,  el </a:t>
            </a:r>
            <a:r>
              <a:rPr lang="es-MX" sz="1200" dirty="0">
                <a:latin typeface="Arial" panose="020B0604020202020204" pitchFamily="34" charset="0"/>
                <a:ea typeface="Arial MT"/>
                <a:cs typeface="Arial" panose="020B0604020202020204" pitchFamily="34" charset="0"/>
              </a:rPr>
              <a:t>tiempo </a:t>
            </a:r>
            <a:r>
              <a:rPr lang="es-MX" sz="1200" dirty="0" smtClean="0">
                <a:latin typeface="Arial" panose="020B0604020202020204" pitchFamily="34" charset="0"/>
                <a:ea typeface="Arial MT"/>
                <a:cs typeface="Arial" panose="020B0604020202020204" pitchFamily="34" charset="0"/>
              </a:rPr>
              <a:t>establecido  para  reportar la documentación soporte </a:t>
            </a:r>
            <a:r>
              <a:rPr lang="es-MX" sz="1200" dirty="0">
                <a:latin typeface="Arial" panose="020B0604020202020204" pitchFamily="34" charset="0"/>
                <a:ea typeface="Arial MT"/>
                <a:cs typeface="Arial" panose="020B0604020202020204" pitchFamily="34" charset="0"/>
              </a:rPr>
              <a:t>de los proyectos contractuales en la </a:t>
            </a:r>
            <a:r>
              <a:rPr lang="es-MX" sz="1200" dirty="0" smtClean="0">
                <a:latin typeface="Arial" panose="020B0604020202020204" pitchFamily="34" charset="0"/>
                <a:ea typeface="Arial MT"/>
                <a:cs typeface="Arial" panose="020B0604020202020204" pitchFamily="34" charset="0"/>
              </a:rPr>
              <a:t>plataforma mercurio</a:t>
            </a:r>
            <a:r>
              <a:rPr lang="es-MX" sz="1200" dirty="0">
                <a:latin typeface="Arial" panose="020B0604020202020204" pitchFamily="34" charset="0"/>
                <a:ea typeface="Arial MT"/>
                <a:cs typeface="Arial" panose="020B0604020202020204" pitchFamily="34" charset="0"/>
              </a:rPr>
              <a:t>, con el objetivo de que sea revisada </a:t>
            </a:r>
            <a:r>
              <a:rPr lang="es-MX" sz="1200" dirty="0" smtClean="0">
                <a:latin typeface="Arial" panose="020B0604020202020204" pitchFamily="34" charset="0"/>
                <a:ea typeface="Arial MT"/>
                <a:cs typeface="Arial" panose="020B0604020202020204" pitchFamily="34" charset="0"/>
              </a:rPr>
              <a:t>previamente </a:t>
            </a:r>
            <a:r>
              <a:rPr lang="es-MX" sz="1200" dirty="0">
                <a:latin typeface="Arial" panose="020B0604020202020204" pitchFamily="34" charset="0"/>
                <a:ea typeface="Arial MT"/>
                <a:cs typeface="Arial" panose="020B0604020202020204" pitchFamily="34" charset="0"/>
              </a:rPr>
              <a:t>por la Oficina Asesora Jurídica </a:t>
            </a:r>
            <a:r>
              <a:rPr lang="es-MX" sz="1200" dirty="0" smtClean="0">
                <a:latin typeface="Arial" panose="020B0604020202020204" pitchFamily="34" charset="0"/>
                <a:ea typeface="Arial MT"/>
                <a:cs typeface="Arial" panose="020B0604020202020204" pitchFamily="34" charset="0"/>
              </a:rPr>
              <a:t>y  los  </a:t>
            </a:r>
            <a:r>
              <a:rPr lang="es-MX" sz="1200" dirty="0">
                <a:latin typeface="Arial" panose="020B0604020202020204" pitchFamily="34" charset="0"/>
                <a:ea typeface="Arial MT"/>
                <a:cs typeface="Arial" panose="020B0604020202020204" pitchFamily="34" charset="0"/>
              </a:rPr>
              <a:t>miembros </a:t>
            </a:r>
            <a:r>
              <a:rPr lang="es-MX" sz="1200" dirty="0" smtClean="0">
                <a:latin typeface="Arial" panose="020B0604020202020204" pitchFamily="34" charset="0"/>
                <a:ea typeface="Arial MT"/>
                <a:cs typeface="Arial" panose="020B0604020202020204" pitchFamily="34" charset="0"/>
              </a:rPr>
              <a:t> del comité </a:t>
            </a:r>
            <a:r>
              <a:rPr lang="es-MX" sz="1200" dirty="0">
                <a:latin typeface="Arial" panose="020B0604020202020204" pitchFamily="34" charset="0"/>
                <a:ea typeface="Arial MT"/>
                <a:cs typeface="Arial" panose="020B0604020202020204" pitchFamily="34" charset="0"/>
              </a:rPr>
              <a:t>de </a:t>
            </a:r>
            <a:r>
              <a:rPr lang="es-MX" sz="1200" dirty="0" smtClean="0">
                <a:latin typeface="Arial" panose="020B0604020202020204" pitchFamily="34" charset="0"/>
                <a:ea typeface="Arial MT"/>
                <a:cs typeface="Arial" panose="020B0604020202020204" pitchFamily="34" charset="0"/>
              </a:rPr>
              <a:t>contratación, antes de proceder a su aprobación. </a:t>
            </a:r>
            <a:endParaRPr lang="es-ES" sz="1200" dirty="0" smtClean="0">
              <a:latin typeface="Arial" panose="020B0604020202020204" pitchFamily="34" charset="0"/>
              <a:ea typeface="Arial MT"/>
              <a:cs typeface="Arial" panose="020B0604020202020204" pitchFamily="34" charset="0"/>
            </a:endParaRPr>
          </a:p>
        </p:txBody>
      </p:sp>
    </p:spTree>
    <p:extLst>
      <p:ext uri="{BB962C8B-B14F-4D97-AF65-F5344CB8AC3E}">
        <p14:creationId xmlns:p14="http://schemas.microsoft.com/office/powerpoint/2010/main" val="2221070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2. Informes en ejecución. </a:t>
            </a:r>
            <a:endParaRPr lang="es-MX" sz="2000" b="1" dirty="0">
              <a:solidFill>
                <a:schemeClr val="bg1"/>
              </a:solidFill>
              <a:latin typeface="Arial Black" panose="020B0A04020102020204" pitchFamily="34" charset="0"/>
            </a:endParaRPr>
          </a:p>
        </p:txBody>
      </p:sp>
      <p:sp>
        <p:nvSpPr>
          <p:cNvPr id="14" name="Rectángulo 13"/>
          <p:cNvSpPr/>
          <p:nvPr/>
        </p:nvSpPr>
        <p:spPr>
          <a:xfrm>
            <a:off x="993383" y="2421516"/>
            <a:ext cx="1666450" cy="276999"/>
          </a:xfrm>
          <a:prstGeom prst="rect">
            <a:avLst/>
          </a:prstGeom>
        </p:spPr>
        <p:txBody>
          <a:bodyPr wrap="square">
            <a:spAutoFit/>
          </a:bodyPr>
          <a:lstStyle/>
          <a:p>
            <a:pPr algn="just"/>
            <a:r>
              <a:rPr lang="es-CO" sz="1200" b="1" dirty="0" smtClean="0">
                <a:latin typeface="Arial" panose="020B0604020202020204" pitchFamily="34" charset="0"/>
              </a:rPr>
              <a:t> </a:t>
            </a:r>
            <a:endParaRPr lang="es-CO" sz="1200" dirty="0"/>
          </a:p>
        </p:txBody>
      </p:sp>
      <p:sp>
        <p:nvSpPr>
          <p:cNvPr id="3" name="Rectángulo 2"/>
          <p:cNvSpPr/>
          <p:nvPr/>
        </p:nvSpPr>
        <p:spPr>
          <a:xfrm>
            <a:off x="353291" y="1092214"/>
            <a:ext cx="7813964" cy="466281"/>
          </a:xfrm>
          <a:prstGeom prst="rect">
            <a:avLst/>
          </a:prstGeom>
        </p:spPr>
        <p:txBody>
          <a:bodyPr wrap="square">
            <a:spAutoFit/>
          </a:bodyPr>
          <a:lstStyle/>
          <a:p>
            <a:pPr marL="0" lvl="1" algn="ctr">
              <a:lnSpc>
                <a:spcPct val="90000"/>
              </a:lnSpc>
              <a:spcBef>
                <a:spcPct val="0"/>
              </a:spcBef>
            </a:pPr>
            <a:endParaRPr lang="es-CO" dirty="0"/>
          </a:p>
          <a:p>
            <a:pPr marL="0" lvl="1" algn="ctr">
              <a:lnSpc>
                <a:spcPct val="90000"/>
              </a:lnSpc>
              <a:spcBef>
                <a:spcPct val="0"/>
              </a:spcBef>
            </a:pPr>
            <a:endParaRPr lang="es-CO" dirty="0"/>
          </a:p>
        </p:txBody>
      </p:sp>
      <p:sp>
        <p:nvSpPr>
          <p:cNvPr id="4" name="Redondear rectángulo de esquina diagonal 3"/>
          <p:cNvSpPr/>
          <p:nvPr/>
        </p:nvSpPr>
        <p:spPr>
          <a:xfrm>
            <a:off x="475082" y="1084179"/>
            <a:ext cx="7570382" cy="1810791"/>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endParaRPr lang="es-ES" sz="1400" dirty="0">
              <a:latin typeface="Arial" panose="020B0604020202020204" pitchFamily="34" charset="0"/>
              <a:cs typeface="Arial" panose="020B0604020202020204" pitchFamily="34" charset="0"/>
            </a:endParaRPr>
          </a:p>
        </p:txBody>
      </p:sp>
      <p:sp>
        <p:nvSpPr>
          <p:cNvPr id="5" name="Rectángulo redondeado 4"/>
          <p:cNvSpPr/>
          <p:nvPr/>
        </p:nvSpPr>
        <p:spPr>
          <a:xfrm>
            <a:off x="276446" y="3252960"/>
            <a:ext cx="7194697" cy="11347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CO" sz="1600" dirty="0" smtClean="0">
                <a:solidFill>
                  <a:srgbClr val="000000"/>
                </a:solidFill>
                <a:latin typeface="Aptos"/>
              </a:rPr>
              <a:t> </a:t>
            </a:r>
            <a:r>
              <a:rPr lang="es-CO" sz="1600" dirty="0" smtClean="0">
                <a:solidFill>
                  <a:srgbClr val="000000"/>
                </a:solidFill>
                <a:latin typeface="Arial" panose="020B0604020202020204" pitchFamily="34" charset="0"/>
                <a:cs typeface="Arial" panose="020B0604020202020204" pitchFamily="34" charset="0"/>
              </a:rPr>
              <a:t>Acción </a:t>
            </a:r>
            <a:r>
              <a:rPr lang="es-CO" sz="1600" dirty="0">
                <a:solidFill>
                  <a:srgbClr val="000000"/>
                </a:solidFill>
                <a:latin typeface="Arial" panose="020B0604020202020204" pitchFamily="34" charset="0"/>
                <a:cs typeface="Arial" panose="020B0604020202020204" pitchFamily="34" charset="0"/>
              </a:rPr>
              <a:t>de verificación</a:t>
            </a:r>
            <a:r>
              <a:rPr lang="es-CO" sz="1600" dirty="0" smtClean="0">
                <a:latin typeface="Arial" panose="020B0604020202020204" pitchFamily="34" charset="0"/>
                <a:cs typeface="Arial" panose="020B0604020202020204" pitchFamily="34" charset="0"/>
              </a:rPr>
              <a:t>: </a:t>
            </a:r>
            <a:r>
              <a:rPr lang="es-CO" sz="1600" b="1" dirty="0" smtClean="0">
                <a:latin typeface="Arial" panose="020B0604020202020204" pitchFamily="34" charset="0"/>
                <a:cs typeface="Arial" panose="020B0604020202020204" pitchFamily="34" charset="0"/>
              </a:rPr>
              <a:t>Planes </a:t>
            </a:r>
            <a:r>
              <a:rPr lang="es-CO" sz="1600" b="1" dirty="0">
                <a:latin typeface="Arial" panose="020B0604020202020204" pitchFamily="34" charset="0"/>
                <a:cs typeface="Arial" panose="020B0604020202020204" pitchFamily="34" charset="0"/>
              </a:rPr>
              <a:t>de </a:t>
            </a:r>
            <a:r>
              <a:rPr lang="es-CO" sz="1600" b="1" dirty="0" smtClean="0">
                <a:latin typeface="Arial" panose="020B0604020202020204" pitchFamily="34" charset="0"/>
                <a:cs typeface="Arial" panose="020B0604020202020204" pitchFamily="34" charset="0"/>
              </a:rPr>
              <a:t>mejoramiento </a:t>
            </a:r>
            <a:r>
              <a:rPr lang="es-CO" b="1" dirty="0" smtClean="0"/>
              <a:t>(CGR-CGA </a:t>
            </a:r>
            <a:r>
              <a:rPr lang="es-CO" b="1" dirty="0"/>
              <a:t>y PMI</a:t>
            </a:r>
            <a:r>
              <a:rPr lang="es-CO" b="1" dirty="0" smtClean="0"/>
              <a:t>).</a:t>
            </a:r>
            <a:endParaRPr lang="es-CO" dirty="0"/>
          </a:p>
          <a:p>
            <a:pPr lvl="0"/>
            <a:endParaRPr lang="es-ES" sz="1600" b="1"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0" y="-138499"/>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000000"/>
                </a:solidFill>
                <a:effectLst/>
                <a:latin typeface="Aptos"/>
              </a:rPr>
              <a:t> </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602511" y="1623719"/>
            <a:ext cx="70812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600" b="1" i="0" u="none" strike="noStrike" cap="none" normalizeH="0" baseline="0" dirty="0" smtClean="0">
                <a:ln>
                  <a:noFill/>
                </a:ln>
                <a:solidFill>
                  <a:srgbClr val="000000"/>
                </a:solidFill>
                <a:effectLst/>
                <a:latin typeface="Aptos"/>
              </a:rPr>
              <a:t>Ley 951 de 2005</a:t>
            </a:r>
            <a:r>
              <a:rPr kumimoji="0" lang="es-CO" altLang="es-CO" sz="1600" b="0" i="0" u="none" strike="noStrike" cap="none" normalizeH="0" baseline="0" dirty="0" smtClean="0">
                <a:ln>
                  <a:noFill/>
                </a:ln>
                <a:solidFill>
                  <a:srgbClr val="000000"/>
                </a:solidFill>
                <a:effectLst/>
                <a:latin typeface="Aptos"/>
              </a:rPr>
              <a:t>, mediante la cual se establecen disposiciones sobre la rendición del informe de empalme entre servidores públicos salientes y entrantes en las entidades del Estado colombiano</a:t>
            </a:r>
            <a:r>
              <a:rPr kumimoji="0" lang="es-CO" altLang="es-CO" sz="1200" b="0" i="0" u="none" strike="noStrike" cap="none" normalizeH="0" baseline="0" dirty="0" smtClean="0">
                <a:ln>
                  <a:noFill/>
                </a:ln>
                <a:solidFill>
                  <a:srgbClr val="000000"/>
                </a:solidFill>
                <a:effectLst/>
                <a:latin typeface="Aptos"/>
              </a:rPr>
              <a:t>.</a:t>
            </a: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0320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3. Informe entrega de cargo.</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2" name="Rectángulo 1"/>
          <p:cNvSpPr/>
          <p:nvPr/>
        </p:nvSpPr>
        <p:spPr>
          <a:xfrm>
            <a:off x="443345" y="1420502"/>
            <a:ext cx="7959436" cy="854080"/>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pic>
        <p:nvPicPr>
          <p:cNvPr id="4" name="Imagen 3"/>
          <p:cNvPicPr>
            <a:picLocks noChangeAspect="1"/>
          </p:cNvPicPr>
          <p:nvPr/>
        </p:nvPicPr>
        <p:blipFill>
          <a:blip r:embed="rId3"/>
          <a:stretch>
            <a:fillRect/>
          </a:stretch>
        </p:blipFill>
        <p:spPr>
          <a:xfrm>
            <a:off x="290623" y="676365"/>
            <a:ext cx="6868633" cy="4308201"/>
          </a:xfrm>
          <a:prstGeom prst="rect">
            <a:avLst/>
          </a:prstGeom>
        </p:spPr>
      </p:pic>
    </p:spTree>
    <p:extLst>
      <p:ext uri="{BB962C8B-B14F-4D97-AF65-F5344CB8AC3E}">
        <p14:creationId xmlns:p14="http://schemas.microsoft.com/office/powerpoint/2010/main" val="4018732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 4. </a:t>
            </a:r>
            <a:r>
              <a:rPr lang="es-CO" sz="2000" b="1" dirty="0" err="1" smtClean="0">
                <a:solidFill>
                  <a:schemeClr val="bg1"/>
                </a:solidFill>
                <a:latin typeface="Arial Black" panose="020B0A04020102020204" pitchFamily="34" charset="0"/>
              </a:rPr>
              <a:t>Proposiones</a:t>
            </a:r>
            <a:r>
              <a:rPr lang="es-CO" sz="2000" b="1" dirty="0" smtClean="0">
                <a:solidFill>
                  <a:schemeClr val="bg1"/>
                </a:solidFill>
                <a:latin typeface="Arial Black" panose="020B0A04020102020204" pitchFamily="34" charset="0"/>
              </a:rPr>
              <a:t> y Varios .</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2" name="Rectángulo 1"/>
          <p:cNvSpPr/>
          <p:nvPr/>
        </p:nvSpPr>
        <p:spPr>
          <a:xfrm>
            <a:off x="443345" y="1420502"/>
            <a:ext cx="7959436" cy="854080"/>
          </a:xfrm>
          <a:prstGeom prst="rect">
            <a:avLst/>
          </a:prstGeom>
        </p:spPr>
        <p:txBody>
          <a:bodyPr wrap="square">
            <a:spAutoFit/>
          </a:bodyPr>
          <a:lstStyle/>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sp>
        <p:nvSpPr>
          <p:cNvPr id="17" name="Lágrima 16"/>
          <p:cNvSpPr/>
          <p:nvPr/>
        </p:nvSpPr>
        <p:spPr>
          <a:xfrm>
            <a:off x="0" y="1006549"/>
            <a:ext cx="2619153" cy="1765215"/>
          </a:xfrm>
          <a:prstGeom prst="teardrop">
            <a:avLst>
              <a:gd name="adj" fmla="val 146649"/>
            </a:avLst>
          </a:prstGeom>
        </p:spPr>
        <p:style>
          <a:lnRef idx="1">
            <a:schemeClr val="accent6"/>
          </a:lnRef>
          <a:fillRef idx="2">
            <a:schemeClr val="accent6"/>
          </a:fillRef>
          <a:effectRef idx="1">
            <a:schemeClr val="accent6"/>
          </a:effectRef>
          <a:fontRef idx="minor">
            <a:schemeClr val="dk1"/>
          </a:fontRef>
        </p:style>
        <p:txBody>
          <a:bodyPr rtlCol="0" anchor="ctr"/>
          <a:lstStyle/>
          <a:p>
            <a:pPr lvl="1"/>
            <a:endParaRPr lang="es-CO" sz="1400" b="1" dirty="0" smtClean="0"/>
          </a:p>
          <a:p>
            <a:pPr lvl="1"/>
            <a:r>
              <a:rPr lang="es-CO" sz="1400" b="1" dirty="0" smtClean="0"/>
              <a:t>1. Socialización </a:t>
            </a:r>
            <a:r>
              <a:rPr lang="es-CO" sz="1400" b="1" dirty="0"/>
              <a:t>y coordinación para la planeación de auditorías con enfoque en riesgos – Vigencia </a:t>
            </a:r>
            <a:r>
              <a:rPr lang="es-CO" sz="1400" b="1" dirty="0" smtClean="0"/>
              <a:t>2026.</a:t>
            </a:r>
            <a:br>
              <a:rPr lang="es-CO" sz="1400" b="1" dirty="0" smtClean="0"/>
            </a:br>
            <a:endParaRPr lang="es-CO" sz="1400" b="1" dirty="0" smtClean="0"/>
          </a:p>
          <a:p>
            <a:pPr lvl="1"/>
            <a:endParaRPr lang="es-CO" sz="1400" dirty="0"/>
          </a:p>
        </p:txBody>
      </p:sp>
      <p:sp>
        <p:nvSpPr>
          <p:cNvPr id="18" name="Lágrima 17"/>
          <p:cNvSpPr/>
          <p:nvPr/>
        </p:nvSpPr>
        <p:spPr>
          <a:xfrm>
            <a:off x="6187987" y="1006549"/>
            <a:ext cx="2658139" cy="2333669"/>
          </a:xfrm>
          <a:prstGeom prst="teardrop">
            <a:avLst>
              <a:gd name="adj" fmla="val 107334"/>
            </a:avLst>
          </a:prstGeom>
        </p:spPr>
        <p:style>
          <a:lnRef idx="1">
            <a:schemeClr val="accent6"/>
          </a:lnRef>
          <a:fillRef idx="2">
            <a:schemeClr val="accent6"/>
          </a:fillRef>
          <a:effectRef idx="1">
            <a:schemeClr val="accent6"/>
          </a:effectRef>
          <a:fontRef idx="minor">
            <a:schemeClr val="dk1"/>
          </a:fontRef>
        </p:style>
        <p:txBody>
          <a:bodyPr rtlCol="0" anchor="ctr"/>
          <a:lstStyle/>
          <a:p>
            <a:pPr fontAlgn="base"/>
            <a:r>
              <a:rPr lang="es-CO" sz="1400" b="1" dirty="0" smtClean="0">
                <a:latin typeface="Arial" panose="020B0604020202020204" pitchFamily="34" charset="0"/>
                <a:cs typeface="Arial" panose="020B0604020202020204" pitchFamily="34" charset="0"/>
              </a:rPr>
              <a:t>2. Matriz </a:t>
            </a:r>
            <a:r>
              <a:rPr lang="es-CO" sz="1400" b="1" dirty="0">
                <a:latin typeface="Arial" panose="020B0604020202020204" pitchFamily="34" charset="0"/>
                <a:cs typeface="Arial" panose="020B0604020202020204" pitchFamily="34" charset="0"/>
              </a:rPr>
              <a:t>de Responsabilidades 2026</a:t>
            </a:r>
            <a:endParaRPr lang="es-CO" sz="1400" dirty="0">
              <a:latin typeface="Arial" panose="020B0604020202020204" pitchFamily="34" charset="0"/>
              <a:cs typeface="Arial" panose="020B0604020202020204" pitchFamily="34" charset="0"/>
            </a:endParaRPr>
          </a:p>
        </p:txBody>
      </p:sp>
      <p:sp>
        <p:nvSpPr>
          <p:cNvPr id="19" name="Rectángulo 18"/>
          <p:cNvSpPr/>
          <p:nvPr/>
        </p:nvSpPr>
        <p:spPr>
          <a:xfrm>
            <a:off x="1297172" y="2530549"/>
            <a:ext cx="6230679" cy="276999"/>
          </a:xfrm>
          <a:prstGeom prst="rect">
            <a:avLst/>
          </a:prstGeom>
        </p:spPr>
        <p:txBody>
          <a:bodyPr wrap="square">
            <a:spAutoFit/>
          </a:bodyPr>
          <a:lstStyle/>
          <a:p>
            <a:pPr marL="742950" lvl="1" indent="-285750" algn="just">
              <a:buSzPts val="1000"/>
              <a:buFont typeface="Courier New" panose="02070309020205020404" pitchFamily="49" charset="0"/>
              <a:buChar char="o"/>
              <a:tabLst>
                <a:tab pos="914400" algn="l"/>
              </a:tabLst>
            </a:pPr>
            <a:endParaRPr lang="es-CO"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Lágrima 8"/>
          <p:cNvSpPr/>
          <p:nvPr/>
        </p:nvSpPr>
        <p:spPr>
          <a:xfrm>
            <a:off x="2861863" y="2274582"/>
            <a:ext cx="3122399" cy="2765706"/>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lvl="1"/>
            <a:r>
              <a:rPr lang="es-CO" sz="1600" b="1" dirty="0" smtClean="0"/>
              <a:t>3. Socializar Resolución 2025000825</a:t>
            </a:r>
            <a:r>
              <a:rPr lang="es-CO" sz="1400" b="1" dirty="0" smtClean="0"/>
              <a:t> </a:t>
            </a:r>
          </a:p>
          <a:p>
            <a:pPr lvl="1"/>
            <a:r>
              <a:rPr lang="es-CO" sz="1400" b="1" dirty="0" smtClean="0"/>
              <a:t>(Oficina de Sistemas)</a:t>
            </a:r>
          </a:p>
          <a:p>
            <a:pPr lvl="1"/>
            <a:endParaRPr lang="es-CO" sz="1400" dirty="0"/>
          </a:p>
        </p:txBody>
      </p:sp>
    </p:spTree>
    <p:extLst>
      <p:ext uri="{BB962C8B-B14F-4D97-AF65-F5344CB8AC3E}">
        <p14:creationId xmlns:p14="http://schemas.microsoft.com/office/powerpoint/2010/main" val="2225807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par de personas en una cancha&#10;&#10;Descripción generada automáticamente con confianza media">
            <a:extLst>
              <a:ext uri="{FF2B5EF4-FFF2-40B4-BE49-F238E27FC236}">
                <a16:creationId xmlns:a16="http://schemas.microsoft.com/office/drawing/2014/main" id="{1F7CB483-84AD-F68C-DA2F-FB0B5D2A4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5313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340277" y="1943101"/>
            <a:ext cx="7337730" cy="647773"/>
          </a:xfrm>
          <a:prstGeom prst="rect">
            <a:avLst/>
          </a:prstGeom>
          <a:solidFill>
            <a:srgbClr val="000000">
              <a:alpha val="0"/>
            </a:srgbClr>
          </a:solidFill>
        </p:spPr>
        <p:txBody>
          <a:bodyPr/>
          <a:lstStyle/>
          <a:p>
            <a:endParaRPr lang="es-ES_tradnl" sz="935" dirty="0"/>
          </a:p>
        </p:txBody>
      </p:sp>
      <p:sp>
        <p:nvSpPr>
          <p:cNvPr id="12" name="AutoShape 12"/>
          <p:cNvSpPr/>
          <p:nvPr/>
        </p:nvSpPr>
        <p:spPr>
          <a:xfrm>
            <a:off x="1222132" y="2811781"/>
            <a:ext cx="7442688" cy="515009"/>
          </a:xfrm>
          <a:prstGeom prst="rect">
            <a:avLst/>
          </a:prstGeom>
          <a:solidFill>
            <a:srgbClr val="000000">
              <a:alpha val="0"/>
            </a:srgbClr>
          </a:solidFill>
        </p:spPr>
        <p:txBody>
          <a:bodyPr/>
          <a:lstStyle/>
          <a:p>
            <a:endParaRPr lang="es-ES_tradnl" sz="935" dirty="0"/>
          </a:p>
        </p:txBody>
      </p:sp>
      <p:sp>
        <p:nvSpPr>
          <p:cNvPr id="18" name="TextBox 18"/>
          <p:cNvSpPr txBox="1"/>
          <p:nvPr/>
        </p:nvSpPr>
        <p:spPr>
          <a:xfrm>
            <a:off x="789111" y="91880"/>
            <a:ext cx="8185638" cy="307731"/>
          </a:xfrm>
          <a:prstGeom prst="rect">
            <a:avLst/>
          </a:prstGeom>
          <a:solidFill>
            <a:srgbClr val="000000">
              <a:alpha val="0"/>
            </a:srgbClr>
          </a:solidFill>
        </p:spPr>
        <p:txBody>
          <a:bodyPr lIns="0" tIns="0" rIns="0" bIns="0" rtlCol="0" anchor="ctr"/>
          <a:lstStyle/>
          <a:p>
            <a:pPr>
              <a:lnSpc>
                <a:spcPct val="120000"/>
              </a:lnSpc>
              <a:defRPr/>
            </a:pPr>
            <a:r>
              <a:rPr lang="es-ES" sz="2200" b="1" dirty="0">
                <a:solidFill>
                  <a:schemeClr val="bg1"/>
                </a:solidFill>
                <a:latin typeface="Century Gothic" panose="020B0502020202020204" pitchFamily="34" charset="0"/>
              </a:rPr>
              <a:t>Conclusiones Informe Definitivo de Auditoria</a:t>
            </a:r>
            <a:r>
              <a:rPr lang="es-ES_tradnl" sz="2200" b="1" dirty="0">
                <a:solidFill>
                  <a:schemeClr val="bg1"/>
                </a:solidFill>
                <a:latin typeface="Inter"/>
              </a:rPr>
              <a:t>:</a:t>
            </a:r>
            <a:endParaRPr lang="es-ES_tradnl" sz="2200" dirty="0">
              <a:solidFill>
                <a:schemeClr val="bg1"/>
              </a:solidFill>
            </a:endParaRPr>
          </a:p>
        </p:txBody>
      </p:sp>
      <p:sp>
        <p:nvSpPr>
          <p:cNvPr id="19" name="TextBox 19"/>
          <p:cNvSpPr txBox="1"/>
          <p:nvPr/>
        </p:nvSpPr>
        <p:spPr>
          <a:xfrm>
            <a:off x="1285875" y="922753"/>
            <a:ext cx="7315200" cy="228600"/>
          </a:xfrm>
          <a:prstGeom prst="rect">
            <a:avLst/>
          </a:prstGeom>
          <a:solidFill>
            <a:srgbClr val="000000">
              <a:alpha val="0"/>
            </a:srgbClr>
          </a:solidFill>
        </p:spPr>
        <p:txBody>
          <a:bodyPr lIns="0" tIns="0" rIns="0" bIns="0" rtlCol="0" anchor="ctr"/>
          <a:lstStyle/>
          <a:p>
            <a:pPr>
              <a:lnSpc>
                <a:spcPct val="120000"/>
              </a:lnSpc>
              <a:defRPr/>
            </a:pPr>
            <a:r>
              <a:rPr lang="es-ES_tradnl" sz="1520" b="1" dirty="0">
                <a:solidFill>
                  <a:srgbClr val="00B050"/>
                </a:solidFill>
                <a:latin typeface="Century Gothic" panose="020B0502020202020204" pitchFamily="34" charset="0"/>
              </a:rPr>
              <a:t>Cumplimiento Satisfactorio </a:t>
            </a:r>
            <a:endParaRPr lang="es-ES_tradnl" sz="1520" dirty="0">
              <a:solidFill>
                <a:srgbClr val="00B050"/>
              </a:solidFill>
              <a:latin typeface="Century Gothic" panose="020B0502020202020204" pitchFamily="34" charset="0"/>
            </a:endParaRPr>
          </a:p>
        </p:txBody>
      </p:sp>
      <p:sp>
        <p:nvSpPr>
          <p:cNvPr id="20" name="TextBox 20"/>
          <p:cNvSpPr txBox="1"/>
          <p:nvPr/>
        </p:nvSpPr>
        <p:spPr>
          <a:xfrm>
            <a:off x="1285875" y="2185767"/>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Controles Adecuados y Funcionales</a:t>
            </a:r>
            <a:endParaRPr lang="es-ES_tradnl" sz="1523" dirty="0">
              <a:solidFill>
                <a:srgbClr val="00B050"/>
              </a:solidFill>
            </a:endParaRPr>
          </a:p>
        </p:txBody>
      </p:sp>
      <p:sp>
        <p:nvSpPr>
          <p:cNvPr id="21" name="TextBox 21"/>
          <p:cNvSpPr txBox="1"/>
          <p:nvPr/>
        </p:nvSpPr>
        <p:spPr>
          <a:xfrm>
            <a:off x="1285875" y="3505273"/>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Ejecución Financiera y Contractual</a:t>
            </a:r>
            <a:endParaRPr lang="es-ES_tradnl" sz="1523" dirty="0">
              <a:solidFill>
                <a:srgbClr val="00B050"/>
              </a:solidFill>
              <a:latin typeface="Century Gothic" panose="020B0502020202020204" pitchFamily="34" charset="0"/>
            </a:endParaRPr>
          </a:p>
        </p:txBody>
      </p:sp>
      <p:sp>
        <p:nvSpPr>
          <p:cNvPr id="23" name="TextBox 23"/>
          <p:cNvSpPr txBox="1"/>
          <p:nvPr/>
        </p:nvSpPr>
        <p:spPr>
          <a:xfrm>
            <a:off x="1285875" y="1160146"/>
            <a:ext cx="7315200" cy="805595"/>
          </a:xfrm>
          <a:prstGeom prst="rect">
            <a:avLst/>
          </a:prstGeom>
          <a:solidFill>
            <a:srgbClr val="000000">
              <a:alpha val="0"/>
            </a:srgbClr>
          </a:solidFill>
        </p:spPr>
        <p:txBody>
          <a:bodyPr lIns="0" tIns="0" rIns="0" bIns="0" rtlCol="0" anchor="ctr"/>
          <a:lstStyle/>
          <a:p>
            <a:pPr algn="just">
              <a:defRPr/>
            </a:pPr>
            <a:r>
              <a:rPr lang="es-ES_tradnl" sz="1246" dirty="0">
                <a:latin typeface="Century Gothic" panose="020B0502020202020204" pitchFamily="34" charset="0"/>
              </a:rPr>
              <a:t>Se cumple satisfactoriamente con los criterios normativos, procedimentales y de gestión establecidos para la organización, inscripción, participación y desempeño de la delegación de Antioquia, evidenciándose una planeación sólida y una ejecución efectiva del certamen deportivo.</a:t>
            </a:r>
          </a:p>
        </p:txBody>
      </p:sp>
      <p:sp>
        <p:nvSpPr>
          <p:cNvPr id="24" name="TextBox 24"/>
          <p:cNvSpPr txBox="1"/>
          <p:nvPr/>
        </p:nvSpPr>
        <p:spPr>
          <a:xfrm>
            <a:off x="1285875" y="2474816"/>
            <a:ext cx="7315200" cy="699537"/>
          </a:xfrm>
          <a:prstGeom prst="rect">
            <a:avLst/>
          </a:prstGeom>
          <a:solidFill>
            <a:srgbClr val="000000">
              <a:alpha val="0"/>
            </a:srgbClr>
          </a:solidFill>
        </p:spPr>
        <p:txBody>
          <a:bodyPr lIns="0" tIns="0" rIns="0" bIns="0" rtlCol="0" anchor="ctr"/>
          <a:lstStyle/>
          <a:p>
            <a:pPr lvl="0" algn="just"/>
            <a:r>
              <a:rPr lang="es-CO" sz="1250" dirty="0">
                <a:latin typeface="Century Gothic" panose="020B0502020202020204" pitchFamily="34" charset="0"/>
              </a:rPr>
              <a:t>Se constataron que los controles fueron adecuados y funcionales frente a los riesgos asociados a la participación deportiva, la articulación con las ligas y la entrega de apoyos; no se identificó materialización de riesgos que comprometieran el desempeño, la integridad de los recursos o la operación del proceso.</a:t>
            </a:r>
          </a:p>
        </p:txBody>
      </p:sp>
      <p:sp>
        <p:nvSpPr>
          <p:cNvPr id="25" name="TextBox 25"/>
          <p:cNvSpPr txBox="1"/>
          <p:nvPr/>
        </p:nvSpPr>
        <p:spPr>
          <a:xfrm>
            <a:off x="1300437" y="3744864"/>
            <a:ext cx="7315200" cy="599636"/>
          </a:xfrm>
          <a:prstGeom prst="rect">
            <a:avLst/>
          </a:prstGeom>
          <a:solidFill>
            <a:srgbClr val="000000">
              <a:alpha val="0"/>
            </a:srgbClr>
          </a:solidFill>
        </p:spPr>
        <p:txBody>
          <a:bodyPr lIns="0" tIns="0" rIns="0" bIns="0" rtlCol="0" anchor="ctr"/>
          <a:lstStyle/>
          <a:p>
            <a:pPr lvl="0" algn="just"/>
            <a:r>
              <a:rPr lang="es-CO" sz="1250" dirty="0">
                <a:latin typeface="Century Gothic" panose="020B0502020202020204" pitchFamily="34" charset="0"/>
              </a:rPr>
              <a:t>EL Convenio Interadministrativo 714 de 2024 se desarrolló bajo principios de legalidad, transparencia y trazabilidad, alcanzando un nivel de ejecución cercano al 100% y cumpliendo integralmente con el objeto convenido.</a:t>
            </a:r>
          </a:p>
        </p:txBody>
      </p:sp>
      <p:sp>
        <p:nvSpPr>
          <p:cNvPr id="2" name="AutoShape 14">
            <a:extLst>
              <a:ext uri="{FF2B5EF4-FFF2-40B4-BE49-F238E27FC236}">
                <a16:creationId xmlns:a16="http://schemas.microsoft.com/office/drawing/2014/main" id="{72BB4245-28CD-D9DA-177B-0A5F922A9920}"/>
              </a:ext>
            </a:extLst>
          </p:cNvPr>
          <p:cNvSpPr/>
          <p:nvPr/>
        </p:nvSpPr>
        <p:spPr>
          <a:xfrm>
            <a:off x="813290" y="2414367"/>
            <a:ext cx="422031" cy="8792"/>
          </a:xfrm>
          <a:prstGeom prst="rect">
            <a:avLst/>
          </a:prstGeom>
          <a:solidFill>
            <a:srgbClr val="919191"/>
          </a:solidFill>
        </p:spPr>
        <p:txBody>
          <a:bodyPr/>
          <a:lstStyle/>
          <a:p>
            <a:endParaRPr lang="es-ES_tradnl" sz="935" dirty="0"/>
          </a:p>
        </p:txBody>
      </p:sp>
      <p:sp>
        <p:nvSpPr>
          <p:cNvPr id="3" name="AutoShape 14">
            <a:extLst>
              <a:ext uri="{FF2B5EF4-FFF2-40B4-BE49-F238E27FC236}">
                <a16:creationId xmlns:a16="http://schemas.microsoft.com/office/drawing/2014/main" id="{58FCF2C3-4CF5-1C61-5053-1A515B66A8A1}"/>
              </a:ext>
            </a:extLst>
          </p:cNvPr>
          <p:cNvSpPr/>
          <p:nvPr/>
        </p:nvSpPr>
        <p:spPr>
          <a:xfrm>
            <a:off x="863845" y="3719366"/>
            <a:ext cx="422031" cy="8792"/>
          </a:xfrm>
          <a:prstGeom prst="rect">
            <a:avLst/>
          </a:prstGeom>
          <a:solidFill>
            <a:srgbClr val="919191"/>
          </a:solidFill>
        </p:spPr>
        <p:txBody>
          <a:bodyPr/>
          <a:lstStyle/>
          <a:p>
            <a:endParaRPr lang="es-ES_tradnl" sz="935" dirty="0"/>
          </a:p>
        </p:txBody>
      </p:sp>
      <p:pic>
        <p:nvPicPr>
          <p:cNvPr id="33" name="Gráfico 32" descr="Aspiration con relleno sólido">
            <a:extLst>
              <a:ext uri="{FF2B5EF4-FFF2-40B4-BE49-F238E27FC236}">
                <a16:creationId xmlns:a16="http://schemas.microsoft.com/office/drawing/2014/main" id="{C01E8599-EE76-1A61-598D-5668690071D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94592" y="1318626"/>
            <a:ext cx="633046" cy="633046"/>
          </a:xfrm>
          <a:prstGeom prst="rect">
            <a:avLst/>
          </a:prstGeom>
        </p:spPr>
      </p:pic>
      <p:sp>
        <p:nvSpPr>
          <p:cNvPr id="34" name="AutoShape 14">
            <a:extLst>
              <a:ext uri="{FF2B5EF4-FFF2-40B4-BE49-F238E27FC236}">
                <a16:creationId xmlns:a16="http://schemas.microsoft.com/office/drawing/2014/main" id="{F316D85D-CEA4-8F95-D71D-62ABB0A31A37}"/>
              </a:ext>
            </a:extLst>
          </p:cNvPr>
          <p:cNvSpPr/>
          <p:nvPr/>
        </p:nvSpPr>
        <p:spPr>
          <a:xfrm>
            <a:off x="789110" y="1142561"/>
            <a:ext cx="422031" cy="8792"/>
          </a:xfrm>
          <a:prstGeom prst="rect">
            <a:avLst/>
          </a:prstGeom>
          <a:solidFill>
            <a:srgbClr val="919191"/>
          </a:solidFill>
        </p:spPr>
        <p:txBody>
          <a:bodyPr/>
          <a:lstStyle/>
          <a:p>
            <a:endParaRPr lang="es-ES_tradnl" sz="935" dirty="0"/>
          </a:p>
        </p:txBody>
      </p:sp>
      <p:pic>
        <p:nvPicPr>
          <p:cNvPr id="40" name="Gráfico 39" descr="Meditation con relleno sólido">
            <a:extLst>
              <a:ext uri="{FF2B5EF4-FFF2-40B4-BE49-F238E27FC236}">
                <a16:creationId xmlns:a16="http://schemas.microsoft.com/office/drawing/2014/main" id="{E6B6026F-DB40-C9B2-3627-AE15757AEF5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7391" y="3728158"/>
            <a:ext cx="633046" cy="633046"/>
          </a:xfrm>
          <a:prstGeom prst="rect">
            <a:avLst/>
          </a:prstGeom>
        </p:spPr>
      </p:pic>
      <p:pic>
        <p:nvPicPr>
          <p:cNvPr id="42" name="Gráfico 41" descr="Building Brick Wall con relleno sólido">
            <a:extLst>
              <a:ext uri="{FF2B5EF4-FFF2-40B4-BE49-F238E27FC236}">
                <a16:creationId xmlns:a16="http://schemas.microsoft.com/office/drawing/2014/main" id="{E46C8C81-7CD0-93F2-EE8A-E58DBA0A5211}"/>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20957" y="2480859"/>
            <a:ext cx="633046" cy="633046"/>
          </a:xfrm>
          <a:prstGeom prst="rect">
            <a:avLst/>
          </a:prstGeom>
        </p:spPr>
      </p:pic>
    </p:spTree>
    <p:extLst>
      <p:ext uri="{BB962C8B-B14F-4D97-AF65-F5344CB8AC3E}">
        <p14:creationId xmlns:p14="http://schemas.microsoft.com/office/powerpoint/2010/main" val="5204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8FB5-496F-3196-0F66-27BB7C762D60}"/>
            </a:ext>
          </a:extLst>
        </p:cNvPr>
        <p:cNvGrpSpPr/>
        <p:nvPr/>
      </p:nvGrpSpPr>
      <p:grpSpPr>
        <a:xfrm>
          <a:off x="0" y="0"/>
          <a:ext cx="0" cy="0"/>
          <a:chOff x="0" y="0"/>
          <a:chExt cx="0" cy="0"/>
        </a:xfrm>
      </p:grpSpPr>
      <p:sp>
        <p:nvSpPr>
          <p:cNvPr id="9" name="AutoShape 9">
            <a:extLst>
              <a:ext uri="{FF2B5EF4-FFF2-40B4-BE49-F238E27FC236}">
                <a16:creationId xmlns:a16="http://schemas.microsoft.com/office/drawing/2014/main" id="{73E86958-2A6E-D772-E03D-009D23195EC7}"/>
              </a:ext>
            </a:extLst>
          </p:cNvPr>
          <p:cNvSpPr/>
          <p:nvPr/>
        </p:nvSpPr>
        <p:spPr>
          <a:xfrm>
            <a:off x="1340277" y="1943101"/>
            <a:ext cx="7337730" cy="212327"/>
          </a:xfrm>
          <a:prstGeom prst="rect">
            <a:avLst/>
          </a:prstGeom>
          <a:solidFill>
            <a:srgbClr val="000000">
              <a:alpha val="0"/>
            </a:srgbClr>
          </a:solidFill>
        </p:spPr>
        <p:txBody>
          <a:bodyPr/>
          <a:lstStyle/>
          <a:p>
            <a:endParaRPr lang="es-ES_tradnl" sz="935" dirty="0"/>
          </a:p>
        </p:txBody>
      </p:sp>
      <p:sp>
        <p:nvSpPr>
          <p:cNvPr id="19" name="TextBox 19">
            <a:extLst>
              <a:ext uri="{FF2B5EF4-FFF2-40B4-BE49-F238E27FC236}">
                <a16:creationId xmlns:a16="http://schemas.microsoft.com/office/drawing/2014/main" id="{AB24AEE9-357C-FE71-26CF-6AAF49E10C43}"/>
              </a:ext>
            </a:extLst>
          </p:cNvPr>
          <p:cNvSpPr txBox="1"/>
          <p:nvPr/>
        </p:nvSpPr>
        <p:spPr>
          <a:xfrm>
            <a:off x="1284751" y="583360"/>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Gestión Oportuna</a:t>
            </a:r>
            <a:endParaRPr lang="es-ES_tradnl" sz="1523" dirty="0">
              <a:solidFill>
                <a:srgbClr val="00B050"/>
              </a:solidFill>
              <a:latin typeface="Century Gothic" panose="020B0502020202020204" pitchFamily="34" charset="0"/>
            </a:endParaRPr>
          </a:p>
        </p:txBody>
      </p:sp>
      <p:sp>
        <p:nvSpPr>
          <p:cNvPr id="20" name="TextBox 20">
            <a:extLst>
              <a:ext uri="{FF2B5EF4-FFF2-40B4-BE49-F238E27FC236}">
                <a16:creationId xmlns:a16="http://schemas.microsoft.com/office/drawing/2014/main" id="{E870F949-B748-BA34-73F1-121AC865BE52}"/>
              </a:ext>
            </a:extLst>
          </p:cNvPr>
          <p:cNvSpPr txBox="1"/>
          <p:nvPr/>
        </p:nvSpPr>
        <p:spPr>
          <a:xfrm>
            <a:off x="1284751" y="1517034"/>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No identificación</a:t>
            </a:r>
            <a:endParaRPr lang="es-ES_tradnl" sz="1523" dirty="0">
              <a:solidFill>
                <a:srgbClr val="00B050"/>
              </a:solidFill>
            </a:endParaRPr>
          </a:p>
        </p:txBody>
      </p:sp>
      <p:sp>
        <p:nvSpPr>
          <p:cNvPr id="21" name="TextBox 21">
            <a:extLst>
              <a:ext uri="{FF2B5EF4-FFF2-40B4-BE49-F238E27FC236}">
                <a16:creationId xmlns:a16="http://schemas.microsoft.com/office/drawing/2014/main" id="{7F04799D-95DA-F8E9-6A03-E5107DEEDC58}"/>
              </a:ext>
            </a:extLst>
          </p:cNvPr>
          <p:cNvSpPr txBox="1"/>
          <p:nvPr/>
        </p:nvSpPr>
        <p:spPr>
          <a:xfrm>
            <a:off x="1284751" y="2410494"/>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Fortalezas Significativas</a:t>
            </a:r>
            <a:endParaRPr lang="es-ES_tradnl" sz="1523" dirty="0">
              <a:solidFill>
                <a:srgbClr val="00B050"/>
              </a:solidFill>
              <a:latin typeface="Century Gothic" panose="020B0502020202020204" pitchFamily="34" charset="0"/>
            </a:endParaRPr>
          </a:p>
        </p:txBody>
      </p:sp>
      <p:sp>
        <p:nvSpPr>
          <p:cNvPr id="23" name="TextBox 23">
            <a:extLst>
              <a:ext uri="{FF2B5EF4-FFF2-40B4-BE49-F238E27FC236}">
                <a16:creationId xmlns:a16="http://schemas.microsoft.com/office/drawing/2014/main" id="{863CBFE8-CEC7-D6F8-511B-2E9128E97378}"/>
              </a:ext>
            </a:extLst>
          </p:cNvPr>
          <p:cNvSpPr txBox="1"/>
          <p:nvPr/>
        </p:nvSpPr>
        <p:spPr>
          <a:xfrm>
            <a:off x="1284751" y="767717"/>
            <a:ext cx="7315200" cy="616151"/>
          </a:xfrm>
          <a:prstGeom prst="rect">
            <a:avLst/>
          </a:prstGeom>
          <a:solidFill>
            <a:srgbClr val="000000">
              <a:alpha val="0"/>
            </a:srgbClr>
          </a:solidFill>
        </p:spPr>
        <p:txBody>
          <a:bodyPr lIns="0" tIns="0" rIns="0" bIns="0" rtlCol="0" anchor="ctr"/>
          <a:lstStyle/>
          <a:p>
            <a:pPr lvl="0" algn="just"/>
            <a:r>
              <a:rPr lang="es-CO" sz="1246" dirty="0">
                <a:latin typeface="Century Gothic" panose="020B0502020202020204" pitchFamily="34" charset="0"/>
              </a:rPr>
              <a:t>Se evidenció gestión oportuna y eficiente en los procesos de inscripción, comunicaciones, respuestas a impugnaciones y acompañamiento técnico-metodológico, lo que aseguró la conformación adecuada de la delegación departamental.</a:t>
            </a:r>
          </a:p>
        </p:txBody>
      </p:sp>
      <p:sp>
        <p:nvSpPr>
          <p:cNvPr id="24" name="TextBox 24">
            <a:extLst>
              <a:ext uri="{FF2B5EF4-FFF2-40B4-BE49-F238E27FC236}">
                <a16:creationId xmlns:a16="http://schemas.microsoft.com/office/drawing/2014/main" id="{5B7D4A65-46E1-454B-7D51-00B90E22B28A}"/>
              </a:ext>
            </a:extLst>
          </p:cNvPr>
          <p:cNvSpPr txBox="1"/>
          <p:nvPr/>
        </p:nvSpPr>
        <p:spPr>
          <a:xfrm>
            <a:off x="1284751" y="1716580"/>
            <a:ext cx="7315200" cy="428743"/>
          </a:xfrm>
          <a:prstGeom prst="rect">
            <a:avLst/>
          </a:prstGeom>
          <a:solidFill>
            <a:srgbClr val="000000">
              <a:alpha val="0"/>
            </a:srgbClr>
          </a:solidFill>
        </p:spPr>
        <p:txBody>
          <a:bodyPr lIns="0" tIns="0" rIns="0" bIns="0" rtlCol="0" anchor="ctr"/>
          <a:lstStyle/>
          <a:p>
            <a:pPr lvl="0" algn="just"/>
            <a:r>
              <a:rPr lang="es-CO" sz="1250" dirty="0">
                <a:latin typeface="Century Gothic" panose="020B0502020202020204" pitchFamily="34" charset="0"/>
              </a:rPr>
              <a:t>No se identificaron observaciones, incumplimientos o desviaciones de orden técnico, financiero o contractual que afectaran el alcance o los objetivos de la auditoría.</a:t>
            </a:r>
          </a:p>
        </p:txBody>
      </p:sp>
      <p:sp>
        <p:nvSpPr>
          <p:cNvPr id="25" name="TextBox 25">
            <a:extLst>
              <a:ext uri="{FF2B5EF4-FFF2-40B4-BE49-F238E27FC236}">
                <a16:creationId xmlns:a16="http://schemas.microsoft.com/office/drawing/2014/main" id="{65DAB6D5-651D-8775-8F87-3AF696CBB678}"/>
              </a:ext>
            </a:extLst>
          </p:cNvPr>
          <p:cNvSpPr txBox="1"/>
          <p:nvPr/>
        </p:nvSpPr>
        <p:spPr>
          <a:xfrm>
            <a:off x="1272994" y="2722055"/>
            <a:ext cx="7315200" cy="798162"/>
          </a:xfrm>
          <a:prstGeom prst="rect">
            <a:avLst/>
          </a:prstGeom>
          <a:solidFill>
            <a:srgbClr val="000000">
              <a:alpha val="0"/>
            </a:srgbClr>
          </a:solidFill>
        </p:spPr>
        <p:txBody>
          <a:bodyPr lIns="0" tIns="0" rIns="0" bIns="0" rtlCol="0" anchor="ctr"/>
          <a:lstStyle/>
          <a:p>
            <a:pPr lvl="0" algn="just"/>
            <a:r>
              <a:rPr lang="es-CO" sz="1250" dirty="0">
                <a:latin typeface="Century Gothic" panose="020B0502020202020204" pitchFamily="34" charset="0"/>
              </a:rPr>
              <a:t>Se destacan fortalezas significativas, como la articulación interinstitucional con ligas y entrenadores, la capacidad de respuesta ante eventualidades externas y la gestión integral del proceso, factores que contribuyeron de manera determinante al título de campeón nacional.   </a:t>
            </a:r>
          </a:p>
          <a:p>
            <a:pPr lvl="0"/>
            <a:endParaRPr lang="es-CO" sz="1385" dirty="0">
              <a:latin typeface="Century Gothic" panose="020B0502020202020204" pitchFamily="34" charset="0"/>
            </a:endParaRPr>
          </a:p>
        </p:txBody>
      </p:sp>
      <p:sp>
        <p:nvSpPr>
          <p:cNvPr id="2" name="AutoShape 14">
            <a:extLst>
              <a:ext uri="{FF2B5EF4-FFF2-40B4-BE49-F238E27FC236}">
                <a16:creationId xmlns:a16="http://schemas.microsoft.com/office/drawing/2014/main" id="{6B934586-1BAA-2EEC-FEA3-D7ED52E88BA3}"/>
              </a:ext>
            </a:extLst>
          </p:cNvPr>
          <p:cNvSpPr/>
          <p:nvPr/>
        </p:nvSpPr>
        <p:spPr>
          <a:xfrm>
            <a:off x="771492" y="1707787"/>
            <a:ext cx="422031" cy="8792"/>
          </a:xfrm>
          <a:prstGeom prst="rect">
            <a:avLst/>
          </a:prstGeom>
          <a:solidFill>
            <a:srgbClr val="919191"/>
          </a:solidFill>
        </p:spPr>
        <p:txBody>
          <a:bodyPr/>
          <a:lstStyle/>
          <a:p>
            <a:endParaRPr lang="es-ES_tradnl" sz="935" dirty="0"/>
          </a:p>
        </p:txBody>
      </p:sp>
      <p:sp>
        <p:nvSpPr>
          <p:cNvPr id="3" name="AutoShape 14">
            <a:extLst>
              <a:ext uri="{FF2B5EF4-FFF2-40B4-BE49-F238E27FC236}">
                <a16:creationId xmlns:a16="http://schemas.microsoft.com/office/drawing/2014/main" id="{BA8127B5-648F-D63E-235A-EB4FA0763647}"/>
              </a:ext>
            </a:extLst>
          </p:cNvPr>
          <p:cNvSpPr/>
          <p:nvPr/>
        </p:nvSpPr>
        <p:spPr>
          <a:xfrm>
            <a:off x="789110" y="2637376"/>
            <a:ext cx="422031" cy="8792"/>
          </a:xfrm>
          <a:prstGeom prst="rect">
            <a:avLst/>
          </a:prstGeom>
          <a:solidFill>
            <a:srgbClr val="919191"/>
          </a:solidFill>
        </p:spPr>
        <p:txBody>
          <a:bodyPr/>
          <a:lstStyle/>
          <a:p>
            <a:endParaRPr lang="es-ES_tradnl" sz="935" dirty="0"/>
          </a:p>
        </p:txBody>
      </p:sp>
      <p:sp>
        <p:nvSpPr>
          <p:cNvPr id="34" name="AutoShape 14">
            <a:extLst>
              <a:ext uri="{FF2B5EF4-FFF2-40B4-BE49-F238E27FC236}">
                <a16:creationId xmlns:a16="http://schemas.microsoft.com/office/drawing/2014/main" id="{C134FC37-9F36-6E31-7B39-568AB2014C45}"/>
              </a:ext>
            </a:extLst>
          </p:cNvPr>
          <p:cNvSpPr/>
          <p:nvPr/>
        </p:nvSpPr>
        <p:spPr>
          <a:xfrm>
            <a:off x="771492" y="811960"/>
            <a:ext cx="422031" cy="8792"/>
          </a:xfrm>
          <a:prstGeom prst="rect">
            <a:avLst/>
          </a:prstGeom>
          <a:solidFill>
            <a:srgbClr val="919191"/>
          </a:solidFill>
        </p:spPr>
        <p:txBody>
          <a:bodyPr/>
          <a:lstStyle/>
          <a:p>
            <a:endParaRPr lang="es-ES_tradnl" sz="935" dirty="0"/>
          </a:p>
        </p:txBody>
      </p:sp>
      <p:pic>
        <p:nvPicPr>
          <p:cNvPr id="5" name="Gráfico 4" descr="Bad Inventory con relleno sólido">
            <a:extLst>
              <a:ext uri="{FF2B5EF4-FFF2-40B4-BE49-F238E27FC236}">
                <a16:creationId xmlns:a16="http://schemas.microsoft.com/office/drawing/2014/main" id="{936F6457-B80E-2166-7DA9-2CC92FB296E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39948" y="2639815"/>
            <a:ext cx="633046" cy="633046"/>
          </a:xfrm>
          <a:prstGeom prst="rect">
            <a:avLst/>
          </a:prstGeom>
        </p:spPr>
      </p:pic>
      <p:pic>
        <p:nvPicPr>
          <p:cNvPr id="10" name="Gráfico 9" descr="Customer review con relleno sólido">
            <a:extLst>
              <a:ext uri="{FF2B5EF4-FFF2-40B4-BE49-F238E27FC236}">
                <a16:creationId xmlns:a16="http://schemas.microsoft.com/office/drawing/2014/main" id="{01BD2BED-9A7A-C49F-29B7-FBDB56401C8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45972" y="1706474"/>
            <a:ext cx="559686" cy="559686"/>
          </a:xfrm>
          <a:prstGeom prst="rect">
            <a:avLst/>
          </a:prstGeom>
        </p:spPr>
      </p:pic>
      <p:sp>
        <p:nvSpPr>
          <p:cNvPr id="4" name="TextBox 18">
            <a:extLst>
              <a:ext uri="{FF2B5EF4-FFF2-40B4-BE49-F238E27FC236}">
                <a16:creationId xmlns:a16="http://schemas.microsoft.com/office/drawing/2014/main" id="{8138A46C-3CE3-2472-0AD1-F3ADE7E55B4A}"/>
              </a:ext>
            </a:extLst>
          </p:cNvPr>
          <p:cNvSpPr txBox="1"/>
          <p:nvPr/>
        </p:nvSpPr>
        <p:spPr>
          <a:xfrm>
            <a:off x="789111" y="91880"/>
            <a:ext cx="8185638" cy="307731"/>
          </a:xfrm>
          <a:prstGeom prst="rect">
            <a:avLst/>
          </a:prstGeom>
          <a:solidFill>
            <a:srgbClr val="000000">
              <a:alpha val="0"/>
            </a:srgbClr>
          </a:solidFill>
        </p:spPr>
        <p:txBody>
          <a:bodyPr lIns="0" tIns="0" rIns="0" bIns="0" rtlCol="0" anchor="ctr"/>
          <a:lstStyle/>
          <a:p>
            <a:pPr>
              <a:lnSpc>
                <a:spcPct val="120000"/>
              </a:lnSpc>
              <a:defRPr/>
            </a:pPr>
            <a:r>
              <a:rPr lang="es-ES" sz="2200" b="1" dirty="0">
                <a:solidFill>
                  <a:schemeClr val="bg1"/>
                </a:solidFill>
                <a:latin typeface="Century Gothic" panose="020B0502020202020204" pitchFamily="34" charset="0"/>
              </a:rPr>
              <a:t>Conclusiones Informe Definitivo de Auditoria</a:t>
            </a:r>
            <a:r>
              <a:rPr lang="es-ES_tradnl" sz="2200" b="1" dirty="0">
                <a:solidFill>
                  <a:schemeClr val="bg1"/>
                </a:solidFill>
                <a:latin typeface="Inter"/>
              </a:rPr>
              <a:t>:</a:t>
            </a:r>
            <a:endParaRPr lang="es-ES_tradnl" sz="2200" dirty="0">
              <a:solidFill>
                <a:schemeClr val="bg1"/>
              </a:solidFill>
            </a:endParaRPr>
          </a:p>
        </p:txBody>
      </p:sp>
      <p:sp>
        <p:nvSpPr>
          <p:cNvPr id="8" name="AutoShape 14">
            <a:extLst>
              <a:ext uri="{FF2B5EF4-FFF2-40B4-BE49-F238E27FC236}">
                <a16:creationId xmlns:a16="http://schemas.microsoft.com/office/drawing/2014/main" id="{7D6DC9D4-897C-ED2C-30BC-499CA813C8EF}"/>
              </a:ext>
            </a:extLst>
          </p:cNvPr>
          <p:cNvSpPr/>
          <p:nvPr/>
        </p:nvSpPr>
        <p:spPr>
          <a:xfrm>
            <a:off x="771492" y="3817867"/>
            <a:ext cx="422031" cy="8792"/>
          </a:xfrm>
          <a:prstGeom prst="rect">
            <a:avLst/>
          </a:prstGeom>
          <a:solidFill>
            <a:srgbClr val="919191"/>
          </a:solidFill>
        </p:spPr>
        <p:txBody>
          <a:bodyPr/>
          <a:lstStyle/>
          <a:p>
            <a:endParaRPr lang="es-ES_tradnl" sz="935" dirty="0"/>
          </a:p>
        </p:txBody>
      </p:sp>
      <p:sp>
        <p:nvSpPr>
          <p:cNvPr id="13" name="TextBox 21">
            <a:extLst>
              <a:ext uri="{FF2B5EF4-FFF2-40B4-BE49-F238E27FC236}">
                <a16:creationId xmlns:a16="http://schemas.microsoft.com/office/drawing/2014/main" id="{43D23C4C-E465-199C-EC74-8195C32A30CD}"/>
              </a:ext>
            </a:extLst>
          </p:cNvPr>
          <p:cNvSpPr txBox="1"/>
          <p:nvPr/>
        </p:nvSpPr>
        <p:spPr>
          <a:xfrm>
            <a:off x="1284751" y="3602456"/>
            <a:ext cx="7315200" cy="228600"/>
          </a:xfrm>
          <a:prstGeom prst="rect">
            <a:avLst/>
          </a:prstGeom>
          <a:solidFill>
            <a:srgbClr val="000000">
              <a:alpha val="0"/>
            </a:srgbClr>
          </a:solidFill>
        </p:spPr>
        <p:txBody>
          <a:bodyPr lIns="0" tIns="0" rIns="0" bIns="0" rtlCol="0" anchor="ctr"/>
          <a:lstStyle/>
          <a:p>
            <a:pPr>
              <a:lnSpc>
                <a:spcPct val="120000"/>
              </a:lnSpc>
              <a:defRPr/>
            </a:pPr>
            <a:r>
              <a:rPr lang="es-CO" sz="1523" b="1" dirty="0">
                <a:solidFill>
                  <a:srgbClr val="00B050"/>
                </a:solidFill>
                <a:latin typeface="Century Gothic" panose="020B0502020202020204" pitchFamily="34" charset="0"/>
              </a:rPr>
              <a:t>Persiste la Observación</a:t>
            </a:r>
            <a:endParaRPr lang="es-ES_tradnl" sz="1523" dirty="0">
              <a:solidFill>
                <a:srgbClr val="00B050"/>
              </a:solidFill>
              <a:latin typeface="Century Gothic" panose="020B0502020202020204" pitchFamily="34" charset="0"/>
            </a:endParaRPr>
          </a:p>
        </p:txBody>
      </p:sp>
      <p:pic>
        <p:nvPicPr>
          <p:cNvPr id="14" name="Gráfico 13" descr="Target Audience con relleno sólido">
            <a:extLst>
              <a:ext uri="{FF2B5EF4-FFF2-40B4-BE49-F238E27FC236}">
                <a16:creationId xmlns:a16="http://schemas.microsoft.com/office/drawing/2014/main" id="{9C47D121-69AA-0DC1-12FC-4225298ED2F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67065" y="3928389"/>
            <a:ext cx="597877" cy="597877"/>
          </a:xfrm>
          <a:prstGeom prst="rect">
            <a:avLst/>
          </a:prstGeom>
        </p:spPr>
      </p:pic>
      <p:sp>
        <p:nvSpPr>
          <p:cNvPr id="17" name="TextBox 25">
            <a:extLst>
              <a:ext uri="{FF2B5EF4-FFF2-40B4-BE49-F238E27FC236}">
                <a16:creationId xmlns:a16="http://schemas.microsoft.com/office/drawing/2014/main" id="{5E04A765-8661-831E-BEBD-0A619CFA743A}"/>
              </a:ext>
            </a:extLst>
          </p:cNvPr>
          <p:cNvSpPr txBox="1"/>
          <p:nvPr/>
        </p:nvSpPr>
        <p:spPr>
          <a:xfrm>
            <a:off x="1305658" y="3826659"/>
            <a:ext cx="7315200" cy="808318"/>
          </a:xfrm>
          <a:prstGeom prst="rect">
            <a:avLst/>
          </a:prstGeom>
          <a:solidFill>
            <a:srgbClr val="000000">
              <a:alpha val="0"/>
            </a:srgbClr>
          </a:solidFill>
        </p:spPr>
        <p:txBody>
          <a:bodyPr lIns="0" tIns="0" rIns="0" bIns="0" rtlCol="0" anchor="ctr"/>
          <a:lstStyle/>
          <a:p>
            <a:pPr lvl="0" algn="just"/>
            <a:r>
              <a:rPr lang="es-CO" sz="1250" dirty="0">
                <a:latin typeface="Century Gothic" panose="020B0502020202020204" pitchFamily="34" charset="0"/>
              </a:rPr>
              <a:t>I</a:t>
            </a:r>
            <a:r>
              <a:rPr lang="es-CO" sz="1250" dirty="0" smtClean="0">
                <a:latin typeface="Century Gothic" panose="020B0502020202020204" pitchFamily="34" charset="0"/>
              </a:rPr>
              <a:t>ncumplimiento </a:t>
            </a:r>
            <a:r>
              <a:rPr lang="es-CO" sz="1250" dirty="0">
                <a:latin typeface="Century Gothic" panose="020B0502020202020204" pitchFamily="34" charset="0"/>
              </a:rPr>
              <a:t>de las obligaciones archivísticas debido a la falta de finalización de la transferencia documental primaria— (subserie “Historias de Deportistas” acumulada desde 2009—y al cargue incompleto de información en el sistema Mercurio, situación que conlleva riesgos de pérdida de información.</a:t>
            </a:r>
          </a:p>
        </p:txBody>
      </p:sp>
      <p:pic>
        <p:nvPicPr>
          <p:cNvPr id="7" name="Gráfico 6" descr="Boardroom con relleno sólido">
            <a:extLst>
              <a:ext uri="{FF2B5EF4-FFF2-40B4-BE49-F238E27FC236}">
                <a16:creationId xmlns:a16="http://schemas.microsoft.com/office/drawing/2014/main" id="{C7C1D882-F035-BDEE-2725-5348EDDB0CB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31896" y="750822"/>
            <a:ext cx="633046" cy="633046"/>
          </a:xfrm>
          <a:prstGeom prst="rect">
            <a:avLst/>
          </a:prstGeom>
        </p:spPr>
      </p:pic>
    </p:spTree>
    <p:extLst>
      <p:ext uri="{BB962C8B-B14F-4D97-AF65-F5344CB8AC3E}">
        <p14:creationId xmlns:p14="http://schemas.microsoft.com/office/powerpoint/2010/main" val="345365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0E06-FE1D-62F1-B9B0-8E995C93D354}"/>
            </a:ext>
          </a:extLst>
        </p:cNvPr>
        <p:cNvGrpSpPr/>
        <p:nvPr/>
      </p:nvGrpSpPr>
      <p:grpSpPr>
        <a:xfrm>
          <a:off x="0" y="0"/>
          <a:ext cx="0" cy="0"/>
          <a:chOff x="0" y="0"/>
          <a:chExt cx="0" cy="0"/>
        </a:xfrm>
      </p:grpSpPr>
      <p:sp>
        <p:nvSpPr>
          <p:cNvPr id="9" name="AutoShape 9">
            <a:extLst>
              <a:ext uri="{FF2B5EF4-FFF2-40B4-BE49-F238E27FC236}">
                <a16:creationId xmlns:a16="http://schemas.microsoft.com/office/drawing/2014/main" id="{BB5437FA-03AC-2C2E-83CA-A5FB016EBE8F}"/>
              </a:ext>
            </a:extLst>
          </p:cNvPr>
          <p:cNvSpPr/>
          <p:nvPr/>
        </p:nvSpPr>
        <p:spPr>
          <a:xfrm>
            <a:off x="1114247" y="1923978"/>
            <a:ext cx="7337730" cy="647773"/>
          </a:xfrm>
          <a:prstGeom prst="rect">
            <a:avLst/>
          </a:prstGeom>
          <a:solidFill>
            <a:srgbClr val="000000">
              <a:alpha val="0"/>
            </a:srgbClr>
          </a:solidFill>
        </p:spPr>
        <p:txBody>
          <a:bodyPr/>
          <a:lstStyle/>
          <a:p>
            <a:endParaRPr lang="es-ES_tradnl" sz="935" dirty="0"/>
          </a:p>
        </p:txBody>
      </p:sp>
      <p:sp>
        <p:nvSpPr>
          <p:cNvPr id="23" name="TextBox 23">
            <a:extLst>
              <a:ext uri="{FF2B5EF4-FFF2-40B4-BE49-F238E27FC236}">
                <a16:creationId xmlns:a16="http://schemas.microsoft.com/office/drawing/2014/main" id="{D18E4E73-024C-518F-A854-0D5E5E2E486F}"/>
              </a:ext>
            </a:extLst>
          </p:cNvPr>
          <p:cNvSpPr txBox="1"/>
          <p:nvPr/>
        </p:nvSpPr>
        <p:spPr>
          <a:xfrm>
            <a:off x="863029" y="996594"/>
            <a:ext cx="4736387" cy="3020602"/>
          </a:xfrm>
          <a:prstGeom prst="rect">
            <a:avLst/>
          </a:prstGeom>
          <a:solidFill>
            <a:srgbClr val="000000">
              <a:alpha val="0"/>
            </a:srgbClr>
          </a:solidFill>
        </p:spPr>
        <p:txBody>
          <a:bodyPr lIns="0" tIns="0" rIns="0" bIns="0" rtlCol="0" anchor="ctr"/>
          <a:lstStyle/>
          <a:p>
            <a:pPr lvl="0" algn="ctr"/>
            <a:r>
              <a:rPr lang="es-CO" sz="1800" dirty="0">
                <a:latin typeface="Century Gothic" panose="020B0502020202020204" pitchFamily="34" charset="0"/>
              </a:rPr>
              <a:t>El proceso auditado cumple plenamente con los requisitos normativos y procedimentales establecidos. </a:t>
            </a:r>
          </a:p>
          <a:p>
            <a:pPr lvl="0" algn="ctr"/>
            <a:endParaRPr lang="es-CO" sz="1800" dirty="0">
              <a:latin typeface="Century Gothic" panose="020B0502020202020204" pitchFamily="34" charset="0"/>
            </a:endParaRPr>
          </a:p>
          <a:p>
            <a:pPr lvl="0" algn="ctr"/>
            <a:r>
              <a:rPr lang="es-CO" sz="1800" dirty="0">
                <a:latin typeface="Century Gothic" panose="020B0502020202020204" pitchFamily="34" charset="0"/>
              </a:rPr>
              <a:t>Demostrando efectividad, transparencia y solidez en la gestión, aportando de manera directa al logro de los objetivos institucionales del deporte asociado y del alto rendimiento en el Departamento de Antioquia.</a:t>
            </a:r>
          </a:p>
        </p:txBody>
      </p:sp>
      <p:sp>
        <p:nvSpPr>
          <p:cNvPr id="4" name="TextBox 18">
            <a:extLst>
              <a:ext uri="{FF2B5EF4-FFF2-40B4-BE49-F238E27FC236}">
                <a16:creationId xmlns:a16="http://schemas.microsoft.com/office/drawing/2014/main" id="{B0B225D2-ABE2-27D6-7E4A-0193B0581C8C}"/>
              </a:ext>
            </a:extLst>
          </p:cNvPr>
          <p:cNvSpPr txBox="1"/>
          <p:nvPr/>
        </p:nvSpPr>
        <p:spPr>
          <a:xfrm>
            <a:off x="789111" y="91880"/>
            <a:ext cx="8185638" cy="307731"/>
          </a:xfrm>
          <a:prstGeom prst="rect">
            <a:avLst/>
          </a:prstGeom>
          <a:solidFill>
            <a:srgbClr val="000000">
              <a:alpha val="0"/>
            </a:srgbClr>
          </a:solidFill>
        </p:spPr>
        <p:txBody>
          <a:bodyPr lIns="0" tIns="0" rIns="0" bIns="0" rtlCol="0" anchor="ctr"/>
          <a:lstStyle/>
          <a:p>
            <a:pPr>
              <a:lnSpc>
                <a:spcPct val="120000"/>
              </a:lnSpc>
              <a:defRPr/>
            </a:pPr>
            <a:r>
              <a:rPr lang="es-ES_tradnl" sz="2200" b="1" dirty="0">
                <a:solidFill>
                  <a:schemeClr val="bg1"/>
                </a:solidFill>
                <a:latin typeface="Inter"/>
              </a:rPr>
              <a:t>Dictamen General:</a:t>
            </a:r>
            <a:endParaRPr lang="es-ES_tradnl" sz="2200" dirty="0">
              <a:solidFill>
                <a:schemeClr val="bg1"/>
              </a:solidFill>
            </a:endParaRPr>
          </a:p>
        </p:txBody>
      </p:sp>
      <p:pic>
        <p:nvPicPr>
          <p:cNvPr id="15" name="Gráfico 14" descr="Clipboard Checked con relleno sólido">
            <a:extLst>
              <a:ext uri="{FF2B5EF4-FFF2-40B4-BE49-F238E27FC236}">
                <a16:creationId xmlns:a16="http://schemas.microsoft.com/office/drawing/2014/main" id="{B670B0FF-079E-9E9A-75CD-5F762D06A0D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745038" y="1429393"/>
            <a:ext cx="2284716" cy="2284716"/>
          </a:xfrm>
          <a:prstGeom prst="rect">
            <a:avLst/>
          </a:prstGeom>
        </p:spPr>
      </p:pic>
    </p:spTree>
    <p:extLst>
      <p:ext uri="{BB962C8B-B14F-4D97-AF65-F5344CB8AC3E}">
        <p14:creationId xmlns:p14="http://schemas.microsoft.com/office/powerpoint/2010/main" val="119710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30599" y="245059"/>
            <a:ext cx="2545670" cy="513217"/>
          </a:xfrm>
          <a:prstGeom prst="rect">
            <a:avLst/>
          </a:prstGeom>
        </p:spPr>
        <p:txBody>
          <a:bodyPr wrap="square">
            <a:spAutoFit/>
          </a:bodyPr>
          <a:lstStyle/>
          <a:p>
            <a:pPr marL="0" lvl="1" algn="just">
              <a:lnSpc>
                <a:spcPct val="90000"/>
              </a:lnSpc>
              <a:spcBef>
                <a:spcPct val="0"/>
              </a:spcBef>
            </a:pPr>
            <a:r>
              <a:rPr lang="es-MX" sz="1013" b="1" dirty="0">
                <a:solidFill>
                  <a:schemeClr val="accent6">
                    <a:lumMod val="50000"/>
                  </a:schemeClr>
                </a:solidFill>
                <a:latin typeface="Arial" panose="020B0604020202020204" pitchFamily="34" charset="0"/>
                <a:cs typeface="Arial" panose="020B0604020202020204" pitchFamily="34" charset="0"/>
              </a:rPr>
              <a:t>Auditoria Proceso Gestión Administrativa de los Recursos- Almacén</a:t>
            </a:r>
            <a:endParaRPr lang="es-CO" sz="1400" b="1" dirty="0">
              <a:solidFill>
                <a:schemeClr val="accent6">
                  <a:lumMod val="50000"/>
                </a:schemeClr>
              </a:solidFill>
              <a:latin typeface="Arial" panose="020B0604020202020204" pitchFamily="34" charset="0"/>
              <a:cs typeface="Arial" panose="020B0604020202020204" pitchFamily="34" charset="0"/>
            </a:endParaRPr>
          </a:p>
        </p:txBody>
      </p:sp>
      <p:sp>
        <p:nvSpPr>
          <p:cNvPr id="9" name="Rectángulo 8"/>
          <p:cNvSpPr/>
          <p:nvPr/>
        </p:nvSpPr>
        <p:spPr>
          <a:xfrm>
            <a:off x="99237" y="885824"/>
            <a:ext cx="8753246" cy="1354217"/>
          </a:xfrm>
          <a:prstGeom prst="rect">
            <a:avLst/>
          </a:prstGeom>
        </p:spPr>
        <p:txBody>
          <a:bodyPr wrap="square">
            <a:spAutoFit/>
          </a:bodyPr>
          <a:lstStyle/>
          <a:p>
            <a:pPr algn="just"/>
            <a:r>
              <a:rPr lang="es-CO" sz="1400" b="1" u="sng" dirty="0">
                <a:latin typeface="Arial" panose="020B0604020202020204" pitchFamily="34" charset="0"/>
                <a:cs typeface="Arial" panose="020B0604020202020204" pitchFamily="34" charset="0"/>
              </a:rPr>
              <a:t>Objetivo de la Auditoria: </a:t>
            </a:r>
          </a:p>
          <a:p>
            <a:pPr algn="just"/>
            <a:r>
              <a:rPr lang="es-CO" sz="1400" dirty="0" smtClean="0">
                <a:latin typeface="Arial" panose="020B0604020202020204" pitchFamily="34" charset="0"/>
                <a:cs typeface="Arial" panose="020B0604020202020204" pitchFamily="34" charset="0"/>
              </a:rPr>
              <a:t>Evaluar </a:t>
            </a:r>
            <a:r>
              <a:rPr lang="es-CO" sz="1400" dirty="0">
                <a:latin typeface="Arial" panose="020B0604020202020204" pitchFamily="34" charset="0"/>
                <a:cs typeface="Arial" panose="020B0604020202020204" pitchFamily="34" charset="0"/>
              </a:rPr>
              <a:t>la gestión administrativa, operativa y de control en el área de almacén, verificando el cumplimiento del procedimiento interno, normativas aplicables y la correcta gestión de inventarios, con el fin de identificar riesgos, irregularidades u oportunidades de mejora que impacten en la eficiencia y control de los recursos almacenados</a:t>
            </a:r>
            <a:endParaRPr lang="es-MX" sz="1400" dirty="0">
              <a:latin typeface="Arial" panose="020B0604020202020204" pitchFamily="34" charset="0"/>
              <a:cs typeface="Arial" panose="020B0604020202020204" pitchFamily="34" charset="0"/>
            </a:endParaRPr>
          </a:p>
          <a:p>
            <a:pPr algn="just"/>
            <a:endParaRPr lang="es-CO" sz="1200" dirty="0"/>
          </a:p>
        </p:txBody>
      </p:sp>
      <p:sp>
        <p:nvSpPr>
          <p:cNvPr id="11" name="Rectángulo 10"/>
          <p:cNvSpPr/>
          <p:nvPr/>
        </p:nvSpPr>
        <p:spPr>
          <a:xfrm>
            <a:off x="148856" y="2169042"/>
            <a:ext cx="8576930" cy="2485296"/>
          </a:xfrm>
          <a:prstGeom prst="rect">
            <a:avLst/>
          </a:prstGeom>
        </p:spPr>
        <p:txBody>
          <a:bodyPr wrap="square">
            <a:spAutoFit/>
          </a:bodyPr>
          <a:lstStyle/>
          <a:p>
            <a:pPr lvl="0" algn="just"/>
            <a:r>
              <a:rPr lang="es-CO" sz="1400" b="1" u="sng" dirty="0">
                <a:latin typeface="Arial" panose="020B0604020202020204" pitchFamily="34" charset="0"/>
                <a:cs typeface="Arial" panose="020B0604020202020204" pitchFamily="34" charset="0"/>
              </a:rPr>
              <a:t>Actividades Realizadas: </a:t>
            </a:r>
          </a:p>
          <a:p>
            <a:pPr algn="just"/>
            <a:r>
              <a:rPr lang="es-CO" sz="1400" dirty="0">
                <a:latin typeface="Arial" panose="020B0604020202020204" pitchFamily="34" charset="0"/>
                <a:cs typeface="Arial" panose="020B0604020202020204" pitchFamily="34" charset="0"/>
              </a:rPr>
              <a:t>S</a:t>
            </a:r>
            <a:r>
              <a:rPr lang="es-CO" sz="1400" dirty="0" smtClean="0">
                <a:latin typeface="Arial" panose="020B0604020202020204" pitchFamily="34" charset="0"/>
                <a:cs typeface="Arial" panose="020B0604020202020204" pitchFamily="34" charset="0"/>
              </a:rPr>
              <a:t>e </a:t>
            </a:r>
            <a:r>
              <a:rPr lang="es-CO" sz="1400" dirty="0">
                <a:latin typeface="Arial" panose="020B0604020202020204" pitchFamily="34" charset="0"/>
                <a:cs typeface="Arial" panose="020B0604020202020204" pitchFamily="34" charset="0"/>
              </a:rPr>
              <a:t>realizó una revisión </a:t>
            </a:r>
            <a:r>
              <a:rPr lang="es-CO" sz="1400" dirty="0" smtClean="0">
                <a:latin typeface="Arial" panose="020B0604020202020204" pitchFamily="34" charset="0"/>
                <a:cs typeface="Arial" panose="020B0604020202020204" pitchFamily="34" charset="0"/>
              </a:rPr>
              <a:t>enfocada </a:t>
            </a:r>
            <a:r>
              <a:rPr lang="es-CO" sz="1400" dirty="0">
                <a:latin typeface="Arial" panose="020B0604020202020204" pitchFamily="34" charset="0"/>
                <a:cs typeface="Arial" panose="020B0604020202020204" pitchFamily="34" charset="0"/>
              </a:rPr>
              <a:t>en verificar el cumplimiento de normas, procedimientos internos y la correcta gestión de los inventarios durante el primer semestre del año 2025. </a:t>
            </a:r>
          </a:p>
          <a:p>
            <a:pPr algn="just"/>
            <a:endParaRPr lang="es-CO"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Para llevar a cabo la verificación, se optó por emplear como técnica la aplicación de un cuestionario conformado por 55 </a:t>
            </a:r>
            <a:r>
              <a:rPr lang="es-MX" sz="1400" dirty="0" smtClean="0">
                <a:latin typeface="Arial" panose="020B0604020202020204" pitchFamily="34" charset="0"/>
                <a:cs typeface="Arial" panose="020B0604020202020204" pitchFamily="34" charset="0"/>
              </a:rPr>
              <a:t>preguntas y validación aleatoria de varias carteras de inventarios de funcionarios. </a:t>
            </a:r>
            <a:r>
              <a:rPr lang="es-MX" sz="1400" dirty="0">
                <a:latin typeface="Arial" panose="020B0604020202020204" pitchFamily="34" charset="0"/>
                <a:cs typeface="Arial" panose="020B0604020202020204" pitchFamily="34" charset="0"/>
              </a:rPr>
              <a:t>Dicho instrumento abordó de manera integral cada una de las actividades contempladas en la gestión y administración del almacén, conforme a lo establecido en los procedimientos e instructivos </a:t>
            </a:r>
            <a:r>
              <a:rPr lang="es-MX" sz="1400" dirty="0" smtClean="0">
                <a:latin typeface="Arial" panose="020B0604020202020204" pitchFamily="34" charset="0"/>
                <a:cs typeface="Arial" panose="020B0604020202020204" pitchFamily="34" charset="0"/>
              </a:rPr>
              <a:t>internos.</a:t>
            </a:r>
          </a:p>
          <a:p>
            <a:pPr algn="just"/>
            <a:endParaRPr lang="es-MX" sz="1400" dirty="0">
              <a:latin typeface="Arial" panose="020B0604020202020204" pitchFamily="34" charset="0"/>
              <a:cs typeface="Arial" panose="020B0604020202020204" pitchFamily="34" charset="0"/>
            </a:endParaRPr>
          </a:p>
          <a:p>
            <a:pPr algn="just"/>
            <a:r>
              <a:rPr lang="es-CO" sz="1600" b="1" dirty="0" smtClean="0">
                <a:latin typeface="Arial" panose="020B0604020202020204" pitchFamily="34" charset="0"/>
                <a:cs typeface="Arial" panose="020B0604020202020204" pitchFamily="34" charset="0"/>
              </a:rPr>
              <a:t>Nota: </a:t>
            </a:r>
            <a:r>
              <a:rPr lang="es-CO" sz="1400" dirty="0" smtClean="0">
                <a:latin typeface="Arial" panose="020B0604020202020204" pitchFamily="34" charset="0"/>
                <a:cs typeface="Arial" panose="020B0604020202020204" pitchFamily="34" charset="0"/>
              </a:rPr>
              <a:t>NO </a:t>
            </a:r>
            <a:r>
              <a:rPr lang="es-CO" sz="1400" dirty="0">
                <a:latin typeface="Arial" panose="020B0604020202020204" pitchFamily="34" charset="0"/>
                <a:cs typeface="Arial" panose="020B0604020202020204" pitchFamily="34" charset="0"/>
              </a:rPr>
              <a:t>se observaron incumplimientos a la norma, ni se sugirieron acciones de mejora, </a:t>
            </a:r>
            <a:r>
              <a:rPr lang="es-CO" sz="1400" dirty="0" smtClean="0">
                <a:latin typeface="Arial" panose="020B0604020202020204" pitchFamily="34" charset="0"/>
                <a:cs typeface="Arial" panose="020B0604020202020204" pitchFamily="34" charset="0"/>
              </a:rPr>
              <a:t>por lo tanto NO </a:t>
            </a:r>
            <a:r>
              <a:rPr lang="es-CO" sz="1400" dirty="0">
                <a:latin typeface="Arial" panose="020B0604020202020204" pitchFamily="34" charset="0"/>
                <a:cs typeface="Arial" panose="020B0604020202020204" pitchFamily="34" charset="0"/>
              </a:rPr>
              <a:t>se suscribirá plan de </a:t>
            </a:r>
            <a:r>
              <a:rPr lang="es-CO" sz="1400" dirty="0" smtClean="0">
                <a:latin typeface="Arial" panose="020B0604020202020204" pitchFamily="34" charset="0"/>
                <a:cs typeface="Arial" panose="020B0604020202020204" pitchFamily="34" charset="0"/>
              </a:rPr>
              <a:t>mejoramiento.</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6718294" cy="74357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1703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smtClean="0">
                <a:solidFill>
                  <a:schemeClr val="bg1"/>
                </a:solidFill>
                <a:latin typeface="Arial Black" panose="020B0A04020102020204" pitchFamily="34" charset="0"/>
              </a:rPr>
              <a:t>1. Informes </a:t>
            </a:r>
            <a:r>
              <a:rPr lang="es-MX" sz="2000" b="1" dirty="0">
                <a:solidFill>
                  <a:schemeClr val="bg1"/>
                </a:solidFill>
                <a:latin typeface="Arial Black" panose="020B0A04020102020204" pitchFamily="34" charset="0"/>
              </a:rPr>
              <a:t>Seguimientos de Ley. </a:t>
            </a:r>
          </a:p>
        </p:txBody>
      </p:sp>
      <p:sp>
        <p:nvSpPr>
          <p:cNvPr id="2" name="Rectángulo 1"/>
          <p:cNvSpPr/>
          <p:nvPr/>
        </p:nvSpPr>
        <p:spPr>
          <a:xfrm>
            <a:off x="6500454" y="170397"/>
            <a:ext cx="2545670" cy="715581"/>
          </a:xfrm>
          <a:prstGeom prst="rect">
            <a:avLst/>
          </a:prstGeom>
        </p:spPr>
        <p:txBody>
          <a:bodyPr wrap="square">
            <a:spAutoFit/>
          </a:bodyPr>
          <a:lstStyle/>
          <a:p>
            <a:pPr marL="0" lvl="1" algn="just">
              <a:lnSpc>
                <a:spcPct val="90000"/>
              </a:lnSpc>
              <a:spcBef>
                <a:spcPct val="0"/>
              </a:spcBef>
            </a:pPr>
            <a:r>
              <a:rPr lang="es-MX" sz="1500" b="1" dirty="0">
                <a:solidFill>
                  <a:schemeClr val="accent6">
                    <a:lumMod val="50000"/>
                  </a:schemeClr>
                </a:solidFill>
                <a:latin typeface="Arial" panose="020B0604020202020204" pitchFamily="34" charset="0"/>
                <a:cs typeface="Arial" panose="020B0604020202020204" pitchFamily="34" charset="0"/>
              </a:rPr>
              <a:t>Auditoria Proceso Gestión Administrativa de los Recursos- Almacén</a:t>
            </a:r>
            <a:endParaRPr lang="es-CO" sz="1800" b="1" dirty="0">
              <a:solidFill>
                <a:schemeClr val="accent6">
                  <a:lumMod val="50000"/>
                </a:schemeClr>
              </a:solidFill>
              <a:latin typeface="Arial" panose="020B0604020202020204" pitchFamily="34" charset="0"/>
              <a:cs typeface="Arial" panose="020B0604020202020204" pitchFamily="34" charset="0"/>
            </a:endParaRPr>
          </a:p>
        </p:txBody>
      </p:sp>
      <p:sp>
        <p:nvSpPr>
          <p:cNvPr id="7" name="Rectángulo 6"/>
          <p:cNvSpPr/>
          <p:nvPr/>
        </p:nvSpPr>
        <p:spPr>
          <a:xfrm>
            <a:off x="404525" y="744983"/>
            <a:ext cx="1228221" cy="307777"/>
          </a:xfrm>
          <a:prstGeom prst="rect">
            <a:avLst/>
          </a:prstGeom>
        </p:spPr>
        <p:txBody>
          <a:bodyPr wrap="none">
            <a:spAutoFit/>
          </a:bodyPr>
          <a:lstStyle/>
          <a:p>
            <a:pPr algn="just"/>
            <a:r>
              <a:rPr lang="es-ES" sz="1400" b="1" dirty="0">
                <a:latin typeface="Arial" panose="020B0604020202020204" pitchFamily="34" charset="0"/>
                <a:cs typeface="Arial" panose="020B0604020202020204" pitchFamily="34" charset="0"/>
              </a:rPr>
              <a:t>Fortalezas: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75450892"/>
              </p:ext>
            </p:extLst>
          </p:nvPr>
        </p:nvGraphicFramePr>
        <p:xfrm>
          <a:off x="370497" y="1077184"/>
          <a:ext cx="8213932" cy="3348512"/>
        </p:xfrm>
        <a:graphic>
          <a:graphicData uri="http://schemas.openxmlformats.org/drawingml/2006/table">
            <a:tbl>
              <a:tblPr firstRow="1" firstCol="1" bandRow="1">
                <a:tableStyleId>{5C22544A-7EE6-4342-B048-85BDC9FD1C3A}</a:tableStyleId>
              </a:tblPr>
              <a:tblGrid>
                <a:gridCol w="476602">
                  <a:extLst>
                    <a:ext uri="{9D8B030D-6E8A-4147-A177-3AD203B41FA5}">
                      <a16:colId xmlns:a16="http://schemas.microsoft.com/office/drawing/2014/main" val="1793010988"/>
                    </a:ext>
                  </a:extLst>
                </a:gridCol>
                <a:gridCol w="7737330">
                  <a:extLst>
                    <a:ext uri="{9D8B030D-6E8A-4147-A177-3AD203B41FA5}">
                      <a16:colId xmlns:a16="http://schemas.microsoft.com/office/drawing/2014/main" val="4219505448"/>
                    </a:ext>
                  </a:extLst>
                </a:gridCol>
              </a:tblGrid>
              <a:tr h="364731">
                <a:tc>
                  <a:txBody>
                    <a:bodyPr/>
                    <a:lstStyle/>
                    <a:p>
                      <a:pPr algn="ctr">
                        <a:lnSpc>
                          <a:spcPct val="115000"/>
                        </a:lnSpc>
                        <a:spcAft>
                          <a:spcPts val="600"/>
                        </a:spcAft>
                      </a:pPr>
                      <a:r>
                        <a:rPr lang="es-ES" sz="1200" dirty="0">
                          <a:solidFill>
                            <a:schemeClr val="tx1"/>
                          </a:solidFill>
                          <a:effectLst/>
                        </a:rPr>
                        <a:t>No.</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tc>
                  <a:txBody>
                    <a:bodyPr/>
                    <a:lstStyle/>
                    <a:p>
                      <a:pPr algn="ctr">
                        <a:lnSpc>
                          <a:spcPct val="115000"/>
                        </a:lnSpc>
                        <a:spcAft>
                          <a:spcPts val="600"/>
                        </a:spcAft>
                      </a:pPr>
                      <a:r>
                        <a:rPr lang="es-ES" sz="1200" dirty="0" smtClean="0">
                          <a:solidFill>
                            <a:schemeClr val="tx1"/>
                          </a:solidFill>
                          <a:effectLst/>
                        </a:rPr>
                        <a:t>CONCLUSIONES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75000"/>
                      </a:schemeClr>
                    </a:solidFill>
                  </a:tcPr>
                </a:tc>
                <a:extLst>
                  <a:ext uri="{0D108BD9-81ED-4DB2-BD59-A6C34878D82A}">
                    <a16:rowId xmlns:a16="http://schemas.microsoft.com/office/drawing/2014/main" val="3313279805"/>
                  </a:ext>
                </a:extLst>
              </a:tr>
              <a:tr h="1301285">
                <a:tc>
                  <a:txBody>
                    <a:bodyPr/>
                    <a:lstStyle/>
                    <a:p>
                      <a:pPr algn="ctr">
                        <a:lnSpc>
                          <a:spcPct val="115000"/>
                        </a:lnSpc>
                        <a:spcAft>
                          <a:spcPts val="600"/>
                        </a:spcAft>
                      </a:pPr>
                      <a:r>
                        <a:rPr lang="es-ES" sz="1200">
                          <a:solidFill>
                            <a:schemeClr val="tx1"/>
                          </a:solidFill>
                          <a:effectLst/>
                        </a:rPr>
                        <a:t>1</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lvl="0" algn="l"/>
                      <a:r>
                        <a:rPr lang="es-ES" sz="1200" kern="1200" dirty="0" smtClean="0">
                          <a:solidFill>
                            <a:schemeClr val="dk1"/>
                          </a:solidFill>
                          <a:effectLst/>
                          <a:latin typeface="+mn-lt"/>
                          <a:ea typeface="+mn-ea"/>
                          <a:cs typeface="+mn-cs"/>
                        </a:rPr>
                        <a:t>Del informe final de toma de inventario para el almacén de bienes de consumo de Indeportes Antioquia, con corte al 31 de agosto de 2025, </a:t>
                      </a:r>
                      <a:r>
                        <a:rPr lang="es-ES" sz="1200" b="1" kern="1200" dirty="0" smtClean="0">
                          <a:solidFill>
                            <a:schemeClr val="dk1"/>
                          </a:solidFill>
                          <a:effectLst/>
                          <a:latin typeface="+mn-lt"/>
                          <a:ea typeface="+mn-ea"/>
                          <a:cs typeface="+mn-cs"/>
                        </a:rPr>
                        <a:t>se concluye que se logró una total coincidencia entre el conteo físico de los 447 artículos y los registros en el sistema SICOF compras y no se encontraron faltantes ni sobrantes de artículos, ni inconsistencias entre el inventario físico y el </a:t>
                      </a:r>
                      <a:r>
                        <a:rPr lang="es-CO" sz="1200" b="1" kern="1200" noProof="0" dirty="0" err="1" smtClean="0">
                          <a:solidFill>
                            <a:schemeClr val="dk1"/>
                          </a:solidFill>
                          <a:effectLst/>
                          <a:latin typeface="+mn-lt"/>
                          <a:ea typeface="+mn-ea"/>
                          <a:cs typeface="+mn-cs"/>
                        </a:rPr>
                        <a:t>kardex</a:t>
                      </a:r>
                      <a:r>
                        <a:rPr lang="es-ES" sz="1200" b="1" kern="1200" dirty="0" smtClean="0">
                          <a:solidFill>
                            <a:schemeClr val="dk1"/>
                          </a:solidFill>
                          <a:effectLst/>
                          <a:latin typeface="+mn-lt"/>
                          <a:ea typeface="+mn-ea"/>
                          <a:cs typeface="+mn-cs"/>
                        </a:rPr>
                        <a:t> documental</a:t>
                      </a:r>
                      <a:r>
                        <a:rPr lang="es-ES" sz="1200" kern="1200" dirty="0" smtClean="0">
                          <a:solidFill>
                            <a:schemeClr val="dk1"/>
                          </a:solidFill>
                          <a:effectLst/>
                          <a:latin typeface="+mn-lt"/>
                          <a:ea typeface="+mn-ea"/>
                          <a:cs typeface="+mn-cs"/>
                        </a:rPr>
                        <a:t>, </a:t>
                      </a:r>
                      <a:r>
                        <a:rPr lang="es-ES" sz="1200" u="sng" kern="1200" dirty="0" smtClean="0">
                          <a:solidFill>
                            <a:schemeClr val="dk1"/>
                          </a:solidFill>
                          <a:effectLst/>
                          <a:latin typeface="+mn-lt"/>
                          <a:ea typeface="+mn-ea"/>
                          <a:cs typeface="+mn-cs"/>
                        </a:rPr>
                        <a:t>lo que refleja un control riguroso y efectivo en la gestión del almacén</a:t>
                      </a:r>
                      <a:r>
                        <a:rPr lang="es-ES" sz="1200" kern="1200" dirty="0" smtClean="0">
                          <a:solidFill>
                            <a:schemeClr val="dk1"/>
                          </a:solidFill>
                          <a:effectLst/>
                          <a:latin typeface="+mn-lt"/>
                          <a:ea typeface="+mn-ea"/>
                          <a:cs typeface="+mn-cs"/>
                        </a:rPr>
                        <a:t>. Además, las verificaciones realizadas, incluyendo reconteos y ajustes en caso de novedades, garantizaron la integridad y confiabilidad de la información administrativa y financiera relacionada con los bienes almacenados, evidenciando un proceso de inventario transparente, ordenado y alineado con los procedimientos establecidos.</a:t>
                      </a:r>
                      <a:endParaRPr lang="es-CO" sz="1200" kern="1200" dirty="0">
                        <a:solidFill>
                          <a:schemeClr val="dk1"/>
                        </a:solidFill>
                        <a:effectLst/>
                        <a:latin typeface="+mn-lt"/>
                        <a:ea typeface="+mn-ea"/>
                        <a:cs typeface="+mn-cs"/>
                      </a:endParaRPr>
                    </a:p>
                  </a:txBody>
                  <a:tcPr marL="0" marR="0" marT="0" marB="0">
                    <a:solidFill>
                      <a:schemeClr val="accent6">
                        <a:lumMod val="40000"/>
                        <a:lumOff val="60000"/>
                      </a:schemeClr>
                    </a:solidFill>
                  </a:tcPr>
                </a:tc>
                <a:extLst>
                  <a:ext uri="{0D108BD9-81ED-4DB2-BD59-A6C34878D82A}">
                    <a16:rowId xmlns:a16="http://schemas.microsoft.com/office/drawing/2014/main" val="1962427143"/>
                  </a:ext>
                </a:extLst>
              </a:tr>
              <a:tr h="841248">
                <a:tc>
                  <a:txBody>
                    <a:bodyPr/>
                    <a:lstStyle/>
                    <a:p>
                      <a:pPr algn="ctr">
                        <a:lnSpc>
                          <a:spcPct val="115000"/>
                        </a:lnSpc>
                        <a:spcAft>
                          <a:spcPts val="600"/>
                        </a:spcAft>
                      </a:pPr>
                      <a:r>
                        <a:rPr lang="es-ES" sz="1200">
                          <a:solidFill>
                            <a:schemeClr val="tx1"/>
                          </a:solidFill>
                          <a:effectLst/>
                        </a:rPr>
                        <a:t>2</a:t>
                      </a:r>
                      <a:endParaRPr lang="es-CO" sz="12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ES" sz="1200" b="1" kern="1200" dirty="0" smtClean="0">
                          <a:solidFill>
                            <a:schemeClr val="dk1"/>
                          </a:solidFill>
                          <a:effectLst/>
                          <a:latin typeface="+mn-lt"/>
                          <a:ea typeface="+mn-ea"/>
                          <a:cs typeface="+mn-cs"/>
                        </a:rPr>
                        <a:t>La gestión de almacén evidencia un control robusto y efectivo sobre los riesgos identificados, respaldado por evidencias objetivas y el cumplimiento meticuloso de instructivos y procedimientos</a:t>
                      </a:r>
                      <a:r>
                        <a:rPr lang="es-ES" sz="1200" kern="1200" dirty="0" smtClean="0">
                          <a:solidFill>
                            <a:schemeClr val="dk1"/>
                          </a:solidFill>
                          <a:effectLst/>
                          <a:latin typeface="+mn-lt"/>
                          <a:ea typeface="+mn-ea"/>
                          <a:cs typeface="+mn-cs"/>
                        </a:rPr>
                        <a:t>. Aunque se mantienen riesgos latentes propios de la operación, estos son tratados, monitoreados y gestionados de manera preventiva, garantizando la continuidad del proceso y la integridad de los recursos administrados.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1901566502"/>
                  </a:ext>
                </a:extLst>
              </a:tr>
              <a:tr h="841248">
                <a:tc>
                  <a:txBody>
                    <a:bodyPr/>
                    <a:lstStyle/>
                    <a:p>
                      <a:pPr algn="ctr">
                        <a:lnSpc>
                          <a:spcPct val="115000"/>
                        </a:lnSpc>
                        <a:spcAft>
                          <a:spcPts val="600"/>
                        </a:spcAft>
                      </a:pPr>
                      <a:r>
                        <a:rPr lang="es-MX" sz="1200"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3</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solidFill>
                      <a:schemeClr val="accent6">
                        <a:lumMod val="40000"/>
                        <a:lumOff val="60000"/>
                      </a:schemeClr>
                    </a:solidFill>
                  </a:tcPr>
                </a:tc>
                <a:tc>
                  <a:txBody>
                    <a:bodyPr/>
                    <a:lstStyle/>
                    <a:p>
                      <a:pPr algn="just">
                        <a:lnSpc>
                          <a:spcPct val="115000"/>
                        </a:lnSpc>
                        <a:spcAft>
                          <a:spcPts val="600"/>
                        </a:spcAft>
                      </a:pPr>
                      <a:r>
                        <a:rPr lang="es-CO" sz="1200" kern="1200" dirty="0" smtClean="0">
                          <a:solidFill>
                            <a:schemeClr val="dk1"/>
                          </a:solidFill>
                          <a:effectLst/>
                          <a:latin typeface="+mn-lt"/>
                          <a:ea typeface="+mn-ea"/>
                          <a:cs typeface="+mn-cs"/>
                        </a:rPr>
                        <a:t>Podemos concluir que </a:t>
                      </a:r>
                      <a:r>
                        <a:rPr lang="es-CO" sz="1200" b="1" kern="1200" dirty="0" smtClean="0">
                          <a:solidFill>
                            <a:schemeClr val="dk1"/>
                          </a:solidFill>
                          <a:effectLst/>
                          <a:latin typeface="+mn-lt"/>
                          <a:ea typeface="+mn-ea"/>
                          <a:cs typeface="+mn-cs"/>
                        </a:rPr>
                        <a:t>los controles y procedimientos implementados cumplen eficientemente con los objetivos establecidos, garantizando la correcta gestión y administración de los recursos</a:t>
                      </a:r>
                      <a:r>
                        <a:rPr lang="es-CO" sz="1200" kern="1200" dirty="0" smtClean="0">
                          <a:solidFill>
                            <a:schemeClr val="dk1"/>
                          </a:solidFill>
                          <a:effectLst/>
                          <a:latin typeface="+mn-lt"/>
                          <a:ea typeface="+mn-ea"/>
                          <a:cs typeface="+mn-cs"/>
                        </a:rPr>
                        <a:t>, por lo que no se identificaron desviaciones, inconsistencias ni oportunidades de mejora que requieran atención, por lo tanto, se puede afirmar que el área auditada opera dentro de los parámetros adecuados, demostrando un manejo responsable y efectivo de sus funciones.</a:t>
                      </a:r>
                      <a:endParaRPr lang="es-CO"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solidFill>
                      <a:schemeClr val="accent6">
                        <a:lumMod val="40000"/>
                        <a:lumOff val="60000"/>
                      </a:schemeClr>
                    </a:solidFill>
                  </a:tcPr>
                </a:tc>
                <a:extLst>
                  <a:ext uri="{0D108BD9-81ED-4DB2-BD59-A6C34878D82A}">
                    <a16:rowId xmlns:a16="http://schemas.microsoft.com/office/drawing/2014/main" val="2235584164"/>
                  </a:ext>
                </a:extLst>
              </a:tr>
            </a:tbl>
          </a:graphicData>
        </a:graphic>
      </p:graphicFrame>
    </p:spTree>
    <p:extLst>
      <p:ext uri="{BB962C8B-B14F-4D97-AF65-F5344CB8AC3E}">
        <p14:creationId xmlns:p14="http://schemas.microsoft.com/office/powerpoint/2010/main" val="37147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85825"/>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450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Informes Seguimientos de Ley. </a:t>
            </a:r>
          </a:p>
        </p:txBody>
      </p:sp>
      <p:sp>
        <p:nvSpPr>
          <p:cNvPr id="2" name="Rectángulo 1"/>
          <p:cNvSpPr/>
          <p:nvPr/>
        </p:nvSpPr>
        <p:spPr>
          <a:xfrm>
            <a:off x="6530599" y="245059"/>
            <a:ext cx="2545670" cy="674031"/>
          </a:xfrm>
          <a:prstGeom prst="rect">
            <a:avLst/>
          </a:prstGeom>
        </p:spPr>
        <p:txBody>
          <a:bodyPr wrap="square">
            <a:spAutoFit/>
          </a:bodyPr>
          <a:lstStyle/>
          <a:p>
            <a:pPr marL="0" lvl="1" algn="just">
              <a:lnSpc>
                <a:spcPct val="90000"/>
              </a:lnSpc>
              <a:spcBef>
                <a:spcPct val="0"/>
              </a:spcBef>
            </a:pPr>
            <a:r>
              <a:rPr lang="es-CO" sz="1400" b="1" dirty="0">
                <a:solidFill>
                  <a:schemeClr val="accent6">
                    <a:lumMod val="50000"/>
                  </a:schemeClr>
                </a:solidFill>
                <a:latin typeface="Arial" panose="020B0604020202020204" pitchFamily="34" charset="0"/>
                <a:cs typeface="Arial" panose="020B0604020202020204" pitchFamily="34" charset="0"/>
              </a:rPr>
              <a:t>Informe de Austeridad en el Gasto Público. Tercer  Trimestre de 2025.</a:t>
            </a:r>
          </a:p>
        </p:txBody>
      </p:sp>
      <p:sp>
        <p:nvSpPr>
          <p:cNvPr id="9" name="Rectángulo 8"/>
          <p:cNvSpPr/>
          <p:nvPr/>
        </p:nvSpPr>
        <p:spPr>
          <a:xfrm>
            <a:off x="165349" y="1041221"/>
            <a:ext cx="5492939" cy="276999"/>
          </a:xfrm>
          <a:prstGeom prst="rect">
            <a:avLst/>
          </a:prstGeom>
        </p:spPr>
        <p:txBody>
          <a:bodyPr wrap="square">
            <a:spAutoFit/>
          </a:bodyPr>
          <a:lstStyle/>
          <a:p>
            <a:pPr algn="just"/>
            <a:r>
              <a:rPr lang="es-MX" sz="1200" b="1" dirty="0" smtClean="0">
                <a:latin typeface="Arial" panose="020B0604020202020204" pitchFamily="34" charset="0"/>
              </a:rPr>
              <a:t>Se </a:t>
            </a:r>
            <a:r>
              <a:rPr lang="es-MX" sz="1200" b="1" dirty="0">
                <a:latin typeface="Arial" panose="020B0604020202020204" pitchFamily="34" charset="0"/>
              </a:rPr>
              <a:t>realizo la verificación y seguimiento a los siguientes conceptos </a:t>
            </a:r>
            <a:endParaRPr lang="es-CO" sz="1200" dirty="0"/>
          </a:p>
        </p:txBody>
      </p:sp>
      <p:sp>
        <p:nvSpPr>
          <p:cNvPr id="4" name="Rectángulo 3"/>
          <p:cNvSpPr/>
          <p:nvPr/>
        </p:nvSpPr>
        <p:spPr>
          <a:xfrm>
            <a:off x="165349" y="1450531"/>
            <a:ext cx="8386712" cy="987130"/>
          </a:xfrm>
          <a:prstGeom prst="rect">
            <a:avLst/>
          </a:prstGeom>
        </p:spPr>
        <p:txBody>
          <a:bodyPr wrap="square">
            <a:spAutoFit/>
          </a:bodyPr>
          <a:lstStyle/>
          <a:p>
            <a:pPr marL="214313" indent="-214313">
              <a:buFont typeface="Wingdings" panose="05000000000000000000" pitchFamily="2" charset="2"/>
              <a:buChar char="v"/>
            </a:pPr>
            <a:r>
              <a:rPr lang="es-CO" sz="1013" dirty="0"/>
              <a:t>Gestión Humana administración de personal.</a:t>
            </a:r>
          </a:p>
          <a:p>
            <a:pPr marL="214313" indent="-214313">
              <a:buFont typeface="Wingdings" panose="05000000000000000000" pitchFamily="2" charset="2"/>
              <a:buChar char="v"/>
            </a:pPr>
            <a:r>
              <a:rPr lang="es-CO" sz="1013" dirty="0"/>
              <a:t>Capacitación y bienestar laboral.</a:t>
            </a:r>
          </a:p>
          <a:p>
            <a:pPr marL="214313" indent="-214313">
              <a:buFont typeface="Wingdings" panose="05000000000000000000" pitchFamily="2" charset="2"/>
              <a:buChar char="v"/>
            </a:pPr>
            <a:r>
              <a:rPr lang="es-CO" sz="1013" dirty="0"/>
              <a:t>Viáticos y gastos de viaje.</a:t>
            </a:r>
          </a:p>
          <a:p>
            <a:pPr marL="214313" indent="-214313">
              <a:buFont typeface="Wingdings" panose="05000000000000000000" pitchFamily="2" charset="2"/>
              <a:buChar char="v"/>
            </a:pPr>
            <a:r>
              <a:rPr lang="es-CO" sz="1013" dirty="0"/>
              <a:t>Contratación de prestación de servicios.</a:t>
            </a:r>
          </a:p>
          <a:p>
            <a:pPr marL="214313" indent="-214313">
              <a:buFont typeface="Wingdings" panose="05000000000000000000" pitchFamily="2" charset="2"/>
              <a:buChar char="v"/>
            </a:pPr>
            <a:r>
              <a:rPr lang="es-ES" sz="1013" dirty="0"/>
              <a:t>Gastos generales.</a:t>
            </a:r>
            <a:endParaRPr lang="es-CO" sz="1013" dirty="0"/>
          </a:p>
          <a:p>
            <a:pPr marL="264319" algn="just"/>
            <a:endParaRPr lang="es-CO" sz="750" dirty="0">
              <a:latin typeface="Times New Roman" panose="02020603050405020304" pitchFamily="18" charset="0"/>
              <a:ea typeface="Times New Roman" panose="02020603050405020304" pitchFamily="18" charset="0"/>
            </a:endParaRPr>
          </a:p>
        </p:txBody>
      </p:sp>
      <p:graphicFrame>
        <p:nvGraphicFramePr>
          <p:cNvPr id="5" name="Tabla 4"/>
          <p:cNvGraphicFramePr>
            <a:graphicFrameLocks noGrp="1"/>
          </p:cNvGraphicFramePr>
          <p:nvPr>
            <p:extLst/>
          </p:nvPr>
        </p:nvGraphicFramePr>
        <p:xfrm>
          <a:off x="589547" y="2589722"/>
          <a:ext cx="7784432" cy="1732869"/>
        </p:xfrm>
        <a:graphic>
          <a:graphicData uri="http://schemas.openxmlformats.org/drawingml/2006/table">
            <a:tbl>
              <a:tblPr>
                <a:tableStyleId>{5C22544A-7EE6-4342-B048-85BDC9FD1C3A}</a:tableStyleId>
              </a:tblPr>
              <a:tblGrid>
                <a:gridCol w="3276278">
                  <a:extLst>
                    <a:ext uri="{9D8B030D-6E8A-4147-A177-3AD203B41FA5}">
                      <a16:colId xmlns:a16="http://schemas.microsoft.com/office/drawing/2014/main" val="524679248"/>
                    </a:ext>
                  </a:extLst>
                </a:gridCol>
                <a:gridCol w="2178019">
                  <a:extLst>
                    <a:ext uri="{9D8B030D-6E8A-4147-A177-3AD203B41FA5}">
                      <a16:colId xmlns:a16="http://schemas.microsoft.com/office/drawing/2014/main" val="2151495942"/>
                    </a:ext>
                  </a:extLst>
                </a:gridCol>
                <a:gridCol w="2330135">
                  <a:extLst>
                    <a:ext uri="{9D8B030D-6E8A-4147-A177-3AD203B41FA5}">
                      <a16:colId xmlns:a16="http://schemas.microsoft.com/office/drawing/2014/main" val="3432960715"/>
                    </a:ext>
                  </a:extLst>
                </a:gridCol>
              </a:tblGrid>
              <a:tr h="260685">
                <a:tc>
                  <a:txBody>
                    <a:bodyPr/>
                    <a:lstStyle/>
                    <a:p>
                      <a:pPr algn="ctr">
                        <a:lnSpc>
                          <a:spcPct val="115000"/>
                        </a:lnSpc>
                        <a:spcAft>
                          <a:spcPts val="0"/>
                        </a:spcAft>
                      </a:pPr>
                      <a:r>
                        <a:rPr lang="es-CO" sz="1200" dirty="0">
                          <a:effectLst/>
                        </a:rPr>
                        <a:t>PLANTA DE PERSONAL</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15000"/>
                        </a:lnSpc>
                        <a:spcAft>
                          <a:spcPts val="0"/>
                        </a:spcAft>
                      </a:pPr>
                      <a:r>
                        <a:rPr lang="es-CO" sz="1200" dirty="0">
                          <a:effectLst/>
                        </a:rPr>
                        <a:t>2025</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15000"/>
                        </a:lnSpc>
                        <a:spcAft>
                          <a:spcPts val="0"/>
                        </a:spcAft>
                      </a:pPr>
                      <a:r>
                        <a:rPr lang="es-CO" sz="1200" dirty="0">
                          <a:effectLst/>
                        </a:rPr>
                        <a:t>2024</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val="796888924"/>
                  </a:ext>
                </a:extLst>
              </a:tr>
              <a:tr h="210312">
                <a:tc>
                  <a:txBody>
                    <a:bodyPr/>
                    <a:lstStyle/>
                    <a:p>
                      <a:pPr>
                        <a:lnSpc>
                          <a:spcPct val="115000"/>
                        </a:lnSpc>
                        <a:spcAft>
                          <a:spcPts val="0"/>
                        </a:spcAft>
                      </a:pPr>
                      <a:r>
                        <a:rPr lang="es-CO" sz="1200" dirty="0">
                          <a:effectLst/>
                        </a:rPr>
                        <a:t>Carrera Administrativa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a:effectLst/>
                        </a:rPr>
                        <a:t> 101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106</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573298442"/>
                  </a:ext>
                </a:extLst>
              </a:tr>
              <a:tr h="210312">
                <a:tc>
                  <a:txBody>
                    <a:bodyPr/>
                    <a:lstStyle/>
                    <a:p>
                      <a:pPr>
                        <a:lnSpc>
                          <a:spcPct val="115000"/>
                        </a:lnSpc>
                        <a:spcAft>
                          <a:spcPts val="0"/>
                        </a:spcAft>
                      </a:pPr>
                      <a:r>
                        <a:rPr lang="es-CO" sz="1200" dirty="0">
                          <a:effectLst/>
                        </a:rPr>
                        <a:t>Vacantes</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5</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a:effectLst/>
                        </a:rPr>
                        <a:t>8</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62764123"/>
                  </a:ext>
                </a:extLst>
              </a:tr>
              <a:tr h="210312">
                <a:tc>
                  <a:txBody>
                    <a:bodyPr/>
                    <a:lstStyle/>
                    <a:p>
                      <a:pPr>
                        <a:lnSpc>
                          <a:spcPct val="115000"/>
                        </a:lnSpc>
                        <a:spcAft>
                          <a:spcPts val="0"/>
                        </a:spcAft>
                      </a:pPr>
                      <a:r>
                        <a:rPr lang="es-CO" sz="1200" dirty="0">
                          <a:effectLst/>
                        </a:rPr>
                        <a:t>Provisionalidad</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14</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8</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924309954"/>
                  </a:ext>
                </a:extLst>
              </a:tr>
              <a:tr h="210312">
                <a:tc>
                  <a:txBody>
                    <a:bodyPr/>
                    <a:lstStyle/>
                    <a:p>
                      <a:pPr>
                        <a:lnSpc>
                          <a:spcPct val="115000"/>
                        </a:lnSpc>
                        <a:spcAft>
                          <a:spcPts val="0"/>
                        </a:spcAft>
                      </a:pPr>
                      <a:r>
                        <a:rPr lang="es-CO" sz="1200">
                          <a:effectLst/>
                        </a:rPr>
                        <a:t>SUBTOTAL:</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120</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122</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16714615"/>
                  </a:ext>
                </a:extLst>
              </a:tr>
              <a:tr h="210312">
                <a:tc>
                  <a:txBody>
                    <a:bodyPr/>
                    <a:lstStyle/>
                    <a:p>
                      <a:pPr>
                        <a:lnSpc>
                          <a:spcPct val="115000"/>
                        </a:lnSpc>
                        <a:spcAft>
                          <a:spcPts val="0"/>
                        </a:spcAft>
                      </a:pPr>
                      <a:r>
                        <a:rPr lang="es-CO" sz="1200">
                          <a:effectLst/>
                        </a:rPr>
                        <a:t>Libre nombramiento y remoción</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15</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13</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765122307"/>
                  </a:ext>
                </a:extLst>
              </a:tr>
              <a:tr h="210312">
                <a:tc>
                  <a:txBody>
                    <a:bodyPr/>
                    <a:lstStyle/>
                    <a:p>
                      <a:pPr>
                        <a:lnSpc>
                          <a:spcPct val="115000"/>
                        </a:lnSpc>
                        <a:spcAft>
                          <a:spcPts val="0"/>
                        </a:spcAft>
                      </a:pPr>
                      <a:r>
                        <a:rPr lang="es-CO" sz="1200">
                          <a:effectLst/>
                        </a:rPr>
                        <a:t>Período fijo</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76268787"/>
                  </a:ext>
                </a:extLst>
              </a:tr>
              <a:tr h="210312">
                <a:tc>
                  <a:txBody>
                    <a:bodyPr/>
                    <a:lstStyle/>
                    <a:p>
                      <a:pPr>
                        <a:lnSpc>
                          <a:spcPct val="115000"/>
                        </a:lnSpc>
                        <a:spcAft>
                          <a:spcPts val="0"/>
                        </a:spcAft>
                      </a:pPr>
                      <a:r>
                        <a:rPr lang="es-CO" sz="1200">
                          <a:effectLst/>
                        </a:rPr>
                        <a:t>TOTAL:</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a:effectLst/>
                        </a:rPr>
                        <a:t>136</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r">
                        <a:lnSpc>
                          <a:spcPct val="115000"/>
                        </a:lnSpc>
                        <a:spcAft>
                          <a:spcPts val="0"/>
                        </a:spcAft>
                      </a:pPr>
                      <a:r>
                        <a:rPr lang="es-CO" sz="1200" dirty="0">
                          <a:effectLst/>
                        </a:rPr>
                        <a:t>136</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169714848"/>
                  </a:ext>
                </a:extLst>
              </a:tr>
            </a:tbl>
          </a:graphicData>
        </a:graphic>
      </p:graphicFrame>
    </p:spTree>
    <p:extLst>
      <p:ext uri="{BB962C8B-B14F-4D97-AF65-F5344CB8AC3E}">
        <p14:creationId xmlns:p14="http://schemas.microsoft.com/office/powerpoint/2010/main" val="2885383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Props1.xml><?xml version="1.0" encoding="utf-8"?>
<ds:datastoreItem xmlns:ds="http://schemas.openxmlformats.org/officeDocument/2006/customXml" ds:itemID="{8D0D7A81-DDC2-4BE8-8575-0C3B438B4029}">
  <ds:schemaRefs>
    <ds:schemaRef ds:uri="http://schemas.microsoft.com/sharepoint/v3/contenttype/forms"/>
  </ds:schemaRefs>
</ds:datastoreItem>
</file>

<file path=customXml/itemProps2.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D707E-119B-40D8-899A-15935AA442EF}">
  <ds:schemaRefs>
    <ds:schemaRef ds:uri="http://schemas.microsoft.com/office/2006/documentManagement/types"/>
    <ds:schemaRef ds:uri="c8c9426d-bf1a-405b-8f68-2c559a1326f7"/>
    <ds:schemaRef ds:uri="http://schemas.microsoft.com/office/2006/metadata/properties"/>
    <ds:schemaRef ds:uri="http://schemas.microsoft.com/office/infopath/2007/PartnerControls"/>
    <ds:schemaRef ds:uri="http://purl.org/dc/elements/1.1/"/>
    <ds:schemaRef ds:uri="http://www.w3.org/XML/1998/namespace"/>
    <ds:schemaRef ds:uri="http://purl.org/dc/terms/"/>
    <ds:schemaRef ds:uri="http://schemas.openxmlformats.org/package/2006/metadata/core-properties"/>
    <ds:schemaRef ds:uri="e457d1df-1db2-4b2c-9c92-ae72ac845d4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6680</TotalTime>
  <Words>4285</Words>
  <Application>Microsoft Office PowerPoint</Application>
  <PresentationFormat>Presentación en pantalla (16:9)</PresentationFormat>
  <Paragraphs>708</Paragraphs>
  <Slides>36</Slides>
  <Notes>5</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9" baseType="lpstr">
      <vt:lpstr>Aptos</vt:lpstr>
      <vt:lpstr>Arial</vt:lpstr>
      <vt:lpstr>Arial Black</vt:lpstr>
      <vt:lpstr>Arial MT</vt:lpstr>
      <vt:lpstr>Calibri</vt:lpstr>
      <vt:lpstr>Calibri Light</vt:lpstr>
      <vt:lpstr>Century Gothic</vt:lpstr>
      <vt:lpstr>Courier New</vt:lpstr>
      <vt:lpstr>Inter</vt:lpstr>
      <vt:lpstr>Times New Roman</vt:lpstr>
      <vt:lpstr>Wingdings</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460</cp:revision>
  <dcterms:created xsi:type="dcterms:W3CDTF">2024-01-03T20:23:48Z</dcterms:created>
  <dcterms:modified xsi:type="dcterms:W3CDTF">2025-12-09T15:01:31Z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