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2"/>
  </p:notesMasterIdLst>
  <p:sldIdLst>
    <p:sldId id="323" r:id="rId5"/>
    <p:sldId id="553" r:id="rId6"/>
    <p:sldId id="549" r:id="rId7"/>
    <p:sldId id="499" r:id="rId8"/>
    <p:sldId id="503" r:id="rId9"/>
    <p:sldId id="554" r:id="rId10"/>
    <p:sldId id="555" r:id="rId11"/>
    <p:sldId id="544" r:id="rId12"/>
    <p:sldId id="543" r:id="rId13"/>
    <p:sldId id="547" r:id="rId14"/>
    <p:sldId id="548" r:id="rId15"/>
    <p:sldId id="560" r:id="rId16"/>
    <p:sldId id="561" r:id="rId17"/>
    <p:sldId id="562" r:id="rId18"/>
    <p:sldId id="559" r:id="rId19"/>
    <p:sldId id="523" r:id="rId20"/>
    <p:sldId id="489" r:id="rId21"/>
  </p:sldIdLst>
  <p:sldSz cx="9144000" cy="5143500" type="screen16x9"/>
  <p:notesSz cx="6858000" cy="9144000"/>
  <p:defaultTextStyle>
    <a:defPPr>
      <a:defRPr lang="es-CO"/>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521415D9-36F7-43E2-AB2F-B90AF26B5E84}">
      <p14:sectionLst xmlns:p14="http://schemas.microsoft.com/office/powerpoint/2010/main">
        <p14:section name="Sección predeterminada" id="{46467A4C-9876-422D-B1D0-198005096AB2}">
          <p14:sldIdLst>
            <p14:sldId id="323"/>
            <p14:sldId id="553"/>
            <p14:sldId id="549"/>
            <p14:sldId id="499"/>
            <p14:sldId id="503"/>
            <p14:sldId id="554"/>
            <p14:sldId id="555"/>
            <p14:sldId id="544"/>
            <p14:sldId id="543"/>
            <p14:sldId id="547"/>
            <p14:sldId id="548"/>
            <p14:sldId id="560"/>
            <p14:sldId id="561"/>
            <p14:sldId id="562"/>
            <p14:sldId id="559"/>
          </p14:sldIdLst>
        </p14:section>
        <p14:section name="Sección sin título" id="{EBA637B3-CE34-4583-9D7D-C1DE527F1D00}">
          <p14:sldIdLst>
            <p14:sldId id="523"/>
            <p14:sldId id="48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4C11F"/>
    <a:srgbClr val="129045"/>
    <a:srgbClr val="F4F9F1"/>
    <a:srgbClr val="009045"/>
    <a:srgbClr val="69C7BE"/>
    <a:srgbClr val="1BD7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051B30-9322-BCBB-91DB-6A4362FF6471}" v="2" dt="2024-01-19T20:04:44.971"/>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Estilo medio 3 - Énfasi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46F890A9-2807-4EBB-B81D-B2AA78EC7F39}" styleName="Estilo oscuro 2 - Énfasis 5/Énfasis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AF606853-7671-496A-8E4F-DF71F8EC918B}" styleName="Estilo oscuro 1 - Énfasis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Estilo medio 4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8D230F3-CF80-4859-8CE7-A43EE81993B5}" styleName="Estilo claro 1 - Acento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12C8C85-51F0-491E-9774-3900AFEF0FD7}" styleName="Estilo claro 2 - Acento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4C1A8A3-306A-4EB7-A6B1-4F7E0EB9C5D6}" styleName="Estilo medio 3 - Énfasis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Estilo medio 3 - Énfasis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6E25E649-3F16-4E02-A733-19D2CDBF48F0}" styleName="Estilo medio 3 - Énfasis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8B1032C-EA38-4F05-BA0D-38AFFFC7BED3}" styleName="Estilo claro 3 - Acento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9696" autoAdjust="0"/>
  </p:normalViewPr>
  <p:slideViewPr>
    <p:cSldViewPr snapToGrid="0">
      <p:cViewPr varScale="1">
        <p:scale>
          <a:sx n="135" d="100"/>
          <a:sy n="135" d="100"/>
        </p:scale>
        <p:origin x="924"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61"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75A91F-3CD7-449B-AA75-36AD43BD4713}" type="doc">
      <dgm:prSet loTypeId="urn:microsoft.com/office/officeart/2005/8/layout/vList2" loCatId="list" qsTypeId="urn:microsoft.com/office/officeart/2005/8/quickstyle/simple1" qsCatId="simple" csTypeId="urn:microsoft.com/office/officeart/2005/8/colors/accent6_5" csCatId="accent6" phldr="1"/>
      <dgm:spPr/>
      <dgm:t>
        <a:bodyPr/>
        <a:lstStyle/>
        <a:p>
          <a:endParaRPr lang="es-ES"/>
        </a:p>
      </dgm:t>
    </dgm:pt>
    <dgm:pt modelId="{4D249E64-7479-4187-8002-88A9CB3BD665}">
      <dgm:prSet phldrT="[Texto]"/>
      <dgm:spPr/>
      <dgm:t>
        <a:bodyPr/>
        <a:lstStyle/>
        <a:p>
          <a:r>
            <a:rPr lang="es-ES" dirty="0" smtClean="0"/>
            <a:t>Estado Actual</a:t>
          </a:r>
          <a:endParaRPr lang="es-ES" dirty="0"/>
        </a:p>
      </dgm:t>
    </dgm:pt>
    <dgm:pt modelId="{645B55BB-C55C-40AD-B1D0-4DC0DD01A1CF}" type="parTrans" cxnId="{CD5FC148-D024-4DEC-A5FB-D1D012C3608F}">
      <dgm:prSet/>
      <dgm:spPr/>
      <dgm:t>
        <a:bodyPr/>
        <a:lstStyle/>
        <a:p>
          <a:endParaRPr lang="es-ES"/>
        </a:p>
      </dgm:t>
    </dgm:pt>
    <dgm:pt modelId="{579659BC-3D96-49AD-BE83-EC6D692FA5CF}" type="sibTrans" cxnId="{CD5FC148-D024-4DEC-A5FB-D1D012C3608F}">
      <dgm:prSet/>
      <dgm:spPr/>
      <dgm:t>
        <a:bodyPr/>
        <a:lstStyle/>
        <a:p>
          <a:endParaRPr lang="es-ES"/>
        </a:p>
      </dgm:t>
    </dgm:pt>
    <dgm:pt modelId="{10A207CB-B628-4ADC-9532-60B010DCF2B3}">
      <dgm:prSet phldrT="[Texto]"/>
      <dgm:spPr/>
      <dgm:t>
        <a:bodyPr/>
        <a:lstStyle/>
        <a:p>
          <a:r>
            <a:rPr lang="es-CO" dirty="0" smtClean="0"/>
            <a:t>El Instituto tiene identificados 25 riesgos de corrupción, los cuales no han presentado materialización a la fecha.</a:t>
          </a:r>
          <a:endParaRPr lang="es-ES" dirty="0"/>
        </a:p>
      </dgm:t>
    </dgm:pt>
    <dgm:pt modelId="{C4DFE54E-9420-480D-82D7-63E820954E7C}" type="parTrans" cxnId="{9158C1E6-AE6C-4046-8518-D979E6036665}">
      <dgm:prSet/>
      <dgm:spPr/>
      <dgm:t>
        <a:bodyPr/>
        <a:lstStyle/>
        <a:p>
          <a:endParaRPr lang="es-ES"/>
        </a:p>
      </dgm:t>
    </dgm:pt>
    <dgm:pt modelId="{179C0326-2C0F-4747-8C4D-0DFD352A0CD9}" type="sibTrans" cxnId="{9158C1E6-AE6C-4046-8518-D979E6036665}">
      <dgm:prSet/>
      <dgm:spPr/>
      <dgm:t>
        <a:bodyPr/>
        <a:lstStyle/>
        <a:p>
          <a:endParaRPr lang="es-ES"/>
        </a:p>
      </dgm:t>
    </dgm:pt>
    <dgm:pt modelId="{F5CE8EA5-511C-4D46-90FF-65BE42955141}">
      <dgm:prSet phldrT="[Texto]"/>
      <dgm:spPr/>
      <dgm:t>
        <a:bodyPr/>
        <a:lstStyle/>
        <a:p>
          <a:r>
            <a:rPr lang="es-CO" dirty="0" smtClean="0"/>
            <a:t>Oportunidad de mejora</a:t>
          </a:r>
          <a:endParaRPr lang="es-ES" dirty="0"/>
        </a:p>
      </dgm:t>
    </dgm:pt>
    <dgm:pt modelId="{C7C60789-210C-400E-BDEA-A753192EB7E4}" type="parTrans" cxnId="{2C5D52A6-4164-47F6-A7D6-0A6C5C26709D}">
      <dgm:prSet/>
      <dgm:spPr/>
      <dgm:t>
        <a:bodyPr/>
        <a:lstStyle/>
        <a:p>
          <a:endParaRPr lang="es-ES"/>
        </a:p>
      </dgm:t>
    </dgm:pt>
    <dgm:pt modelId="{6E789CB4-266D-45CC-A63A-80ECD611BD14}" type="sibTrans" cxnId="{2C5D52A6-4164-47F6-A7D6-0A6C5C26709D}">
      <dgm:prSet/>
      <dgm:spPr/>
      <dgm:t>
        <a:bodyPr/>
        <a:lstStyle/>
        <a:p>
          <a:endParaRPr lang="es-ES"/>
        </a:p>
      </dgm:t>
    </dgm:pt>
    <dgm:pt modelId="{34C3643F-95E5-4615-94C7-CF20B71D58C7}">
      <dgm:prSet phldrT="[Texto]"/>
      <dgm:spPr/>
      <dgm:t>
        <a:bodyPr/>
        <a:lstStyle/>
        <a:p>
          <a:pPr algn="just"/>
          <a:r>
            <a:rPr lang="es-CO" dirty="0" smtClean="0"/>
            <a:t>Implementación de una herramienta tecnológica especializada en la gestión de riesgos. La adopción de un software de este tipo fortalecería de manera significativa los procesos de análisis, valoración, control y seguimiento, optimizando la toma de decisiones y robusteciendo la gestión del cumplimiento institucional.</a:t>
          </a:r>
          <a:endParaRPr lang="es-ES" dirty="0"/>
        </a:p>
      </dgm:t>
    </dgm:pt>
    <dgm:pt modelId="{E3120E65-FDB8-47FE-B132-1E0BBE9B7AB9}" type="parTrans" cxnId="{0F72E76C-0000-404F-AD6E-BB33126601A1}">
      <dgm:prSet/>
      <dgm:spPr/>
      <dgm:t>
        <a:bodyPr/>
        <a:lstStyle/>
        <a:p>
          <a:endParaRPr lang="es-ES"/>
        </a:p>
      </dgm:t>
    </dgm:pt>
    <dgm:pt modelId="{10E2B595-EF2D-4781-B31D-4C8120FB409E}" type="sibTrans" cxnId="{0F72E76C-0000-404F-AD6E-BB33126601A1}">
      <dgm:prSet/>
      <dgm:spPr/>
      <dgm:t>
        <a:bodyPr/>
        <a:lstStyle/>
        <a:p>
          <a:endParaRPr lang="es-ES"/>
        </a:p>
      </dgm:t>
    </dgm:pt>
    <dgm:pt modelId="{B13A6CCB-03AF-4483-A067-6F115D56CC59}" type="pres">
      <dgm:prSet presAssocID="{7975A91F-3CD7-449B-AA75-36AD43BD4713}" presName="linear" presStyleCnt="0">
        <dgm:presLayoutVars>
          <dgm:animLvl val="lvl"/>
          <dgm:resizeHandles val="exact"/>
        </dgm:presLayoutVars>
      </dgm:prSet>
      <dgm:spPr/>
      <dgm:t>
        <a:bodyPr/>
        <a:lstStyle/>
        <a:p>
          <a:endParaRPr lang="es-ES"/>
        </a:p>
      </dgm:t>
    </dgm:pt>
    <dgm:pt modelId="{D5EA88B9-4723-42F6-9933-290A60139F26}" type="pres">
      <dgm:prSet presAssocID="{4D249E64-7479-4187-8002-88A9CB3BD665}" presName="parentText" presStyleLbl="node1" presStyleIdx="0" presStyleCnt="2" custLinFactNeighborX="-9480" custLinFactNeighborY="-1189">
        <dgm:presLayoutVars>
          <dgm:chMax val="0"/>
          <dgm:bulletEnabled val="1"/>
        </dgm:presLayoutVars>
      </dgm:prSet>
      <dgm:spPr/>
      <dgm:t>
        <a:bodyPr/>
        <a:lstStyle/>
        <a:p>
          <a:endParaRPr lang="es-ES"/>
        </a:p>
      </dgm:t>
    </dgm:pt>
    <dgm:pt modelId="{7430E8BF-4354-4B7B-9635-7E8C2299A15D}" type="pres">
      <dgm:prSet presAssocID="{4D249E64-7479-4187-8002-88A9CB3BD665}" presName="childText" presStyleLbl="revTx" presStyleIdx="0" presStyleCnt="2">
        <dgm:presLayoutVars>
          <dgm:bulletEnabled val="1"/>
        </dgm:presLayoutVars>
      </dgm:prSet>
      <dgm:spPr/>
      <dgm:t>
        <a:bodyPr/>
        <a:lstStyle/>
        <a:p>
          <a:endParaRPr lang="es-ES"/>
        </a:p>
      </dgm:t>
    </dgm:pt>
    <dgm:pt modelId="{E6EF3ACF-7092-44E2-BCC3-A117B7CC8492}" type="pres">
      <dgm:prSet presAssocID="{F5CE8EA5-511C-4D46-90FF-65BE42955141}" presName="parentText" presStyleLbl="node1" presStyleIdx="1" presStyleCnt="2" custLinFactNeighborX="1022">
        <dgm:presLayoutVars>
          <dgm:chMax val="0"/>
          <dgm:bulletEnabled val="1"/>
        </dgm:presLayoutVars>
      </dgm:prSet>
      <dgm:spPr/>
      <dgm:t>
        <a:bodyPr/>
        <a:lstStyle/>
        <a:p>
          <a:endParaRPr lang="es-ES"/>
        </a:p>
      </dgm:t>
    </dgm:pt>
    <dgm:pt modelId="{3655211A-C658-4BF1-8F34-9E852EA734AE}" type="pres">
      <dgm:prSet presAssocID="{F5CE8EA5-511C-4D46-90FF-65BE42955141}" presName="childText" presStyleLbl="revTx" presStyleIdx="1" presStyleCnt="2">
        <dgm:presLayoutVars>
          <dgm:bulletEnabled val="1"/>
        </dgm:presLayoutVars>
      </dgm:prSet>
      <dgm:spPr/>
      <dgm:t>
        <a:bodyPr/>
        <a:lstStyle/>
        <a:p>
          <a:endParaRPr lang="es-ES"/>
        </a:p>
      </dgm:t>
    </dgm:pt>
  </dgm:ptLst>
  <dgm:cxnLst>
    <dgm:cxn modelId="{2C5D52A6-4164-47F6-A7D6-0A6C5C26709D}" srcId="{7975A91F-3CD7-449B-AA75-36AD43BD4713}" destId="{F5CE8EA5-511C-4D46-90FF-65BE42955141}" srcOrd="1" destOrd="0" parTransId="{C7C60789-210C-400E-BDEA-A753192EB7E4}" sibTransId="{6E789CB4-266D-45CC-A63A-80ECD611BD14}"/>
    <dgm:cxn modelId="{9E19701C-0E06-4401-A337-71470F1B98D8}" type="presOf" srcId="{4D249E64-7479-4187-8002-88A9CB3BD665}" destId="{D5EA88B9-4723-42F6-9933-290A60139F26}" srcOrd="0" destOrd="0" presId="urn:microsoft.com/office/officeart/2005/8/layout/vList2"/>
    <dgm:cxn modelId="{CD5FC148-D024-4DEC-A5FB-D1D012C3608F}" srcId="{7975A91F-3CD7-449B-AA75-36AD43BD4713}" destId="{4D249E64-7479-4187-8002-88A9CB3BD665}" srcOrd="0" destOrd="0" parTransId="{645B55BB-C55C-40AD-B1D0-4DC0DD01A1CF}" sibTransId="{579659BC-3D96-49AD-BE83-EC6D692FA5CF}"/>
    <dgm:cxn modelId="{9158C1E6-AE6C-4046-8518-D979E6036665}" srcId="{4D249E64-7479-4187-8002-88A9CB3BD665}" destId="{10A207CB-B628-4ADC-9532-60B010DCF2B3}" srcOrd="0" destOrd="0" parTransId="{C4DFE54E-9420-480D-82D7-63E820954E7C}" sibTransId="{179C0326-2C0F-4747-8C4D-0DFD352A0CD9}"/>
    <dgm:cxn modelId="{0F72E76C-0000-404F-AD6E-BB33126601A1}" srcId="{F5CE8EA5-511C-4D46-90FF-65BE42955141}" destId="{34C3643F-95E5-4615-94C7-CF20B71D58C7}" srcOrd="0" destOrd="0" parTransId="{E3120E65-FDB8-47FE-B132-1E0BBE9B7AB9}" sibTransId="{10E2B595-EF2D-4781-B31D-4C8120FB409E}"/>
    <dgm:cxn modelId="{E0F38FD4-AFBE-483B-B5DF-5DA7F879E8A2}" type="presOf" srcId="{F5CE8EA5-511C-4D46-90FF-65BE42955141}" destId="{E6EF3ACF-7092-44E2-BCC3-A117B7CC8492}" srcOrd="0" destOrd="0" presId="urn:microsoft.com/office/officeart/2005/8/layout/vList2"/>
    <dgm:cxn modelId="{62BA830D-334B-4AE7-B312-088E2EBF13EB}" type="presOf" srcId="{7975A91F-3CD7-449B-AA75-36AD43BD4713}" destId="{B13A6CCB-03AF-4483-A067-6F115D56CC59}" srcOrd="0" destOrd="0" presId="urn:microsoft.com/office/officeart/2005/8/layout/vList2"/>
    <dgm:cxn modelId="{C147FC39-A312-4B30-A42C-B880A297A7EF}" type="presOf" srcId="{10A207CB-B628-4ADC-9532-60B010DCF2B3}" destId="{7430E8BF-4354-4B7B-9635-7E8C2299A15D}" srcOrd="0" destOrd="0" presId="urn:microsoft.com/office/officeart/2005/8/layout/vList2"/>
    <dgm:cxn modelId="{C5058AF8-09B8-4FEF-98F1-D956BF391EAA}" type="presOf" srcId="{34C3643F-95E5-4615-94C7-CF20B71D58C7}" destId="{3655211A-C658-4BF1-8F34-9E852EA734AE}" srcOrd="0" destOrd="0" presId="urn:microsoft.com/office/officeart/2005/8/layout/vList2"/>
    <dgm:cxn modelId="{3E72D328-FB52-4F32-9C8A-17FFA1B0EEB3}" type="presParOf" srcId="{B13A6CCB-03AF-4483-A067-6F115D56CC59}" destId="{D5EA88B9-4723-42F6-9933-290A60139F26}" srcOrd="0" destOrd="0" presId="urn:microsoft.com/office/officeart/2005/8/layout/vList2"/>
    <dgm:cxn modelId="{9D9140C6-C06A-4D01-9A98-2E119E9A4DE8}" type="presParOf" srcId="{B13A6CCB-03AF-4483-A067-6F115D56CC59}" destId="{7430E8BF-4354-4B7B-9635-7E8C2299A15D}" srcOrd="1" destOrd="0" presId="urn:microsoft.com/office/officeart/2005/8/layout/vList2"/>
    <dgm:cxn modelId="{41B3CC34-714B-440D-8BFA-68B6965B870E}" type="presParOf" srcId="{B13A6CCB-03AF-4483-A067-6F115D56CC59}" destId="{E6EF3ACF-7092-44E2-BCC3-A117B7CC8492}" srcOrd="2" destOrd="0" presId="urn:microsoft.com/office/officeart/2005/8/layout/vList2"/>
    <dgm:cxn modelId="{6A0D6C8D-0736-4181-A75D-66C76CF8C3D8}" type="presParOf" srcId="{B13A6CCB-03AF-4483-A067-6F115D56CC59}" destId="{3655211A-C658-4BF1-8F34-9E852EA734AE}" srcOrd="3"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EA88B9-4723-42F6-9933-290A60139F26}">
      <dsp:nvSpPr>
        <dsp:cNvPr id="0" name=""/>
        <dsp:cNvSpPr/>
      </dsp:nvSpPr>
      <dsp:spPr>
        <a:xfrm>
          <a:off x="0" y="160104"/>
          <a:ext cx="7627087" cy="575639"/>
        </a:xfrm>
        <a:prstGeom prst="roundRect">
          <a:avLst/>
        </a:prstGeom>
        <a:solidFill>
          <a:schemeClr val="accent6">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s-ES" sz="2400" kern="1200" dirty="0" smtClean="0"/>
            <a:t>Estado Actual</a:t>
          </a:r>
          <a:endParaRPr lang="es-ES" sz="2400" kern="1200" dirty="0"/>
        </a:p>
      </dsp:txBody>
      <dsp:txXfrm>
        <a:off x="28100" y="188204"/>
        <a:ext cx="7570887" cy="519439"/>
      </dsp:txXfrm>
    </dsp:sp>
    <dsp:sp modelId="{7430E8BF-4354-4B7B-9635-7E8C2299A15D}">
      <dsp:nvSpPr>
        <dsp:cNvPr id="0" name=""/>
        <dsp:cNvSpPr/>
      </dsp:nvSpPr>
      <dsp:spPr>
        <a:xfrm>
          <a:off x="0" y="742832"/>
          <a:ext cx="7627087" cy="596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2160"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s-CO" sz="1900" kern="1200" dirty="0" smtClean="0"/>
            <a:t>El Instituto tiene identificados 25 riesgos de corrupción, los cuales no han presentado materialización a la fecha.</a:t>
          </a:r>
          <a:endParaRPr lang="es-ES" sz="1900" kern="1200" dirty="0"/>
        </a:p>
      </dsp:txBody>
      <dsp:txXfrm>
        <a:off x="0" y="742832"/>
        <a:ext cx="7627087" cy="596160"/>
      </dsp:txXfrm>
    </dsp:sp>
    <dsp:sp modelId="{E6EF3ACF-7092-44E2-BCC3-A117B7CC8492}">
      <dsp:nvSpPr>
        <dsp:cNvPr id="0" name=""/>
        <dsp:cNvSpPr/>
      </dsp:nvSpPr>
      <dsp:spPr>
        <a:xfrm>
          <a:off x="0" y="1338992"/>
          <a:ext cx="7627087" cy="575639"/>
        </a:xfrm>
        <a:prstGeom prst="roundRect">
          <a:avLst/>
        </a:prstGeom>
        <a:solidFill>
          <a:schemeClr val="accent6">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s-CO" sz="2400" kern="1200" dirty="0" smtClean="0"/>
            <a:t>Oportunidad de mejora</a:t>
          </a:r>
          <a:endParaRPr lang="es-ES" sz="2400" kern="1200" dirty="0"/>
        </a:p>
      </dsp:txBody>
      <dsp:txXfrm>
        <a:off x="28100" y="1367092"/>
        <a:ext cx="7570887" cy="519439"/>
      </dsp:txXfrm>
    </dsp:sp>
    <dsp:sp modelId="{3655211A-C658-4BF1-8F34-9E852EA734AE}">
      <dsp:nvSpPr>
        <dsp:cNvPr id="0" name=""/>
        <dsp:cNvSpPr/>
      </dsp:nvSpPr>
      <dsp:spPr>
        <a:xfrm>
          <a:off x="0" y="1914632"/>
          <a:ext cx="7627087" cy="1391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2160" tIns="30480" rIns="170688" bIns="30480" numCol="1" spcCol="1270" anchor="t" anchorCtr="0">
          <a:noAutofit/>
        </a:bodyPr>
        <a:lstStyle/>
        <a:p>
          <a:pPr marL="171450" lvl="1" indent="-171450" algn="just" defTabSz="844550">
            <a:lnSpc>
              <a:spcPct val="90000"/>
            </a:lnSpc>
            <a:spcBef>
              <a:spcPct val="0"/>
            </a:spcBef>
            <a:spcAft>
              <a:spcPct val="20000"/>
            </a:spcAft>
            <a:buChar char="••"/>
          </a:pPr>
          <a:r>
            <a:rPr lang="es-CO" sz="1900" kern="1200" dirty="0" smtClean="0"/>
            <a:t>Implementación de una herramienta tecnológica especializada en la gestión de riesgos. La adopción de un software de este tipo fortalecería de manera significativa los procesos de análisis, valoración, control y seguimiento, optimizando la toma de decisiones y robusteciendo la gestión del cumplimiento institucional.</a:t>
          </a:r>
          <a:endParaRPr lang="es-ES" sz="1900" kern="1200" dirty="0"/>
        </a:p>
      </dsp:txBody>
      <dsp:txXfrm>
        <a:off x="0" y="1914632"/>
        <a:ext cx="7627087" cy="13910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F848DA-0DFE-403E-93DA-CA69EFD86AB4}" type="datetimeFigureOut">
              <a:rPr lang="es-CO" smtClean="0"/>
              <a:t>26/02/2026</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F8E496-AF5F-48DE-AD7C-5E1B8E8584FE}" type="slidenum">
              <a:rPr lang="es-CO" smtClean="0"/>
              <a:t>‹Nº›</a:t>
            </a:fld>
            <a:endParaRPr lang="es-CO"/>
          </a:p>
        </p:txBody>
      </p:sp>
    </p:spTree>
    <p:extLst>
      <p:ext uri="{BB962C8B-B14F-4D97-AF65-F5344CB8AC3E}">
        <p14:creationId xmlns:p14="http://schemas.microsoft.com/office/powerpoint/2010/main" val="36514780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
        <p:nvSpPr>
          <p:cNvPr id="4" name="Marcador de número de diapositiva 3"/>
          <p:cNvSpPr>
            <a:spLocks noGrp="1"/>
          </p:cNvSpPr>
          <p:nvPr>
            <p:ph type="sldNum" sz="quarter" idx="10"/>
          </p:nvPr>
        </p:nvSpPr>
        <p:spPr/>
        <p:txBody>
          <a:bodyPr/>
          <a:lstStyle/>
          <a:p>
            <a:fld id="{8EF8E496-AF5F-48DE-AD7C-5E1B8E8584FE}" type="slidenum">
              <a:rPr lang="es-CO" smtClean="0"/>
              <a:t>6</a:t>
            </a:fld>
            <a:endParaRPr lang="es-CO"/>
          </a:p>
        </p:txBody>
      </p:sp>
    </p:spTree>
    <p:extLst>
      <p:ext uri="{BB962C8B-B14F-4D97-AF65-F5344CB8AC3E}">
        <p14:creationId xmlns:p14="http://schemas.microsoft.com/office/powerpoint/2010/main" val="34426808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8EF8E496-AF5F-48DE-AD7C-5E1B8E8584FE}" type="slidenum">
              <a:rPr lang="es-CO" smtClean="0"/>
              <a:t>12</a:t>
            </a:fld>
            <a:endParaRPr lang="es-CO"/>
          </a:p>
        </p:txBody>
      </p:sp>
    </p:spTree>
    <p:extLst>
      <p:ext uri="{BB962C8B-B14F-4D97-AF65-F5344CB8AC3E}">
        <p14:creationId xmlns:p14="http://schemas.microsoft.com/office/powerpoint/2010/main" val="21959557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10"/>
          </p:nvPr>
        </p:nvSpPr>
        <p:spPr/>
        <p:txBody>
          <a:bodyPr/>
          <a:lstStyle/>
          <a:p>
            <a:fld id="{8EF8E496-AF5F-48DE-AD7C-5E1B8E8584FE}" type="slidenum">
              <a:rPr lang="es-CO" smtClean="0"/>
              <a:t>16</a:t>
            </a:fld>
            <a:endParaRPr lang="es-CO"/>
          </a:p>
        </p:txBody>
      </p:sp>
    </p:spTree>
    <p:extLst>
      <p:ext uri="{BB962C8B-B14F-4D97-AF65-F5344CB8AC3E}">
        <p14:creationId xmlns:p14="http://schemas.microsoft.com/office/powerpoint/2010/main" val="2776445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es-ES"/>
              <a:t>Haga clic para modificar el estilo de título del patrón</a:t>
            </a:r>
            <a:endParaRPr lang="en-US"/>
          </a:p>
        </p:txBody>
      </p:sp>
      <p:sp>
        <p:nvSpPr>
          <p:cNvPr id="3" name="Subtitle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s-ES"/>
              <a:t>Haga clic para editar el estilo de subtítulo del patrón</a:t>
            </a:r>
            <a:endParaRPr lang="en-US"/>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18A1E746-37C7-4076-9B2B-22A21271FA70}" type="datetimeFigureOut">
              <a:rPr lang="es-CO" smtClean="0"/>
              <a:t>26/02/2026</a:t>
            </a:fld>
            <a:endParaRPr lang="es-CO"/>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es-CO"/>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A7089455-91A7-423C-94DF-E5C706C59439}" type="slidenum">
              <a:rPr lang="es-CO" smtClean="0"/>
              <a:t>‹Nº›</a:t>
            </a:fld>
            <a:endParaRPr lang="es-CO"/>
          </a:p>
        </p:txBody>
      </p:sp>
    </p:spTree>
    <p:extLst>
      <p:ext uri="{BB962C8B-B14F-4D97-AF65-F5344CB8AC3E}">
        <p14:creationId xmlns:p14="http://schemas.microsoft.com/office/powerpoint/2010/main" val="3951920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ítulo y objetos">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3827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ítulo y objetos">
    <p:spTree>
      <p:nvGrpSpPr>
        <p:cNvPr id="1" name=""/>
        <p:cNvGrpSpPr/>
        <p:nvPr/>
      </p:nvGrpSpPr>
      <p:grpSpPr>
        <a:xfrm>
          <a:off x="0" y="0"/>
          <a:ext cx="0" cy="0"/>
          <a:chOff x="0" y="0"/>
          <a:chExt cx="0" cy="0"/>
        </a:xfrm>
      </p:grpSpPr>
      <p:sp>
        <p:nvSpPr>
          <p:cNvPr id="7" name="Redondear rectángulo de esquina diagonal 6"/>
          <p:cNvSpPr/>
          <p:nvPr userDrawn="1"/>
        </p:nvSpPr>
        <p:spPr>
          <a:xfrm>
            <a:off x="0" y="0"/>
            <a:ext cx="9135784" cy="5297714"/>
          </a:xfrm>
          <a:prstGeom prst="round2DiagRect">
            <a:avLst>
              <a:gd name="adj1" fmla="val 977"/>
              <a:gd name="adj2" fmla="val 0"/>
            </a:avLst>
          </a:prstGeom>
          <a:solidFill>
            <a:srgbClr val="F4F9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a:p>
        </p:txBody>
      </p:sp>
      <p:pic>
        <p:nvPicPr>
          <p:cNvPr id="4" name="Imagen 3"/>
          <p:cNvPicPr>
            <a:picLocks noChangeAspect="1"/>
          </p:cNvPicPr>
          <p:nvPr userDrawn="1"/>
        </p:nvPicPr>
        <p:blipFill rotWithShape="1">
          <a:blip r:embed="rId2">
            <a:extLst>
              <a:ext uri="{28A0092B-C50C-407E-A947-70E740481C1C}">
                <a14:useLocalDpi xmlns:a14="http://schemas.microsoft.com/office/drawing/2010/main" val="0"/>
              </a:ext>
            </a:extLst>
          </a:blip>
          <a:srcRect r="76384"/>
          <a:stretch/>
        </p:blipFill>
        <p:spPr>
          <a:xfrm rot="5400000">
            <a:off x="793440" y="-793441"/>
            <a:ext cx="1146629" cy="2733511"/>
          </a:xfrm>
          <a:prstGeom prst="rect">
            <a:avLst/>
          </a:prstGeom>
        </p:spPr>
      </p:pic>
      <p:pic>
        <p:nvPicPr>
          <p:cNvPr id="2" name="Imagen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22007"/>
            <a:ext cx="9637434" cy="5421057"/>
          </a:xfrm>
          <a:prstGeom prst="rect">
            <a:avLst/>
          </a:prstGeom>
        </p:spPr>
      </p:pic>
    </p:spTree>
    <p:extLst>
      <p:ext uri="{BB962C8B-B14F-4D97-AF65-F5344CB8AC3E}">
        <p14:creationId xmlns:p14="http://schemas.microsoft.com/office/powerpoint/2010/main" val="3553051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seño personalizado">
    <p:spTree>
      <p:nvGrpSpPr>
        <p:cNvPr id="1" name=""/>
        <p:cNvGrpSpPr/>
        <p:nvPr/>
      </p:nvGrpSpPr>
      <p:grpSpPr>
        <a:xfrm>
          <a:off x="0" y="0"/>
          <a:ext cx="0" cy="0"/>
          <a:chOff x="0" y="0"/>
          <a:chExt cx="0" cy="0"/>
        </a:xfrm>
      </p:grpSpPr>
      <p:pic>
        <p:nvPicPr>
          <p:cNvPr id="4" name="Imagen 3"/>
          <p:cNvPicPr>
            <a:picLocks noChangeAspect="1"/>
          </p:cNvPicPr>
          <p:nvPr userDrawn="1"/>
        </p:nvPicPr>
        <p:blipFill rotWithShape="1">
          <a:blip r:embed="rId2">
            <a:extLst>
              <a:ext uri="{28A0092B-C50C-407E-A947-70E740481C1C}">
                <a14:useLocalDpi xmlns:a14="http://schemas.microsoft.com/office/drawing/2010/main" val="0"/>
              </a:ext>
            </a:extLst>
          </a:blip>
          <a:srcRect t="-1" r="822" b="639"/>
          <a:stretch/>
        </p:blipFill>
        <p:spPr>
          <a:xfrm>
            <a:off x="0" y="-2365"/>
            <a:ext cx="9144000" cy="5145865"/>
          </a:xfrm>
          <a:prstGeom prst="rect">
            <a:avLst/>
          </a:prstGeom>
        </p:spPr>
      </p:pic>
      <p:pic>
        <p:nvPicPr>
          <p:cNvPr id="12" name="Imagen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133074" y="4501164"/>
            <a:ext cx="1582104" cy="483873"/>
          </a:xfrm>
          <a:prstGeom prst="rect">
            <a:avLst/>
          </a:prstGeom>
        </p:spPr>
      </p:pic>
    </p:spTree>
    <p:extLst>
      <p:ext uri="{BB962C8B-B14F-4D97-AF65-F5344CB8AC3E}">
        <p14:creationId xmlns:p14="http://schemas.microsoft.com/office/powerpoint/2010/main" val="10304160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Diseño personalizado">
    <p:spTree>
      <p:nvGrpSpPr>
        <p:cNvPr id="1" name=""/>
        <p:cNvGrpSpPr/>
        <p:nvPr/>
      </p:nvGrpSpPr>
      <p:grpSpPr>
        <a:xfrm>
          <a:off x="0" y="0"/>
          <a:ext cx="0" cy="0"/>
          <a:chOff x="0" y="0"/>
          <a:chExt cx="0" cy="0"/>
        </a:xfrm>
      </p:grpSpPr>
      <p:pic>
        <p:nvPicPr>
          <p:cNvPr id="3" name="Imagen 2"/>
          <p:cNvPicPr>
            <a:picLocks noChangeAspect="1"/>
          </p:cNvPicPr>
          <p:nvPr userDrawn="1"/>
        </p:nvPicPr>
        <p:blipFill rotWithShape="1">
          <a:blip r:embed="rId2">
            <a:extLst>
              <a:ext uri="{28A0092B-C50C-407E-A947-70E740481C1C}">
                <a14:useLocalDpi xmlns:a14="http://schemas.microsoft.com/office/drawing/2010/main" val="0"/>
              </a:ext>
            </a:extLst>
          </a:blip>
          <a:srcRect t="-1" r="822" b="639"/>
          <a:stretch/>
        </p:blipFill>
        <p:spPr>
          <a:xfrm>
            <a:off x="0" y="-2365"/>
            <a:ext cx="9144000" cy="5145865"/>
          </a:xfrm>
          <a:prstGeom prst="rect">
            <a:avLst/>
          </a:prstGeom>
        </p:spPr>
      </p:pic>
      <p:sp>
        <p:nvSpPr>
          <p:cNvPr id="4" name="Paralelogramo 3"/>
          <p:cNvSpPr/>
          <p:nvPr userDrawn="1"/>
        </p:nvSpPr>
        <p:spPr>
          <a:xfrm>
            <a:off x="441436" y="161716"/>
            <a:ext cx="7181849" cy="500007"/>
          </a:xfrm>
          <a:prstGeom prst="parallelogram">
            <a:avLst>
              <a:gd name="adj" fmla="val 69579"/>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Tree>
    <p:extLst>
      <p:ext uri="{BB962C8B-B14F-4D97-AF65-F5344CB8AC3E}">
        <p14:creationId xmlns:p14="http://schemas.microsoft.com/office/powerpoint/2010/main" val="2086019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Diseño personaliza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CO"/>
          </a:p>
        </p:txBody>
      </p:sp>
    </p:spTree>
    <p:extLst>
      <p:ext uri="{BB962C8B-B14F-4D97-AF65-F5344CB8AC3E}">
        <p14:creationId xmlns:p14="http://schemas.microsoft.com/office/powerpoint/2010/main" val="16863205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cabezado de sección">
    <p:spTree>
      <p:nvGrpSpPr>
        <p:cNvPr id="1" name=""/>
        <p:cNvGrpSpPr/>
        <p:nvPr/>
      </p:nvGrpSpPr>
      <p:grpSpPr>
        <a:xfrm>
          <a:off x="0" y="0"/>
          <a:ext cx="0" cy="0"/>
          <a:chOff x="0" y="0"/>
          <a:chExt cx="0" cy="0"/>
        </a:xfrm>
      </p:grpSpPr>
      <p:pic>
        <p:nvPicPr>
          <p:cNvPr id="7" name="Imagen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801100" y="3571875"/>
            <a:ext cx="342900" cy="1571625"/>
          </a:xfrm>
          <a:prstGeom prst="rect">
            <a:avLst/>
          </a:prstGeom>
        </p:spPr>
      </p:pic>
      <p:pic>
        <p:nvPicPr>
          <p:cNvPr id="8" name="Imagen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870321" y="4379053"/>
            <a:ext cx="2102229" cy="764447"/>
          </a:xfrm>
          <a:prstGeom prst="rect">
            <a:avLst/>
          </a:prstGeom>
        </p:spPr>
      </p:pic>
      <p:pic>
        <p:nvPicPr>
          <p:cNvPr id="10" name="Marcador de contenido 4"/>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rot="5400000">
            <a:off x="-2157166" y="2157166"/>
            <a:ext cx="4949797" cy="635465"/>
          </a:xfrm>
          <a:prstGeom prst="rect">
            <a:avLst/>
          </a:prstGeom>
        </p:spPr>
      </p:pic>
      <p:pic>
        <p:nvPicPr>
          <p:cNvPr id="6" name="Imagen 5"/>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133074" y="4501164"/>
            <a:ext cx="1582104" cy="483873"/>
          </a:xfrm>
          <a:prstGeom prst="rect">
            <a:avLst/>
          </a:prstGeom>
        </p:spPr>
      </p:pic>
    </p:spTree>
    <p:extLst>
      <p:ext uri="{BB962C8B-B14F-4D97-AF65-F5344CB8AC3E}">
        <p14:creationId xmlns:p14="http://schemas.microsoft.com/office/powerpoint/2010/main" val="3812874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Diseño personalizado">
    <p:spTree>
      <p:nvGrpSpPr>
        <p:cNvPr id="1" name=""/>
        <p:cNvGrpSpPr/>
        <p:nvPr/>
      </p:nvGrpSpPr>
      <p:grpSpPr>
        <a:xfrm>
          <a:off x="0" y="0"/>
          <a:ext cx="0" cy="0"/>
          <a:chOff x="0" y="0"/>
          <a:chExt cx="0" cy="0"/>
        </a:xfrm>
      </p:grpSpPr>
      <p:pic>
        <p:nvPicPr>
          <p:cNvPr id="3" name="Marcador de contenido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508035"/>
            <a:ext cx="4949797" cy="635465"/>
          </a:xfrm>
          <a:prstGeom prst="rect">
            <a:avLst/>
          </a:prstGeom>
        </p:spPr>
      </p:pic>
      <p:pic>
        <p:nvPicPr>
          <p:cNvPr id="5" name="Imagen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292662" y="1"/>
            <a:ext cx="851338" cy="542980"/>
          </a:xfrm>
          <a:prstGeom prst="rect">
            <a:avLst/>
          </a:prstGeom>
        </p:spPr>
      </p:pic>
    </p:spTree>
    <p:extLst>
      <p:ext uri="{BB962C8B-B14F-4D97-AF65-F5344CB8AC3E}">
        <p14:creationId xmlns:p14="http://schemas.microsoft.com/office/powerpoint/2010/main" val="11815625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os objetos">
    <p:spTree>
      <p:nvGrpSpPr>
        <p:cNvPr id="1" name=""/>
        <p:cNvGrpSpPr/>
        <p:nvPr/>
      </p:nvGrpSpPr>
      <p:grpSpPr>
        <a:xfrm>
          <a:off x="0" y="0"/>
          <a:ext cx="0" cy="0"/>
          <a:chOff x="0" y="0"/>
          <a:chExt cx="0" cy="0"/>
        </a:xfrm>
      </p:grpSpPr>
      <p:pic>
        <p:nvPicPr>
          <p:cNvPr id="8" name="Imagen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1942115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mparación">
    <p:spTree>
      <p:nvGrpSpPr>
        <p:cNvPr id="1" name=""/>
        <p:cNvGrpSpPr/>
        <p:nvPr/>
      </p:nvGrpSpPr>
      <p:grpSpPr>
        <a:xfrm>
          <a:off x="0" y="0"/>
          <a:ext cx="0" cy="0"/>
          <a:chOff x="0" y="0"/>
          <a:chExt cx="0" cy="0"/>
        </a:xfrm>
      </p:grpSpPr>
      <p:pic>
        <p:nvPicPr>
          <p:cNvPr id="12" name="Imagen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947864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olo el título">
    <p:spTree>
      <p:nvGrpSpPr>
        <p:cNvPr id="1" name=""/>
        <p:cNvGrpSpPr/>
        <p:nvPr/>
      </p:nvGrpSpPr>
      <p:grpSpPr>
        <a:xfrm>
          <a:off x="0" y="0"/>
          <a:ext cx="0" cy="0"/>
          <a:chOff x="0" y="0"/>
          <a:chExt cx="0" cy="0"/>
        </a:xfrm>
      </p:grpSpPr>
      <p:pic>
        <p:nvPicPr>
          <p:cNvPr id="4" name="Imagen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4932293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3"/>
            <a:ext cx="2057400" cy="273844"/>
          </a:xfrm>
          <a:prstGeom prst="rect">
            <a:avLst/>
          </a:prstGeom>
        </p:spPr>
        <p:txBody>
          <a:bodyPr/>
          <a:lstStyle/>
          <a:p>
            <a:fld id="{18A1E746-37C7-4076-9B2B-22A21271FA70}" type="datetimeFigureOut">
              <a:rPr lang="es-CO" smtClean="0"/>
              <a:t>26/02/2026</a:t>
            </a:fld>
            <a:endParaRPr lang="es-CO"/>
          </a:p>
        </p:txBody>
      </p:sp>
      <p:sp>
        <p:nvSpPr>
          <p:cNvPr id="3" name="Footer Placeholder 2"/>
          <p:cNvSpPr>
            <a:spLocks noGrp="1"/>
          </p:cNvSpPr>
          <p:nvPr>
            <p:ph type="ftr" sz="quarter" idx="11"/>
          </p:nvPr>
        </p:nvSpPr>
        <p:spPr>
          <a:xfrm>
            <a:off x="3028950" y="4767263"/>
            <a:ext cx="3086100" cy="273844"/>
          </a:xfrm>
          <a:prstGeom prst="rect">
            <a:avLst/>
          </a:prstGeom>
        </p:spPr>
        <p:txBody>
          <a:bodyPr/>
          <a:lstStyle/>
          <a:p>
            <a:endParaRPr lang="es-CO"/>
          </a:p>
        </p:txBody>
      </p:sp>
      <p:sp>
        <p:nvSpPr>
          <p:cNvPr id="4" name="Slide Number Placeholder 3"/>
          <p:cNvSpPr>
            <a:spLocks noGrp="1"/>
          </p:cNvSpPr>
          <p:nvPr>
            <p:ph type="sldNum" sz="quarter" idx="12"/>
          </p:nvPr>
        </p:nvSpPr>
        <p:spPr>
          <a:xfrm>
            <a:off x="6457950" y="4767263"/>
            <a:ext cx="2057400" cy="273844"/>
          </a:xfrm>
          <a:prstGeom prst="rect">
            <a:avLst/>
          </a:prstGeom>
        </p:spPr>
        <p:txBody>
          <a:bodyPr/>
          <a:lstStyle/>
          <a:p>
            <a:fld id="{A7089455-91A7-423C-94DF-E5C706C59439}" type="slidenum">
              <a:rPr lang="es-CO" smtClean="0"/>
              <a:t>‹Nº›</a:t>
            </a:fld>
            <a:endParaRPr lang="es-CO"/>
          </a:p>
        </p:txBody>
      </p:sp>
    </p:spTree>
    <p:extLst>
      <p:ext uri="{BB962C8B-B14F-4D97-AF65-F5344CB8AC3E}">
        <p14:creationId xmlns:p14="http://schemas.microsoft.com/office/powerpoint/2010/main" val="7972177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es-ES"/>
              <a:t>Haga clic para modificar el estilo de título del patrón</a:t>
            </a:r>
            <a:endParaRPr lang="en-US"/>
          </a:p>
        </p:txBody>
      </p:sp>
      <p:sp>
        <p:nvSpPr>
          <p:cNvPr id="3" name="Content Placeholder 2"/>
          <p:cNvSpPr>
            <a:spLocks noGrp="1"/>
          </p:cNvSpPr>
          <p:nvPr>
            <p:ph idx="1"/>
          </p:nvPr>
        </p:nvSpPr>
        <p:spPr>
          <a:xfrm>
            <a:off x="3887391" y="740569"/>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el estilo de texto del patrón</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18A1E746-37C7-4076-9B2B-22A21271FA70}" type="datetimeFigureOut">
              <a:rPr lang="es-CO" smtClean="0"/>
              <a:t>26/02/2026</a:t>
            </a:fld>
            <a:endParaRPr lang="es-CO"/>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es-CO"/>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A7089455-91A7-423C-94DF-E5C706C59439}" type="slidenum">
              <a:rPr lang="es-CO" smtClean="0"/>
              <a:t>‹Nº›</a:t>
            </a:fld>
            <a:endParaRPr lang="es-CO"/>
          </a:p>
        </p:txBody>
      </p:sp>
    </p:spTree>
    <p:extLst>
      <p:ext uri="{BB962C8B-B14F-4D97-AF65-F5344CB8AC3E}">
        <p14:creationId xmlns:p14="http://schemas.microsoft.com/office/powerpoint/2010/main" val="34351581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es-ES"/>
              <a:t>Haga clic para modificar el estilo de título del patrón</a:t>
            </a:r>
            <a:endParaRPr lang="en-US"/>
          </a:p>
        </p:txBody>
      </p:sp>
      <p:sp>
        <p:nvSpPr>
          <p:cNvPr id="3" name="Picture Placeholder 2"/>
          <p:cNvSpPr>
            <a:spLocks noGrp="1" noChangeAspect="1"/>
          </p:cNvSpPr>
          <p:nvPr>
            <p:ph type="pic" idx="1"/>
          </p:nvPr>
        </p:nvSpPr>
        <p:spPr>
          <a:xfrm>
            <a:off x="3887391" y="740569"/>
            <a:ext cx="4629150" cy="3655219"/>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s-ES"/>
              <a:t>Haga clic en el icono para agregar una imagen</a:t>
            </a:r>
            <a:endParaRPr lang="en-US"/>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s-ES"/>
              <a:t>Editar el estilo de texto del patrón</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18A1E746-37C7-4076-9B2B-22A21271FA70}" type="datetimeFigureOut">
              <a:rPr lang="es-CO" smtClean="0"/>
              <a:t>26/02/2026</a:t>
            </a:fld>
            <a:endParaRPr lang="es-CO"/>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es-CO"/>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A7089455-91A7-423C-94DF-E5C706C59439}" type="slidenum">
              <a:rPr lang="es-CO" smtClean="0"/>
              <a:t>‹Nº›</a:t>
            </a:fld>
            <a:endParaRPr lang="es-CO"/>
          </a:p>
        </p:txBody>
      </p:sp>
    </p:spTree>
    <p:extLst>
      <p:ext uri="{BB962C8B-B14F-4D97-AF65-F5344CB8AC3E}">
        <p14:creationId xmlns:p14="http://schemas.microsoft.com/office/powerpoint/2010/main" val="29904942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a:xfrm>
            <a:off x="628650" y="1369219"/>
            <a:ext cx="7886700" cy="3263504"/>
          </a:xfrm>
          <a:prstGeom prst="rect">
            <a:avLst/>
          </a:prstGeo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18A1E746-37C7-4076-9B2B-22A21271FA70}" type="datetimeFigureOut">
              <a:rPr lang="es-CO" smtClean="0"/>
              <a:t>26/02/2026</a:t>
            </a:fld>
            <a:endParaRPr lang="es-CO"/>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es-CO"/>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A7089455-91A7-423C-94DF-E5C706C59439}" type="slidenum">
              <a:rPr lang="es-CO" smtClean="0"/>
              <a:t>‹Nº›</a:t>
            </a:fld>
            <a:endParaRPr lang="es-CO"/>
          </a:p>
        </p:txBody>
      </p:sp>
    </p:spTree>
    <p:extLst>
      <p:ext uri="{BB962C8B-B14F-4D97-AF65-F5344CB8AC3E}">
        <p14:creationId xmlns:p14="http://schemas.microsoft.com/office/powerpoint/2010/main" val="9837861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a:prstGeom prst="rect">
            <a:avLst/>
          </a:prstGeom>
        </p:spPr>
        <p:txBody>
          <a:bodyPr vert="eaVert"/>
          <a:lstStyle/>
          <a:p>
            <a:r>
              <a:rPr lang="es-ES"/>
              <a:t>Haga clic para modificar el estilo de título del patrón</a:t>
            </a:r>
            <a:endParaRPr lang="en-US"/>
          </a:p>
        </p:txBody>
      </p:sp>
      <p:sp>
        <p:nvSpPr>
          <p:cNvPr id="3" name="Vertical Text Placeholder 2"/>
          <p:cNvSpPr>
            <a:spLocks noGrp="1"/>
          </p:cNvSpPr>
          <p:nvPr>
            <p:ph type="body" orient="vert" idx="1"/>
          </p:nvPr>
        </p:nvSpPr>
        <p:spPr>
          <a:xfrm>
            <a:off x="628650" y="273844"/>
            <a:ext cx="5800725" cy="4358879"/>
          </a:xfrm>
          <a:prstGeom prst="rect">
            <a:avLst/>
          </a:prstGeom>
        </p:spPr>
        <p:txBody>
          <a:bodyPr vert="eaVert"/>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18A1E746-37C7-4076-9B2B-22A21271FA70}" type="datetimeFigureOut">
              <a:rPr lang="es-CO" smtClean="0"/>
              <a:t>26/02/2026</a:t>
            </a:fld>
            <a:endParaRPr lang="es-CO"/>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es-CO"/>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A7089455-91A7-423C-94DF-E5C706C59439}" type="slidenum">
              <a:rPr lang="es-CO" smtClean="0"/>
              <a:t>‹Nº›</a:t>
            </a:fld>
            <a:endParaRPr lang="es-CO"/>
          </a:p>
        </p:txBody>
      </p:sp>
    </p:spTree>
    <p:extLst>
      <p:ext uri="{BB962C8B-B14F-4D97-AF65-F5344CB8AC3E}">
        <p14:creationId xmlns:p14="http://schemas.microsoft.com/office/powerpoint/2010/main" val="4188080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s-ES"/>
              <a:t>Haga clic para modificar el estilo de título del patrón</a:t>
            </a:r>
            <a:endParaRPr lang="en-US"/>
          </a:p>
        </p:txBody>
      </p:sp>
      <p:sp>
        <p:nvSpPr>
          <p:cNvPr id="9"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Tree>
    <p:extLst>
      <p:ext uri="{BB962C8B-B14F-4D97-AF65-F5344CB8AC3E}">
        <p14:creationId xmlns:p14="http://schemas.microsoft.com/office/powerpoint/2010/main" val="20861406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72" r:id="rId3"/>
    <p:sldLayoutId id="2147483673" r:id="rId4"/>
    <p:sldLayoutId id="2147483676" r:id="rId5"/>
    <p:sldLayoutId id="2147483675" r:id="rId6"/>
    <p:sldLayoutId id="2147483663" r:id="rId7"/>
    <p:sldLayoutId id="2147483674" r:id="rId8"/>
    <p:sldLayoutId id="2147483664" r:id="rId9"/>
    <p:sldLayoutId id="2147483665" r:id="rId10"/>
    <p:sldLayoutId id="2147483666" r:id="rId11"/>
    <p:sldLayoutId id="2147483667" r:id="rId12"/>
    <p:sldLayoutId id="2147483668" r:id="rId13"/>
    <p:sldLayoutId id="2147483669" r:id="rId14"/>
    <p:sldLayoutId id="2147483670" r:id="rId15"/>
    <p:sldLayoutId id="2147483671" r:id="rId1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p:cNvSpPr txBox="1"/>
          <p:nvPr/>
        </p:nvSpPr>
        <p:spPr>
          <a:xfrm>
            <a:off x="729902" y="739044"/>
            <a:ext cx="7067129" cy="1560427"/>
          </a:xfrm>
          <a:prstGeom prst="rect">
            <a:avLst/>
          </a:prstGeom>
          <a:noFill/>
        </p:spPr>
        <p:txBody>
          <a:bodyPr wrap="square" rtlCol="0">
            <a:spAutoFit/>
          </a:bodyPr>
          <a:lstStyle/>
          <a:p>
            <a:pPr algn="ctr">
              <a:lnSpc>
                <a:spcPct val="90000"/>
              </a:lnSpc>
              <a:spcBef>
                <a:spcPct val="0"/>
              </a:spcBef>
            </a:pPr>
            <a:r>
              <a:rPr lang="es-MX" sz="2400" b="1" dirty="0">
                <a:solidFill>
                  <a:schemeClr val="bg1"/>
                </a:solidFill>
                <a:latin typeface="Arial Black" panose="020B0A04020102020204" pitchFamily="34" charset="0"/>
                <a:ea typeface="+mj-ea"/>
                <a:cs typeface="+mj-cs"/>
              </a:rPr>
              <a:t>Comité Institucional de Coordinación </a:t>
            </a:r>
            <a:r>
              <a:rPr lang="es-MX" sz="2400" b="1" dirty="0" smtClean="0">
                <a:solidFill>
                  <a:schemeClr val="bg1"/>
                </a:solidFill>
                <a:latin typeface="Arial Black" panose="020B0A04020102020204" pitchFamily="34" charset="0"/>
                <a:ea typeface="+mj-ea"/>
                <a:cs typeface="+mj-cs"/>
              </a:rPr>
              <a:t>de Control Interno </a:t>
            </a:r>
          </a:p>
          <a:p>
            <a:pPr algn="ctr">
              <a:lnSpc>
                <a:spcPct val="90000"/>
              </a:lnSpc>
              <a:spcBef>
                <a:spcPct val="0"/>
              </a:spcBef>
            </a:pPr>
            <a:endParaRPr lang="es-MX" sz="1400" b="1" dirty="0" smtClean="0">
              <a:solidFill>
                <a:schemeClr val="bg1"/>
              </a:solidFill>
              <a:latin typeface="Arial Black" panose="020B0A04020102020204" pitchFamily="34" charset="0"/>
              <a:ea typeface="+mj-ea"/>
              <a:cs typeface="+mj-cs"/>
            </a:endParaRPr>
          </a:p>
          <a:p>
            <a:pPr algn="ctr">
              <a:lnSpc>
                <a:spcPct val="90000"/>
              </a:lnSpc>
              <a:spcBef>
                <a:spcPct val="0"/>
              </a:spcBef>
            </a:pPr>
            <a:endParaRPr lang="es-MX" sz="2000" b="1" dirty="0" smtClean="0">
              <a:solidFill>
                <a:schemeClr val="bg1"/>
              </a:solidFill>
              <a:latin typeface="Arial Black" panose="020B0A04020102020204" pitchFamily="34" charset="0"/>
              <a:ea typeface="+mj-ea"/>
              <a:cs typeface="+mj-cs"/>
            </a:endParaRPr>
          </a:p>
          <a:p>
            <a:pPr algn="ctr">
              <a:lnSpc>
                <a:spcPct val="90000"/>
              </a:lnSpc>
              <a:spcBef>
                <a:spcPct val="0"/>
              </a:spcBef>
            </a:pPr>
            <a:r>
              <a:rPr lang="es-MX" sz="2400" b="1" dirty="0" smtClean="0">
                <a:solidFill>
                  <a:schemeClr val="bg1"/>
                </a:solidFill>
                <a:latin typeface="Arial Black" panose="020B0A04020102020204" pitchFamily="34" charset="0"/>
                <a:ea typeface="+mj-ea"/>
                <a:cs typeface="+mj-cs"/>
              </a:rPr>
              <a:t>CICCI No.1 </a:t>
            </a:r>
            <a:endParaRPr lang="es-CO" sz="2400" b="1" dirty="0">
              <a:solidFill>
                <a:schemeClr val="bg1"/>
              </a:solidFill>
              <a:latin typeface="Arial Black" panose="020B0A04020102020204" pitchFamily="34" charset="0"/>
              <a:ea typeface="+mj-ea"/>
              <a:cs typeface="+mj-cs"/>
            </a:endParaRPr>
          </a:p>
        </p:txBody>
      </p:sp>
      <p:pic>
        <p:nvPicPr>
          <p:cNvPr id="3" name="Imagen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41775" y="3303696"/>
            <a:ext cx="2600043" cy="838813"/>
          </a:xfrm>
          <a:prstGeom prst="rect">
            <a:avLst/>
          </a:prstGeom>
        </p:spPr>
      </p:pic>
      <p:sp>
        <p:nvSpPr>
          <p:cNvPr id="4" name="CuadroTexto 3"/>
          <p:cNvSpPr txBox="1"/>
          <p:nvPr/>
        </p:nvSpPr>
        <p:spPr>
          <a:xfrm>
            <a:off x="885377" y="2687587"/>
            <a:ext cx="6756177" cy="424732"/>
          </a:xfrm>
          <a:prstGeom prst="rect">
            <a:avLst/>
          </a:prstGeom>
          <a:noFill/>
        </p:spPr>
        <p:txBody>
          <a:bodyPr wrap="square" rtlCol="0">
            <a:spAutoFit/>
          </a:bodyPr>
          <a:lstStyle/>
          <a:p>
            <a:pPr algn="ctr">
              <a:lnSpc>
                <a:spcPct val="90000"/>
              </a:lnSpc>
              <a:spcBef>
                <a:spcPct val="0"/>
              </a:spcBef>
            </a:pPr>
            <a:r>
              <a:rPr lang="es-MX" sz="2400" b="1" dirty="0" smtClean="0">
                <a:solidFill>
                  <a:schemeClr val="bg1"/>
                </a:solidFill>
                <a:latin typeface="Arial Black" panose="020B0A04020102020204" pitchFamily="34" charset="0"/>
                <a:ea typeface="+mj-ea"/>
                <a:cs typeface="+mj-cs"/>
              </a:rPr>
              <a:t>26/02 del 2026</a:t>
            </a:r>
            <a:endParaRPr lang="es-CO" sz="2400" b="1" dirty="0">
              <a:solidFill>
                <a:schemeClr val="bg1"/>
              </a:solidFill>
              <a:latin typeface="Arial Black" panose="020B0A04020102020204" pitchFamily="34" charset="0"/>
              <a:ea typeface="+mj-ea"/>
              <a:cs typeface="+mj-cs"/>
            </a:endParaRPr>
          </a:p>
        </p:txBody>
      </p:sp>
    </p:spTree>
    <p:extLst>
      <p:ext uri="{BB962C8B-B14F-4D97-AF65-F5344CB8AC3E}">
        <p14:creationId xmlns:p14="http://schemas.microsoft.com/office/powerpoint/2010/main" val="17313239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0" y="1"/>
            <a:ext cx="7412182" cy="626806"/>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
        <p:nvSpPr>
          <p:cNvPr id="10" name="Título 1"/>
          <p:cNvSpPr txBox="1">
            <a:spLocks/>
          </p:cNvSpPr>
          <p:nvPr/>
        </p:nvSpPr>
        <p:spPr>
          <a:xfrm>
            <a:off x="1882732" y="108955"/>
            <a:ext cx="3646717" cy="408897"/>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s-MX" sz="2400" b="1" dirty="0" smtClean="0">
                <a:solidFill>
                  <a:schemeClr val="bg1"/>
                </a:solidFill>
                <a:latin typeface="Arial Black" panose="020B0A04020102020204" pitchFamily="34" charset="0"/>
              </a:rPr>
              <a:t>CONTEXTO</a:t>
            </a:r>
            <a:endParaRPr lang="es-CO" sz="2400" b="1" dirty="0">
              <a:solidFill>
                <a:schemeClr val="bg1"/>
              </a:solidFill>
              <a:latin typeface="Arial Black" panose="020B0A04020102020204" pitchFamily="34" charset="0"/>
            </a:endParaRPr>
          </a:p>
        </p:txBody>
      </p:sp>
      <p:sp>
        <p:nvSpPr>
          <p:cNvPr id="4" name="Rectángulo 3"/>
          <p:cNvSpPr/>
          <p:nvPr/>
        </p:nvSpPr>
        <p:spPr>
          <a:xfrm>
            <a:off x="568036" y="935182"/>
            <a:ext cx="8115220" cy="423193"/>
          </a:xfrm>
          <a:prstGeom prst="rect">
            <a:avLst/>
          </a:prstGeom>
        </p:spPr>
        <p:txBody>
          <a:bodyPr wrap="square">
            <a:spAutoFit/>
          </a:bodyPr>
          <a:lstStyle/>
          <a:p>
            <a:pPr algn="just"/>
            <a:endParaRPr lang="es-CO" dirty="0"/>
          </a:p>
          <a:p>
            <a:pPr lvl="0" algn="just"/>
            <a:endParaRPr lang="es-ES" sz="800" dirty="0"/>
          </a:p>
        </p:txBody>
      </p:sp>
      <p:sp>
        <p:nvSpPr>
          <p:cNvPr id="3" name="Redondear rectángulo de esquina diagonal 2"/>
          <p:cNvSpPr/>
          <p:nvPr/>
        </p:nvSpPr>
        <p:spPr>
          <a:xfrm>
            <a:off x="361503" y="780994"/>
            <a:ext cx="8463519" cy="1198418"/>
          </a:xfrm>
          <a:prstGeom prst="round2Diag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s-CO" sz="1000" b="1" dirty="0" smtClean="0">
                <a:solidFill>
                  <a:schemeClr val="tx1"/>
                </a:solidFill>
                <a:latin typeface="Arial" panose="020B0604020202020204" pitchFamily="34" charset="0"/>
                <a:cs typeface="Arial" panose="020B0604020202020204" pitchFamily="34" charset="0"/>
              </a:rPr>
              <a:t>Ley </a:t>
            </a:r>
            <a:r>
              <a:rPr lang="es-CO" sz="1000" b="1" dirty="0">
                <a:solidFill>
                  <a:schemeClr val="tx1"/>
                </a:solidFill>
                <a:latin typeface="Arial" panose="020B0604020202020204" pitchFamily="34" charset="0"/>
                <a:cs typeface="Arial" panose="020B0604020202020204" pitchFamily="34" charset="0"/>
              </a:rPr>
              <a:t>87 de 1993. </a:t>
            </a:r>
            <a:r>
              <a:rPr lang="es-CO" sz="1000" b="1" i="1" dirty="0">
                <a:latin typeface="Arial" panose="020B0604020202020204" pitchFamily="34" charset="0"/>
                <a:cs typeface="Arial" panose="020B0604020202020204" pitchFamily="34" charset="0"/>
              </a:rPr>
              <a:t>Por la cual se establecen normas para el ejercicio del control interno en las entidades y organismos del estado y se dictan otras disposiciones"</a:t>
            </a:r>
            <a:endParaRPr lang="es-CO" sz="1000" dirty="0">
              <a:latin typeface="Arial" panose="020B0604020202020204" pitchFamily="34" charset="0"/>
              <a:cs typeface="Arial" panose="020B0604020202020204" pitchFamily="34" charset="0"/>
            </a:endParaRPr>
          </a:p>
          <a:p>
            <a:r>
              <a:rPr lang="es-CO" sz="1000" dirty="0">
                <a:latin typeface="Arial" panose="020B0604020202020204" pitchFamily="34" charset="0"/>
                <a:cs typeface="Arial" panose="020B0604020202020204" pitchFamily="34" charset="0"/>
              </a:rPr>
              <a:t> </a:t>
            </a:r>
          </a:p>
          <a:p>
            <a:r>
              <a:rPr lang="es-CO" sz="1000" b="1" dirty="0">
                <a:latin typeface="Arial" panose="020B0604020202020204" pitchFamily="34" charset="0"/>
                <a:cs typeface="Arial" panose="020B0604020202020204" pitchFamily="34" charset="0"/>
              </a:rPr>
              <a:t>ARTÍCULO 13.-</a:t>
            </a:r>
            <a:r>
              <a:rPr lang="es-CO" sz="1000" dirty="0">
                <a:latin typeface="Arial" panose="020B0604020202020204" pitchFamily="34" charset="0"/>
                <a:cs typeface="Arial" panose="020B0604020202020204" pitchFamily="34" charset="0"/>
              </a:rPr>
              <a:t> </a:t>
            </a:r>
            <a:r>
              <a:rPr lang="es-CO" sz="1000" b="1" i="1" dirty="0">
                <a:latin typeface="Arial" panose="020B0604020202020204" pitchFamily="34" charset="0"/>
                <a:cs typeface="Arial" panose="020B0604020202020204" pitchFamily="34" charset="0"/>
              </a:rPr>
              <a:t>Comité de Coordinación del Sistema de Control Interno.</a:t>
            </a:r>
            <a:r>
              <a:rPr lang="es-CO" sz="1000" dirty="0">
                <a:latin typeface="Arial" panose="020B0604020202020204" pitchFamily="34" charset="0"/>
                <a:cs typeface="Arial" panose="020B0604020202020204" pitchFamily="34" charset="0"/>
              </a:rPr>
              <a:t> Los organismos y entidades a que se refiere el artículo 5 de la presente Ley, deberán establecer el más alto nivel jerárquico un Comité de Coordinación del Sistema de Control Interno, de acuerdo con la naturaleza de las funciones propias de la </a:t>
            </a:r>
            <a:r>
              <a:rPr lang="es-CO" sz="1000" dirty="0" smtClean="0">
                <a:latin typeface="Arial" panose="020B0604020202020204" pitchFamily="34" charset="0"/>
                <a:cs typeface="Arial" panose="020B0604020202020204" pitchFamily="34" charset="0"/>
              </a:rPr>
              <a:t>organización.</a:t>
            </a:r>
            <a:endParaRPr lang="es-CO" sz="1000" dirty="0">
              <a:latin typeface="Arial" panose="020B0604020202020204" pitchFamily="34" charset="0"/>
              <a:cs typeface="Arial" panose="020B0604020202020204" pitchFamily="34" charset="0"/>
            </a:endParaRPr>
          </a:p>
        </p:txBody>
      </p:sp>
      <p:sp>
        <p:nvSpPr>
          <p:cNvPr id="7" name="Redondear rectángulo de esquina diagonal 6"/>
          <p:cNvSpPr/>
          <p:nvPr/>
        </p:nvSpPr>
        <p:spPr>
          <a:xfrm>
            <a:off x="361506" y="2133600"/>
            <a:ext cx="8463517" cy="1198418"/>
          </a:xfrm>
          <a:prstGeom prst="round2Diag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s-MX" sz="1000" b="1" dirty="0">
                <a:solidFill>
                  <a:schemeClr val="tx1"/>
                </a:solidFill>
                <a:latin typeface="Arial" panose="020B0604020202020204" pitchFamily="34" charset="0"/>
                <a:cs typeface="Arial" panose="020B0604020202020204" pitchFamily="34" charset="0"/>
              </a:rPr>
              <a:t>Decreto 648 del 19 de abril de </a:t>
            </a:r>
            <a:r>
              <a:rPr lang="es-MX" sz="1000" b="1" dirty="0" smtClean="0">
                <a:solidFill>
                  <a:schemeClr val="tx1"/>
                </a:solidFill>
                <a:latin typeface="Arial" panose="020B0604020202020204" pitchFamily="34" charset="0"/>
                <a:cs typeface="Arial" panose="020B0604020202020204" pitchFamily="34" charset="0"/>
              </a:rPr>
              <a:t>2017.</a:t>
            </a:r>
            <a:endParaRPr lang="es-MX" sz="1000" b="1" dirty="0">
              <a:solidFill>
                <a:schemeClr val="tx1"/>
              </a:solidFill>
              <a:latin typeface="Arial" panose="020B0604020202020204" pitchFamily="34" charset="0"/>
              <a:cs typeface="Arial" panose="020B0604020202020204" pitchFamily="34" charset="0"/>
            </a:endParaRPr>
          </a:p>
          <a:p>
            <a:r>
              <a:rPr lang="es-MX" sz="1000" dirty="0">
                <a:latin typeface="Arial" panose="020B0604020202020204" pitchFamily="34" charset="0"/>
                <a:cs typeface="Arial" panose="020B0604020202020204" pitchFamily="34" charset="0"/>
              </a:rPr>
              <a:t/>
            </a:r>
            <a:br>
              <a:rPr lang="es-MX" sz="1000" dirty="0">
                <a:latin typeface="Arial" panose="020B0604020202020204" pitchFamily="34" charset="0"/>
                <a:cs typeface="Arial" panose="020B0604020202020204" pitchFamily="34" charset="0"/>
              </a:rPr>
            </a:br>
            <a:r>
              <a:rPr lang="es-MX" sz="1000" dirty="0">
                <a:latin typeface="Arial" panose="020B0604020202020204" pitchFamily="34" charset="0"/>
                <a:cs typeface="Arial" panose="020B0604020202020204" pitchFamily="34" charset="0"/>
              </a:rPr>
              <a:t>ARTÍCULO  2.2.21.1.5 Comité Institucional de Coordinación de Control Interno. Las entidades que hacen parte del ámbito de aplicación de la Ley 87 de 1993, deberán establecer un Comité Institucional de Coordinación de Control Interno como órgano asesor e instancia decisoria en los asuntos del control interno, </a:t>
            </a:r>
          </a:p>
          <a:p>
            <a:r>
              <a:rPr lang="es-MX" sz="1000" dirty="0">
                <a:latin typeface="Arial" panose="020B0604020202020204" pitchFamily="34" charset="0"/>
                <a:cs typeface="Arial" panose="020B0604020202020204" pitchFamily="34" charset="0"/>
              </a:rPr>
              <a:t>PARÁGRAFO  1º. El Comité se reunirá como mínimo dos (2) veces en el año.</a:t>
            </a:r>
          </a:p>
        </p:txBody>
      </p:sp>
      <p:sp>
        <p:nvSpPr>
          <p:cNvPr id="12" name="Redondear rectángulo de esquina diagonal 11"/>
          <p:cNvSpPr/>
          <p:nvPr/>
        </p:nvSpPr>
        <p:spPr>
          <a:xfrm>
            <a:off x="347325" y="3571265"/>
            <a:ext cx="8477697" cy="1440213"/>
          </a:xfrm>
          <a:prstGeom prst="round2Diag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r>
              <a:rPr lang="es-CO" sz="1100" b="1" dirty="0">
                <a:solidFill>
                  <a:schemeClr val="tx1"/>
                </a:solidFill>
                <a:latin typeface="Arial" panose="020B0604020202020204" pitchFamily="34" charset="0"/>
                <a:cs typeface="Arial" panose="020B0604020202020204" pitchFamily="34" charset="0"/>
              </a:rPr>
              <a:t>Resolución S0001628 del 19/10/2017</a:t>
            </a:r>
            <a:r>
              <a:rPr lang="es-CO" sz="1100" dirty="0">
                <a:latin typeface="Arial" panose="020B0604020202020204" pitchFamily="34" charset="0"/>
                <a:cs typeface="Arial" panose="020B0604020202020204" pitchFamily="34" charset="0"/>
              </a:rPr>
              <a:t>, crea el Comité Institucional Coordinador de Control Interno- CICCI- en </a:t>
            </a:r>
            <a:r>
              <a:rPr lang="es-CO" sz="1100" dirty="0" smtClean="0">
                <a:latin typeface="Arial" panose="020B0604020202020204" pitchFamily="34" charset="0"/>
                <a:cs typeface="Arial" panose="020B0604020202020204" pitchFamily="34" charset="0"/>
              </a:rPr>
              <a:t>Indeportes.</a:t>
            </a:r>
          </a:p>
          <a:p>
            <a:endParaRPr lang="es-CO" sz="1100" dirty="0">
              <a:latin typeface="Arial" panose="020B0604020202020204" pitchFamily="34" charset="0"/>
              <a:cs typeface="Arial" panose="020B0604020202020204" pitchFamily="34" charset="0"/>
            </a:endParaRPr>
          </a:p>
          <a:p>
            <a:r>
              <a:rPr lang="es-CO" sz="1100" dirty="0">
                <a:solidFill>
                  <a:schemeClr val="tx1"/>
                </a:solidFill>
                <a:latin typeface="Arial" panose="020B0604020202020204" pitchFamily="34" charset="0"/>
                <a:cs typeface="Arial" panose="020B0604020202020204" pitchFamily="34" charset="0"/>
              </a:rPr>
              <a:t>Artículo tercero. Reuniones: </a:t>
            </a:r>
            <a:r>
              <a:rPr lang="es-CO" sz="1100" dirty="0">
                <a:latin typeface="Arial" panose="020B0604020202020204" pitchFamily="34" charset="0"/>
                <a:cs typeface="Arial" panose="020B0604020202020204" pitchFamily="34" charset="0"/>
              </a:rPr>
              <a:t>El comité Coordinador de Control Interno, se reunirá por lo menos cada dos (2) meses y extraordinariamente cuando uno de los miembros lo determine</a:t>
            </a:r>
          </a:p>
          <a:p>
            <a:pPr lvl="0"/>
            <a:endParaRPr lang="es-MX"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398300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0" y="1"/>
            <a:ext cx="7412182" cy="626806"/>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
        <p:nvSpPr>
          <p:cNvPr id="10" name="Título 1"/>
          <p:cNvSpPr txBox="1">
            <a:spLocks/>
          </p:cNvSpPr>
          <p:nvPr/>
        </p:nvSpPr>
        <p:spPr>
          <a:xfrm>
            <a:off x="1882732" y="108955"/>
            <a:ext cx="3646717" cy="408897"/>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es-MX" sz="2400" b="1" dirty="0">
                <a:solidFill>
                  <a:schemeClr val="bg1"/>
                </a:solidFill>
                <a:latin typeface="Arial Black" panose="020B0A04020102020204" pitchFamily="34" charset="0"/>
              </a:rPr>
              <a:t>Temas a </a:t>
            </a:r>
            <a:r>
              <a:rPr lang="es-MX" sz="2400" b="1" dirty="0" smtClean="0">
                <a:solidFill>
                  <a:schemeClr val="bg1"/>
                </a:solidFill>
                <a:latin typeface="Arial Black" panose="020B0A04020102020204" pitchFamily="34" charset="0"/>
              </a:rPr>
              <a:t>presentar:</a:t>
            </a:r>
            <a:endParaRPr lang="es-CO" sz="2400" b="1" dirty="0">
              <a:solidFill>
                <a:schemeClr val="bg1"/>
              </a:solidFill>
              <a:latin typeface="Arial Black" panose="020B0A04020102020204" pitchFamily="34" charset="0"/>
            </a:endParaRPr>
          </a:p>
        </p:txBody>
      </p:sp>
      <p:sp>
        <p:nvSpPr>
          <p:cNvPr id="4" name="Rectángulo 3"/>
          <p:cNvSpPr/>
          <p:nvPr/>
        </p:nvSpPr>
        <p:spPr>
          <a:xfrm>
            <a:off x="439479" y="735761"/>
            <a:ext cx="8052391" cy="4370427"/>
          </a:xfrm>
          <a:prstGeom prst="rect">
            <a:avLst/>
          </a:prstGeom>
        </p:spPr>
        <p:txBody>
          <a:bodyPr wrap="square">
            <a:spAutoFit/>
          </a:bodyPr>
          <a:lstStyle/>
          <a:p>
            <a:pPr lvl="0"/>
            <a:r>
              <a:rPr lang="es-MX" b="1" dirty="0" smtClean="0"/>
              <a:t>I.   Aprobación </a:t>
            </a:r>
            <a:r>
              <a:rPr lang="es-MX" b="1" dirty="0"/>
              <a:t>Plan Anual de Auditorias -PAA.</a:t>
            </a:r>
            <a:endParaRPr lang="es-CO" dirty="0"/>
          </a:p>
          <a:p>
            <a:pPr lvl="0"/>
            <a:r>
              <a:rPr lang="es-MX" b="1" dirty="0" smtClean="0"/>
              <a:t>II.  Informes </a:t>
            </a:r>
            <a:r>
              <a:rPr lang="es-MX" b="1" dirty="0"/>
              <a:t>realizados:</a:t>
            </a:r>
            <a:endParaRPr lang="es-CO" dirty="0"/>
          </a:p>
          <a:p>
            <a:r>
              <a:rPr lang="es-MX" dirty="0"/>
              <a:t>1.  Evaluación a la gestión de las dependencias (evaluación del desempeño).</a:t>
            </a:r>
            <a:endParaRPr lang="es-CO" dirty="0"/>
          </a:p>
          <a:p>
            <a:r>
              <a:rPr lang="es-MX" dirty="0"/>
              <a:t>2.  Informe del Estado del Sistema de Control Interno.</a:t>
            </a:r>
            <a:endParaRPr lang="es-CO" dirty="0"/>
          </a:p>
          <a:p>
            <a:r>
              <a:rPr lang="es-MX" dirty="0"/>
              <a:t>3.  Rendición electrónica de la cuenta, (SIRECI) y Seguimiento a los planes de mejoramiento Institucional – CGA.</a:t>
            </a:r>
            <a:endParaRPr lang="es-CO" dirty="0"/>
          </a:p>
          <a:p>
            <a:r>
              <a:rPr lang="es-MX" dirty="0"/>
              <a:t>4.   Informe sobre la Gestión de Peticiones, Quejas, Reclamos, Sugerencias, Denuncias y Felicitaciones (PQRSDF).</a:t>
            </a:r>
            <a:endParaRPr lang="es-CO" dirty="0"/>
          </a:p>
          <a:p>
            <a:r>
              <a:rPr lang="es-MX" dirty="0"/>
              <a:t>5.   Evaluación al cumplimiento del Programa de Transparencia y Ética Pública </a:t>
            </a:r>
            <a:endParaRPr lang="es-CO" dirty="0"/>
          </a:p>
          <a:p>
            <a:pPr lvl="0"/>
            <a:r>
              <a:rPr lang="es-MX" dirty="0" smtClean="0"/>
              <a:t>6.   Seguimiento </a:t>
            </a:r>
            <a:r>
              <a:rPr lang="es-MX" dirty="0"/>
              <a:t>al mapa de riesgos de corrupción. </a:t>
            </a:r>
            <a:endParaRPr lang="es-CO" dirty="0"/>
          </a:p>
          <a:p>
            <a:r>
              <a:rPr lang="es-MX" dirty="0"/>
              <a:t>7.   Verificación Comité de Conciliación-acción de repetición. </a:t>
            </a:r>
            <a:endParaRPr lang="es-CO" dirty="0"/>
          </a:p>
          <a:p>
            <a:r>
              <a:rPr lang="es-MX" dirty="0"/>
              <a:t>8.   Evaluación anual-Sistema de Control Interno Contable. </a:t>
            </a:r>
            <a:endParaRPr lang="es-CO" dirty="0"/>
          </a:p>
          <a:p>
            <a:r>
              <a:rPr lang="es-MX" dirty="0"/>
              <a:t>9.   Informe de Austeridad en el Gasto.</a:t>
            </a:r>
            <a:endParaRPr lang="es-CO" dirty="0"/>
          </a:p>
          <a:p>
            <a:r>
              <a:rPr lang="es-MX" b="1" dirty="0"/>
              <a:t>III. Informes a realizar en marzo y </a:t>
            </a:r>
            <a:r>
              <a:rPr lang="es-MX" b="1" dirty="0" smtClean="0"/>
              <a:t>abril:</a:t>
            </a:r>
            <a:endParaRPr lang="es-CO" dirty="0"/>
          </a:p>
          <a:p>
            <a:r>
              <a:rPr lang="es-MX" dirty="0"/>
              <a:t>1. </a:t>
            </a:r>
            <a:r>
              <a:rPr lang="es-MX" dirty="0" smtClean="0"/>
              <a:t>  Licenciamiento </a:t>
            </a:r>
            <a:r>
              <a:rPr lang="es-MX" dirty="0"/>
              <a:t>de Software y Derechos de Autor.</a:t>
            </a:r>
            <a:endParaRPr lang="es-CO" dirty="0"/>
          </a:p>
          <a:p>
            <a:r>
              <a:rPr lang="es-MX" dirty="0"/>
              <a:t>2. </a:t>
            </a:r>
            <a:r>
              <a:rPr lang="es-MX" dirty="0" smtClean="0"/>
              <a:t>  Seguimiento </a:t>
            </a:r>
            <a:r>
              <a:rPr lang="es-MX" dirty="0"/>
              <a:t>a la inscripción de trámites - SUIT. </a:t>
            </a:r>
            <a:endParaRPr lang="es-CO" dirty="0"/>
          </a:p>
          <a:p>
            <a:r>
              <a:rPr lang="es-MX" dirty="0"/>
              <a:t>3. </a:t>
            </a:r>
            <a:r>
              <a:rPr lang="es-MX" dirty="0" smtClean="0"/>
              <a:t>  Seguimiento </a:t>
            </a:r>
            <a:r>
              <a:rPr lang="es-MX" dirty="0"/>
              <a:t>Circular Conjunta 100-004-2024</a:t>
            </a:r>
            <a:endParaRPr lang="es-CO" dirty="0"/>
          </a:p>
          <a:p>
            <a:r>
              <a:rPr lang="es-CO" dirty="0"/>
              <a:t>4. </a:t>
            </a:r>
            <a:r>
              <a:rPr lang="es-CO" dirty="0" smtClean="0"/>
              <a:t>  Seguimiento </a:t>
            </a:r>
            <a:r>
              <a:rPr lang="es-CO" dirty="0"/>
              <a:t>semestral Chip</a:t>
            </a:r>
          </a:p>
          <a:p>
            <a:r>
              <a:rPr lang="es-CO" dirty="0"/>
              <a:t>5. </a:t>
            </a:r>
            <a:r>
              <a:rPr lang="es-CO" dirty="0" smtClean="0"/>
              <a:t>  Seguimiento </a:t>
            </a:r>
            <a:r>
              <a:rPr lang="es-CO" dirty="0"/>
              <a:t>al proceso de formulación y evaluación de los Acuerdos de Gestión</a:t>
            </a:r>
          </a:p>
          <a:p>
            <a:r>
              <a:rPr lang="es-CO" dirty="0"/>
              <a:t>6. </a:t>
            </a:r>
            <a:r>
              <a:rPr lang="es-CO" dirty="0" smtClean="0"/>
              <a:t>  Seguimiento </a:t>
            </a:r>
            <a:r>
              <a:rPr lang="es-CO" dirty="0"/>
              <a:t>al Proceso de Gestión Documental (PGD y PINAR)</a:t>
            </a:r>
          </a:p>
          <a:p>
            <a:r>
              <a:rPr lang="es-MX" b="1" dirty="0"/>
              <a:t>IV. </a:t>
            </a:r>
            <a:r>
              <a:rPr lang="es-MX" b="1" dirty="0" smtClean="0"/>
              <a:t> Proposiciones </a:t>
            </a:r>
            <a:r>
              <a:rPr lang="es-MX" b="1" dirty="0"/>
              <a:t>y varios.</a:t>
            </a:r>
            <a:endParaRPr lang="es-CO" dirty="0"/>
          </a:p>
          <a:p>
            <a:r>
              <a:rPr lang="es-CO" sz="800" b="1" dirty="0" smtClean="0">
                <a:latin typeface="Arial" panose="020B0604020202020204" pitchFamily="34" charset="0"/>
                <a:cs typeface="Arial" panose="020B0604020202020204" pitchFamily="34" charset="0"/>
              </a:rPr>
              <a:t> </a:t>
            </a:r>
            <a:endParaRPr lang="es-CO" sz="800" dirty="0" smtClean="0">
              <a:latin typeface="Arial" panose="020B0604020202020204" pitchFamily="34" charset="0"/>
              <a:cs typeface="Arial" panose="020B0604020202020204" pitchFamily="34" charset="0"/>
            </a:endParaRPr>
          </a:p>
          <a:p>
            <a:endParaRPr lang="es-MX" b="1" dirty="0"/>
          </a:p>
        </p:txBody>
      </p:sp>
    </p:spTree>
    <p:extLst>
      <p:ext uri="{BB962C8B-B14F-4D97-AF65-F5344CB8AC3E}">
        <p14:creationId xmlns:p14="http://schemas.microsoft.com/office/powerpoint/2010/main" val="37244752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p:cNvSpPr/>
          <p:nvPr/>
        </p:nvSpPr>
        <p:spPr>
          <a:xfrm>
            <a:off x="492369" y="1143000"/>
            <a:ext cx="8185638" cy="1072662"/>
          </a:xfrm>
          <a:prstGeom prst="rect">
            <a:avLst/>
          </a:prstGeom>
          <a:solidFill>
            <a:srgbClr val="000000">
              <a:alpha val="0"/>
            </a:srgbClr>
          </a:solidFill>
        </p:spPr>
        <p:txBody>
          <a:bodyPr/>
          <a:lstStyle/>
          <a:p>
            <a:endParaRPr lang="es-ES_tradnl" sz="935" dirty="0"/>
          </a:p>
        </p:txBody>
      </p:sp>
      <p:sp>
        <p:nvSpPr>
          <p:cNvPr id="8" name="AutoShape 8"/>
          <p:cNvSpPr/>
          <p:nvPr/>
        </p:nvSpPr>
        <p:spPr>
          <a:xfrm>
            <a:off x="2827702" y="2122068"/>
            <a:ext cx="422031" cy="422031"/>
          </a:xfrm>
          <a:prstGeom prst="roundRect">
            <a:avLst>
              <a:gd name="adj" fmla="val 50000"/>
            </a:avLst>
          </a:prstGeom>
          <a:solidFill>
            <a:schemeClr val="bg1"/>
          </a:solidFill>
        </p:spPr>
        <p:txBody>
          <a:bodyPr/>
          <a:lstStyle/>
          <a:p>
            <a:endParaRPr lang="es-ES_tradnl" sz="935" dirty="0"/>
          </a:p>
        </p:txBody>
      </p:sp>
      <p:sp>
        <p:nvSpPr>
          <p:cNvPr id="10" name="AutoShape 10"/>
          <p:cNvSpPr/>
          <p:nvPr/>
        </p:nvSpPr>
        <p:spPr>
          <a:xfrm>
            <a:off x="5802328" y="2141031"/>
            <a:ext cx="422031" cy="422031"/>
          </a:xfrm>
          <a:prstGeom prst="roundRect">
            <a:avLst>
              <a:gd name="adj" fmla="val 50000"/>
            </a:avLst>
          </a:prstGeom>
          <a:solidFill>
            <a:schemeClr val="bg1"/>
          </a:solidFill>
        </p:spPr>
        <p:txBody>
          <a:bodyPr/>
          <a:lstStyle/>
          <a:p>
            <a:endParaRPr lang="es-ES_tradnl" sz="935" dirty="0"/>
          </a:p>
        </p:txBody>
      </p:sp>
      <p:sp>
        <p:nvSpPr>
          <p:cNvPr id="12" name="AutoShape 12"/>
          <p:cNvSpPr/>
          <p:nvPr/>
        </p:nvSpPr>
        <p:spPr>
          <a:xfrm>
            <a:off x="7180478" y="1979148"/>
            <a:ext cx="422031" cy="422031"/>
          </a:xfrm>
          <a:prstGeom prst="roundRect">
            <a:avLst>
              <a:gd name="adj" fmla="val 50000"/>
            </a:avLst>
          </a:prstGeom>
          <a:solidFill>
            <a:schemeClr val="bg1"/>
          </a:solidFill>
        </p:spPr>
        <p:txBody>
          <a:bodyPr/>
          <a:lstStyle/>
          <a:p>
            <a:endParaRPr lang="es-ES_tradnl" sz="935" dirty="0"/>
          </a:p>
        </p:txBody>
      </p:sp>
      <p:sp>
        <p:nvSpPr>
          <p:cNvPr id="13" name="TextBox 13"/>
          <p:cNvSpPr txBox="1"/>
          <p:nvPr/>
        </p:nvSpPr>
        <p:spPr>
          <a:xfrm>
            <a:off x="709978" y="40444"/>
            <a:ext cx="6153401" cy="334108"/>
          </a:xfrm>
          <a:prstGeom prst="rect">
            <a:avLst/>
          </a:prstGeom>
          <a:solidFill>
            <a:srgbClr val="000000">
              <a:alpha val="0"/>
            </a:srgbClr>
          </a:solidFill>
        </p:spPr>
        <p:txBody>
          <a:bodyPr lIns="0" tIns="0" rIns="0" bIns="0" rtlCol="0" anchor="ctr"/>
          <a:lstStyle/>
          <a:p>
            <a:pPr>
              <a:lnSpc>
                <a:spcPct val="120000"/>
              </a:lnSpc>
              <a:defRPr/>
            </a:pPr>
            <a:r>
              <a:rPr lang="es-ES_tradnl" sz="2215" b="1" dirty="0" smtClean="0">
                <a:solidFill>
                  <a:schemeClr val="bg1"/>
                </a:solidFill>
                <a:latin typeface="Inter"/>
              </a:rPr>
              <a:t>Auditoría</a:t>
            </a:r>
            <a:endParaRPr lang="es-ES_tradnl" sz="762" dirty="0">
              <a:solidFill>
                <a:schemeClr val="bg1"/>
              </a:solidFill>
            </a:endParaRPr>
          </a:p>
        </p:txBody>
      </p:sp>
      <p:sp>
        <p:nvSpPr>
          <p:cNvPr id="15" name="TextBox 15"/>
          <p:cNvSpPr txBox="1"/>
          <p:nvPr/>
        </p:nvSpPr>
        <p:spPr>
          <a:xfrm>
            <a:off x="1885964" y="2680178"/>
            <a:ext cx="2367412" cy="674282"/>
          </a:xfrm>
          <a:prstGeom prst="rect">
            <a:avLst/>
          </a:prstGeom>
          <a:solidFill>
            <a:schemeClr val="tx1">
              <a:alpha val="0"/>
            </a:schemeClr>
          </a:solidFill>
        </p:spPr>
        <p:txBody>
          <a:bodyPr lIns="0" tIns="0" rIns="0" bIns="0" rtlCol="0" anchor="ctr"/>
          <a:lstStyle/>
          <a:p>
            <a:pPr algn="ctr">
              <a:defRPr/>
            </a:pPr>
            <a:r>
              <a:rPr lang="es-ES_tradnl" sz="1800" b="1" dirty="0">
                <a:solidFill>
                  <a:schemeClr val="bg1"/>
                </a:solidFill>
                <a:latin typeface="Century Gothic" panose="020B0502020202020204" pitchFamily="34" charset="0"/>
              </a:rPr>
              <a:t>Juegos Deportivos </a:t>
            </a:r>
          </a:p>
          <a:p>
            <a:pPr algn="ctr">
              <a:defRPr/>
            </a:pPr>
            <a:r>
              <a:rPr lang="es-ES_tradnl" sz="1800" b="1" dirty="0">
                <a:solidFill>
                  <a:schemeClr val="bg1"/>
                </a:solidFill>
                <a:latin typeface="Century Gothic" panose="020B0502020202020204" pitchFamily="34" charset="0"/>
              </a:rPr>
              <a:t>Nacionales</a:t>
            </a:r>
          </a:p>
          <a:p>
            <a:pPr algn="ctr">
              <a:defRPr/>
            </a:pPr>
            <a:endParaRPr lang="es-ES_tradnl" sz="554" b="1" dirty="0">
              <a:solidFill>
                <a:schemeClr val="bg1"/>
              </a:solidFill>
              <a:latin typeface="Century Gothic" panose="020B0502020202020204" pitchFamily="34" charset="0"/>
            </a:endParaRPr>
          </a:p>
          <a:p>
            <a:pPr algn="ctr">
              <a:defRPr/>
            </a:pPr>
            <a:endParaRPr lang="es-ES_tradnl" sz="1246" b="1" dirty="0">
              <a:latin typeface="Century Gothic" panose="020B0502020202020204" pitchFamily="34" charset="0"/>
            </a:endParaRPr>
          </a:p>
        </p:txBody>
      </p:sp>
      <p:sp>
        <p:nvSpPr>
          <p:cNvPr id="16" name="Paralelogramo 15"/>
          <p:cNvSpPr/>
          <p:nvPr/>
        </p:nvSpPr>
        <p:spPr>
          <a:xfrm>
            <a:off x="0" y="1"/>
            <a:ext cx="6504709" cy="626806"/>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es-MX" sz="2000" b="1" dirty="0">
                <a:solidFill>
                  <a:schemeClr val="bg1"/>
                </a:solidFill>
                <a:latin typeface="Arial Black" panose="020B0A04020102020204" pitchFamily="34" charset="0"/>
              </a:rPr>
              <a:t>I</a:t>
            </a:r>
            <a:r>
              <a:rPr lang="es-MX" sz="2000" b="1" dirty="0" smtClean="0">
                <a:solidFill>
                  <a:schemeClr val="bg1"/>
                </a:solidFill>
                <a:latin typeface="Arial Black" panose="020B0A04020102020204" pitchFamily="34" charset="0"/>
              </a:rPr>
              <a:t>. </a:t>
            </a:r>
            <a:r>
              <a:rPr lang="es-MX" sz="2000" b="1" dirty="0">
                <a:latin typeface="Arial" panose="020B0604020202020204" pitchFamily="34" charset="0"/>
                <a:cs typeface="Arial" panose="020B0604020202020204" pitchFamily="34" charset="0"/>
              </a:rPr>
              <a:t>Aprobación Plan Anual de </a:t>
            </a:r>
            <a:r>
              <a:rPr lang="es-MX" sz="2000" b="1" dirty="0" smtClean="0">
                <a:latin typeface="Arial" panose="020B0604020202020204" pitchFamily="34" charset="0"/>
                <a:cs typeface="Arial" panose="020B0604020202020204" pitchFamily="34" charset="0"/>
              </a:rPr>
              <a:t>Auditorias. PAA</a:t>
            </a:r>
            <a:endParaRPr lang="es-MX" sz="2000" b="1" dirty="0">
              <a:solidFill>
                <a:schemeClr val="bg1"/>
              </a:solidFill>
              <a:latin typeface="Arial Black" panose="020B0A04020102020204" pitchFamily="34" charset="0"/>
            </a:endParaRPr>
          </a:p>
        </p:txBody>
      </p:sp>
      <p:pic>
        <p:nvPicPr>
          <p:cNvPr id="3" name="Imagen 2"/>
          <p:cNvPicPr>
            <a:picLocks noChangeAspect="1"/>
          </p:cNvPicPr>
          <p:nvPr/>
        </p:nvPicPr>
        <p:blipFill>
          <a:blip r:embed="rId2"/>
          <a:stretch>
            <a:fillRect/>
          </a:stretch>
        </p:blipFill>
        <p:spPr>
          <a:xfrm>
            <a:off x="781336" y="667250"/>
            <a:ext cx="6110176" cy="4111920"/>
          </a:xfrm>
          <a:prstGeom prst="rect">
            <a:avLst/>
          </a:prstGeom>
        </p:spPr>
      </p:pic>
    </p:spTree>
    <p:extLst>
      <p:ext uri="{BB962C8B-B14F-4D97-AF65-F5344CB8AC3E}">
        <p14:creationId xmlns:p14="http://schemas.microsoft.com/office/powerpoint/2010/main" val="1517148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0" y="1"/>
            <a:ext cx="6718294" cy="885825"/>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
        <p:nvSpPr>
          <p:cNvPr id="10" name="Título 1"/>
          <p:cNvSpPr txBox="1">
            <a:spLocks/>
          </p:cNvSpPr>
          <p:nvPr/>
        </p:nvSpPr>
        <p:spPr>
          <a:xfrm>
            <a:off x="1" y="245059"/>
            <a:ext cx="5375083" cy="395707"/>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r>
              <a:rPr lang="es-MX" sz="2000" b="1" dirty="0">
                <a:solidFill>
                  <a:schemeClr val="bg1"/>
                </a:solidFill>
                <a:latin typeface="Arial Black" panose="020B0A04020102020204" pitchFamily="34" charset="0"/>
              </a:rPr>
              <a:t>1</a:t>
            </a:r>
            <a:r>
              <a:rPr lang="es-MX" sz="2000" b="1" dirty="0" smtClean="0">
                <a:solidFill>
                  <a:schemeClr val="bg1"/>
                </a:solidFill>
                <a:latin typeface="Arial Black" panose="020B0A04020102020204" pitchFamily="34" charset="0"/>
              </a:rPr>
              <a:t>. Evaluación a la gestión de las dependencias. </a:t>
            </a:r>
            <a:endParaRPr lang="es-MX" sz="2000" b="1" dirty="0">
              <a:solidFill>
                <a:schemeClr val="bg1"/>
              </a:solidFill>
              <a:latin typeface="Arial Black" panose="020B0A04020102020204" pitchFamily="34" charset="0"/>
            </a:endParaRPr>
          </a:p>
        </p:txBody>
      </p:sp>
      <p:sp>
        <p:nvSpPr>
          <p:cNvPr id="9" name="Rectángulo 8"/>
          <p:cNvSpPr/>
          <p:nvPr/>
        </p:nvSpPr>
        <p:spPr>
          <a:xfrm>
            <a:off x="99237" y="1088230"/>
            <a:ext cx="8676168" cy="1323439"/>
          </a:xfrm>
          <a:prstGeom prst="rect">
            <a:avLst/>
          </a:prstGeom>
        </p:spPr>
        <p:txBody>
          <a:bodyPr wrap="square">
            <a:spAutoFit/>
          </a:bodyPr>
          <a:lstStyle/>
          <a:p>
            <a:pPr algn="just"/>
            <a:r>
              <a:rPr lang="es-CO" sz="1600" dirty="0">
                <a:latin typeface="Arial" panose="020B0604020202020204" pitchFamily="34" charset="0"/>
                <a:cs typeface="Arial" panose="020B0604020202020204" pitchFamily="34" charset="0"/>
              </a:rPr>
              <a:t>Es aquella que realiza anualmente la Oficina de Control Interno, por medio de la cual verifica el cumplimiento de las metas institucionales por parte de las dependencias de la e</a:t>
            </a:r>
            <a:r>
              <a:rPr lang="es-CO" sz="1600" dirty="0" smtClean="0">
                <a:latin typeface="Arial" panose="020B0604020202020204" pitchFamily="34" charset="0"/>
                <a:cs typeface="Arial" panose="020B0604020202020204" pitchFamily="34" charset="0"/>
              </a:rPr>
              <a:t>ntidad</a:t>
            </a:r>
            <a:r>
              <a:rPr lang="es-CO" sz="1600" dirty="0">
                <a:latin typeface="Arial" panose="020B0604020202020204" pitchFamily="34" charset="0"/>
                <a:cs typeface="Arial" panose="020B0604020202020204" pitchFamily="34" charset="0"/>
              </a:rPr>
              <a:t>. Se basa en la evaluación cuantitativa y cualitativa del grado de ejecución de los compromisos establecidos por dependencia. Dicha verificación se estructura a partir de los siguientes criterios y </a:t>
            </a:r>
            <a:r>
              <a:rPr lang="es-CO" sz="1600" dirty="0" smtClean="0">
                <a:latin typeface="Arial" panose="020B0604020202020204" pitchFamily="34" charset="0"/>
                <a:cs typeface="Arial" panose="020B0604020202020204" pitchFamily="34" charset="0"/>
              </a:rPr>
              <a:t>ponderaciones: </a:t>
            </a:r>
            <a:endParaRPr lang="es-CO" sz="1600" dirty="0">
              <a:latin typeface="Arial" panose="020B0604020202020204" pitchFamily="34" charset="0"/>
              <a:cs typeface="Arial" panose="020B0604020202020204" pitchFamily="34" charset="0"/>
            </a:endParaRPr>
          </a:p>
        </p:txBody>
      </p:sp>
      <p:pic>
        <p:nvPicPr>
          <p:cNvPr id="4" name="Imagen 3"/>
          <p:cNvPicPr>
            <a:picLocks noChangeAspect="1"/>
          </p:cNvPicPr>
          <p:nvPr/>
        </p:nvPicPr>
        <p:blipFill>
          <a:blip r:embed="rId2"/>
          <a:stretch>
            <a:fillRect/>
          </a:stretch>
        </p:blipFill>
        <p:spPr>
          <a:xfrm>
            <a:off x="401761" y="2614073"/>
            <a:ext cx="8373644" cy="1467055"/>
          </a:xfrm>
          <a:prstGeom prst="rect">
            <a:avLst/>
          </a:prstGeom>
        </p:spPr>
      </p:pic>
    </p:spTree>
    <p:extLst>
      <p:ext uri="{BB962C8B-B14F-4D97-AF65-F5344CB8AC3E}">
        <p14:creationId xmlns:p14="http://schemas.microsoft.com/office/powerpoint/2010/main" val="412116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0" y="1"/>
            <a:ext cx="6718294" cy="885825"/>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
        <p:nvSpPr>
          <p:cNvPr id="10" name="Título 1"/>
          <p:cNvSpPr txBox="1">
            <a:spLocks/>
          </p:cNvSpPr>
          <p:nvPr/>
        </p:nvSpPr>
        <p:spPr>
          <a:xfrm>
            <a:off x="1" y="245059"/>
            <a:ext cx="5375083" cy="395707"/>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r>
              <a:rPr lang="es-MX" sz="2000" b="1" dirty="0">
                <a:solidFill>
                  <a:schemeClr val="bg1"/>
                </a:solidFill>
                <a:latin typeface="Arial Black" panose="020B0A04020102020204" pitchFamily="34" charset="0"/>
              </a:rPr>
              <a:t>1</a:t>
            </a:r>
            <a:r>
              <a:rPr lang="es-MX" sz="2000" b="1" dirty="0" smtClean="0">
                <a:solidFill>
                  <a:schemeClr val="bg1"/>
                </a:solidFill>
                <a:latin typeface="Arial Black" panose="020B0A04020102020204" pitchFamily="34" charset="0"/>
              </a:rPr>
              <a:t>. Evaluación a la gestión de las dependencias. </a:t>
            </a:r>
            <a:endParaRPr lang="es-MX" sz="2000" b="1" dirty="0">
              <a:solidFill>
                <a:schemeClr val="bg1"/>
              </a:solidFill>
              <a:latin typeface="Arial Black" panose="020B0A04020102020204" pitchFamily="34" charset="0"/>
            </a:endParaRPr>
          </a:p>
        </p:txBody>
      </p:sp>
      <p:pic>
        <p:nvPicPr>
          <p:cNvPr id="4" name="Imagen 3"/>
          <p:cNvPicPr>
            <a:picLocks noChangeAspect="1"/>
          </p:cNvPicPr>
          <p:nvPr/>
        </p:nvPicPr>
        <p:blipFill>
          <a:blip r:embed="rId3"/>
          <a:stretch>
            <a:fillRect/>
          </a:stretch>
        </p:blipFill>
        <p:spPr>
          <a:xfrm>
            <a:off x="418450" y="885824"/>
            <a:ext cx="7725853" cy="3924848"/>
          </a:xfrm>
          <a:prstGeom prst="rect">
            <a:avLst/>
          </a:prstGeom>
        </p:spPr>
      </p:pic>
    </p:spTree>
    <p:extLst>
      <p:ext uri="{BB962C8B-B14F-4D97-AF65-F5344CB8AC3E}">
        <p14:creationId xmlns:p14="http://schemas.microsoft.com/office/powerpoint/2010/main" val="28320216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0" y="1"/>
            <a:ext cx="6718294" cy="885825"/>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
        <p:nvSpPr>
          <p:cNvPr id="10" name="Título 1"/>
          <p:cNvSpPr txBox="1">
            <a:spLocks/>
          </p:cNvSpPr>
          <p:nvPr/>
        </p:nvSpPr>
        <p:spPr>
          <a:xfrm>
            <a:off x="1" y="245059"/>
            <a:ext cx="6344092" cy="395707"/>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r>
              <a:rPr lang="es-MX" sz="2000" b="1" dirty="0" smtClean="0">
                <a:solidFill>
                  <a:schemeClr val="bg1"/>
                </a:solidFill>
                <a:latin typeface="Arial Black" panose="020B0A04020102020204" pitchFamily="34" charset="0"/>
              </a:rPr>
              <a:t>2. Informe del Estado del Sistema de Control Interno.  </a:t>
            </a:r>
            <a:endParaRPr lang="es-MX" sz="2000" b="1" dirty="0">
              <a:solidFill>
                <a:schemeClr val="bg1"/>
              </a:solidFill>
              <a:latin typeface="Arial Black" panose="020B0A04020102020204" pitchFamily="34" charset="0"/>
            </a:endParaRPr>
          </a:p>
        </p:txBody>
      </p:sp>
      <p:sp>
        <p:nvSpPr>
          <p:cNvPr id="2" name="Rectángulo 1"/>
          <p:cNvSpPr/>
          <p:nvPr/>
        </p:nvSpPr>
        <p:spPr>
          <a:xfrm>
            <a:off x="269359" y="885825"/>
            <a:ext cx="8059478" cy="3993401"/>
          </a:xfrm>
          <a:prstGeom prst="rect">
            <a:avLst/>
          </a:prstGeom>
        </p:spPr>
        <p:txBody>
          <a:bodyPr wrap="square">
            <a:spAutoFit/>
          </a:bodyPr>
          <a:lstStyle/>
          <a:p>
            <a:pPr marL="342900" indent="-342900" algn="just">
              <a:buFont typeface="Arial" panose="020B0604020202020204" pitchFamily="34" charset="0"/>
              <a:buChar char="•"/>
            </a:pPr>
            <a:r>
              <a:rPr lang="es-MX" sz="2000" dirty="0" smtClean="0">
                <a:latin typeface="Arial" panose="020B0604020202020204" pitchFamily="34" charset="0"/>
                <a:cs typeface="Arial" panose="020B0604020202020204" pitchFamily="34" charset="0"/>
              </a:rPr>
              <a:t>Evaluación </a:t>
            </a:r>
            <a:r>
              <a:rPr lang="es-MX" sz="2000" dirty="0">
                <a:latin typeface="Arial" panose="020B0604020202020204" pitchFamily="34" charset="0"/>
                <a:cs typeface="Arial" panose="020B0604020202020204" pitchFamily="34" charset="0"/>
              </a:rPr>
              <a:t>semestral independiente del estado, funcionamiento y efectividad del Sistema de Control Interno, conforme al </a:t>
            </a:r>
            <a:r>
              <a:rPr lang="es-MX" sz="2000" b="1" dirty="0" smtClean="0">
                <a:latin typeface="Arial" panose="020B0604020202020204" pitchFamily="34" charset="0"/>
                <a:cs typeface="Arial" panose="020B0604020202020204" pitchFamily="34" charset="0"/>
              </a:rPr>
              <a:t>MECI.</a:t>
            </a:r>
          </a:p>
          <a:p>
            <a:pPr algn="just"/>
            <a:endParaRPr lang="es-MX" sz="2000" b="1" dirty="0" smtClean="0">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r>
              <a:rPr lang="es-CO" sz="2000" b="1" dirty="0" smtClean="0">
                <a:latin typeface="Arial" panose="020B0604020202020204" pitchFamily="34" charset="0"/>
                <a:cs typeface="Arial" panose="020B0604020202020204" pitchFamily="34" charset="0"/>
              </a:rPr>
              <a:t>Resultado </a:t>
            </a:r>
            <a:r>
              <a:rPr lang="es-CO" sz="2000" b="1" dirty="0">
                <a:latin typeface="Arial" panose="020B0604020202020204" pitchFamily="34" charset="0"/>
                <a:cs typeface="Arial" panose="020B0604020202020204" pitchFamily="34" charset="0"/>
              </a:rPr>
              <a:t>semestre:</a:t>
            </a:r>
            <a:r>
              <a:rPr lang="es-CO" sz="2000" dirty="0">
                <a:latin typeface="Arial" panose="020B0604020202020204" pitchFamily="34" charset="0"/>
                <a:cs typeface="Arial" panose="020B0604020202020204" pitchFamily="34" charset="0"/>
              </a:rPr>
              <a:t> 95 %, manteniéndose frente al período </a:t>
            </a:r>
            <a:r>
              <a:rPr lang="es-CO" sz="2000" dirty="0" smtClean="0">
                <a:latin typeface="Arial" panose="020B0604020202020204" pitchFamily="34" charset="0"/>
                <a:cs typeface="Arial" panose="020B0604020202020204" pitchFamily="34" charset="0"/>
              </a:rPr>
              <a:t>anterior.</a:t>
            </a:r>
          </a:p>
          <a:p>
            <a:pPr marL="342900" indent="-342900" algn="just">
              <a:buFont typeface="Arial" panose="020B0604020202020204" pitchFamily="34" charset="0"/>
              <a:buChar char="•"/>
            </a:pPr>
            <a:endParaRPr lang="es-CO" sz="2000" dirty="0" smtClean="0">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r>
              <a:rPr lang="es-MX" sz="2000" dirty="0" smtClean="0">
                <a:latin typeface="Arial" panose="020B0604020202020204" pitchFamily="34" charset="0"/>
                <a:cs typeface="Arial" panose="020B0604020202020204" pitchFamily="34" charset="0"/>
              </a:rPr>
              <a:t>El </a:t>
            </a:r>
            <a:r>
              <a:rPr lang="es-MX" sz="2000" b="1" dirty="0">
                <a:latin typeface="Arial" panose="020B0604020202020204" pitchFamily="34" charset="0"/>
                <a:cs typeface="Arial" panose="020B0604020202020204" pitchFamily="34" charset="0"/>
              </a:rPr>
              <a:t>Sistema de Control Interno es responsabilidad de todas las dependencias</a:t>
            </a:r>
            <a:r>
              <a:rPr lang="es-MX" sz="2000" dirty="0">
                <a:latin typeface="Arial" panose="020B0604020202020204" pitchFamily="34" charset="0"/>
                <a:cs typeface="Arial" panose="020B0604020202020204" pitchFamily="34" charset="0"/>
              </a:rPr>
              <a:t>, bajo el esquema de líneas de </a:t>
            </a:r>
            <a:r>
              <a:rPr lang="es-MX" sz="2000" dirty="0" smtClean="0">
                <a:latin typeface="Arial" panose="020B0604020202020204" pitchFamily="34" charset="0"/>
                <a:cs typeface="Arial" panose="020B0604020202020204" pitchFamily="34" charset="0"/>
              </a:rPr>
              <a:t>defensa.</a:t>
            </a:r>
          </a:p>
          <a:p>
            <a:pPr marL="342900" indent="-342900" algn="just">
              <a:buFont typeface="Arial" panose="020B0604020202020204" pitchFamily="34" charset="0"/>
              <a:buChar char="•"/>
            </a:pPr>
            <a:endParaRPr lang="es-MX" sz="2000" dirty="0" smtClean="0">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pPr>
            <a:r>
              <a:rPr lang="es-MX" sz="2000" b="1" dirty="0">
                <a:latin typeface="Arial" panose="020B0604020202020204" pitchFamily="34" charset="0"/>
                <a:cs typeface="Arial" panose="020B0604020202020204" pitchFamily="34" charset="0"/>
              </a:rPr>
              <a:t>Oportunidad de mejora:</a:t>
            </a:r>
            <a:r>
              <a:rPr lang="es-MX" sz="2000" dirty="0">
                <a:latin typeface="Arial" panose="020B0604020202020204" pitchFamily="34" charset="0"/>
                <a:cs typeface="Arial" panose="020B0604020202020204" pitchFamily="34" charset="0"/>
              </a:rPr>
              <a:t> fortalecer la presentación y el análisis de la información en los espacios formales de seguimiento (</a:t>
            </a:r>
            <a:r>
              <a:rPr lang="es-MX" sz="2000" b="1" dirty="0">
                <a:latin typeface="Arial" panose="020B0604020202020204" pitchFamily="34" charset="0"/>
                <a:cs typeface="Arial" panose="020B0604020202020204" pitchFamily="34" charset="0"/>
              </a:rPr>
              <a:t>CICCI, CGD y Comité Directivo</a:t>
            </a:r>
            <a:r>
              <a:rPr lang="es-MX" sz="2000" dirty="0">
                <a:latin typeface="Arial" panose="020B0604020202020204" pitchFamily="34" charset="0"/>
                <a:cs typeface="Arial" panose="020B0604020202020204" pitchFamily="34" charset="0"/>
              </a:rPr>
              <a:t>).</a:t>
            </a:r>
            <a:endParaRPr lang="es-CO" sz="2000" dirty="0">
              <a:latin typeface="Arial" panose="020B0604020202020204" pitchFamily="34" charset="0"/>
              <a:cs typeface="Arial" panose="020B0604020202020204" pitchFamily="34" charset="0"/>
            </a:endParaRPr>
          </a:p>
          <a:p>
            <a:endParaRPr lang="es-CO" dirty="0"/>
          </a:p>
        </p:txBody>
      </p:sp>
    </p:spTree>
    <p:extLst>
      <p:ext uri="{BB962C8B-B14F-4D97-AF65-F5344CB8AC3E}">
        <p14:creationId xmlns:p14="http://schemas.microsoft.com/office/powerpoint/2010/main" val="7804150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0" y="1"/>
            <a:ext cx="6803355" cy="878958"/>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
        <p:nvSpPr>
          <p:cNvPr id="10" name="Título 1"/>
          <p:cNvSpPr txBox="1">
            <a:spLocks/>
          </p:cNvSpPr>
          <p:nvPr/>
        </p:nvSpPr>
        <p:spPr>
          <a:xfrm>
            <a:off x="1" y="245059"/>
            <a:ext cx="5375083" cy="395707"/>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r>
              <a:rPr lang="es-MX" sz="2000" b="1" dirty="0" smtClean="0">
                <a:solidFill>
                  <a:schemeClr val="bg1"/>
                </a:solidFill>
                <a:latin typeface="Arial Black" panose="020B0A04020102020204" pitchFamily="34" charset="0"/>
              </a:rPr>
              <a:t>. </a:t>
            </a:r>
            <a:endParaRPr lang="es-MX" sz="2000" b="1" dirty="0">
              <a:solidFill>
                <a:schemeClr val="bg1"/>
              </a:solidFill>
              <a:latin typeface="Arial Black" panose="020B0A04020102020204" pitchFamily="34" charset="0"/>
            </a:endParaRPr>
          </a:p>
        </p:txBody>
      </p:sp>
      <p:sp>
        <p:nvSpPr>
          <p:cNvPr id="2" name="Rectángulo 1"/>
          <p:cNvSpPr/>
          <p:nvPr/>
        </p:nvSpPr>
        <p:spPr>
          <a:xfrm>
            <a:off x="0" y="1"/>
            <a:ext cx="6478772" cy="923330"/>
          </a:xfrm>
          <a:prstGeom prst="rect">
            <a:avLst/>
          </a:prstGeom>
        </p:spPr>
        <p:txBody>
          <a:bodyPr wrap="square">
            <a:spAutoFit/>
          </a:bodyPr>
          <a:lstStyle/>
          <a:p>
            <a:pPr lvl="1"/>
            <a:r>
              <a:rPr lang="es-CO" sz="1800" dirty="0" smtClean="0">
                <a:solidFill>
                  <a:schemeClr val="bg1"/>
                </a:solidFill>
                <a:latin typeface="Arial Black" panose="020B0A04020102020204" pitchFamily="34" charset="0"/>
                <a:cs typeface="Arial" panose="020B0604020202020204" pitchFamily="34" charset="0"/>
              </a:rPr>
              <a:t>3. Rendición </a:t>
            </a:r>
            <a:r>
              <a:rPr lang="es-CO" sz="1800" dirty="0">
                <a:solidFill>
                  <a:schemeClr val="bg1"/>
                </a:solidFill>
                <a:latin typeface="Arial Black" panose="020B0A04020102020204" pitchFamily="34" charset="0"/>
                <a:cs typeface="Arial" panose="020B0604020202020204" pitchFamily="34" charset="0"/>
              </a:rPr>
              <a:t>electrónica de la cuenta, (SIRECI) y </a:t>
            </a:r>
            <a:r>
              <a:rPr lang="es-CO" sz="1800" dirty="0" smtClean="0">
                <a:solidFill>
                  <a:schemeClr val="bg1"/>
                </a:solidFill>
                <a:latin typeface="Arial Black" panose="020B0A04020102020204" pitchFamily="34" charset="0"/>
                <a:cs typeface="Arial" panose="020B0604020202020204" pitchFamily="34" charset="0"/>
              </a:rPr>
              <a:t>Seguimiento </a:t>
            </a:r>
            <a:r>
              <a:rPr lang="es-CO" sz="1800" dirty="0">
                <a:solidFill>
                  <a:schemeClr val="bg1"/>
                </a:solidFill>
                <a:latin typeface="Arial Black" panose="020B0A04020102020204" pitchFamily="34" charset="0"/>
                <a:cs typeface="Arial" panose="020B0604020202020204" pitchFamily="34" charset="0"/>
              </a:rPr>
              <a:t>a los planes de mejoramiento Institucional – CGA</a:t>
            </a:r>
          </a:p>
        </p:txBody>
      </p:sp>
      <p:sp>
        <p:nvSpPr>
          <p:cNvPr id="9" name="Rectángulo 8"/>
          <p:cNvSpPr/>
          <p:nvPr/>
        </p:nvSpPr>
        <p:spPr>
          <a:xfrm>
            <a:off x="177209" y="1552353"/>
            <a:ext cx="8697432" cy="2554545"/>
          </a:xfrm>
          <a:prstGeom prst="rect">
            <a:avLst/>
          </a:prstGeom>
        </p:spPr>
        <p:txBody>
          <a:bodyPr wrap="square">
            <a:spAutoFit/>
          </a:bodyPr>
          <a:lstStyle/>
          <a:p>
            <a:pPr algn="just"/>
            <a:r>
              <a:rPr lang="es-CO" sz="2000" dirty="0" smtClean="0">
                <a:latin typeface="Arial" panose="020B0604020202020204" pitchFamily="34" charset="0"/>
                <a:cs typeface="Arial" panose="020B0604020202020204" pitchFamily="34" charset="0"/>
              </a:rPr>
              <a:t>Se </a:t>
            </a:r>
            <a:r>
              <a:rPr lang="es-CO" sz="2000" dirty="0">
                <a:latin typeface="Arial" panose="020B0604020202020204" pitchFamily="34" charset="0"/>
                <a:cs typeface="Arial" panose="020B0604020202020204" pitchFamily="34" charset="0"/>
              </a:rPr>
              <a:t>realizó la rendición electrónica de la cuenta a través del aplicativo SIRECI, correspondiente al segundo semestre de 2025, dentro de los tiempos establecidos por la Contraloría General de la República. </a:t>
            </a:r>
            <a:endParaRPr lang="es-CO" sz="2000" dirty="0" smtClean="0">
              <a:latin typeface="Arial" panose="020B0604020202020204" pitchFamily="34" charset="0"/>
              <a:cs typeface="Arial" panose="020B0604020202020204" pitchFamily="34" charset="0"/>
            </a:endParaRPr>
          </a:p>
          <a:p>
            <a:pPr algn="just"/>
            <a:endParaRPr lang="es-CO" sz="2000" dirty="0">
              <a:latin typeface="Arial" panose="020B0604020202020204" pitchFamily="34" charset="0"/>
              <a:cs typeface="Arial" panose="020B0604020202020204" pitchFamily="34" charset="0"/>
            </a:endParaRPr>
          </a:p>
          <a:p>
            <a:pPr algn="just"/>
            <a:r>
              <a:rPr lang="es-CO" sz="2000" dirty="0" smtClean="0">
                <a:latin typeface="Arial" panose="020B0604020202020204" pitchFamily="34" charset="0"/>
                <a:cs typeface="Arial" panose="020B0604020202020204" pitchFamily="34" charset="0"/>
              </a:rPr>
              <a:t>Se </a:t>
            </a:r>
            <a:r>
              <a:rPr lang="es-CO" sz="2000" dirty="0">
                <a:latin typeface="Arial" panose="020B0604020202020204" pitchFamily="34" charset="0"/>
                <a:cs typeface="Arial" panose="020B0604020202020204" pitchFamily="34" charset="0"/>
              </a:rPr>
              <a:t>efectuó el seguimiento a los Planes de Mejoramiento Institucional derivados de la CGA, correspondiente igualmente al segundo semestre de 2025, en la plataforma de Gestión Transparente, conforme a los lineamientos vigentes</a:t>
            </a:r>
            <a:r>
              <a:rPr lang="es-CO" dirty="0"/>
              <a:t>. </a:t>
            </a:r>
          </a:p>
        </p:txBody>
      </p:sp>
    </p:spTree>
    <p:extLst>
      <p:ext uri="{BB962C8B-B14F-4D97-AF65-F5344CB8AC3E}">
        <p14:creationId xmlns:p14="http://schemas.microsoft.com/office/powerpoint/2010/main" val="3093345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0" y="-19940"/>
            <a:ext cx="6718294" cy="885825"/>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
        <p:nvSpPr>
          <p:cNvPr id="10" name="Título 1"/>
          <p:cNvSpPr txBox="1">
            <a:spLocks/>
          </p:cNvSpPr>
          <p:nvPr/>
        </p:nvSpPr>
        <p:spPr>
          <a:xfrm>
            <a:off x="1" y="245059"/>
            <a:ext cx="5375083" cy="395707"/>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r>
              <a:rPr lang="es-MX" sz="2000" b="1" dirty="0" smtClean="0">
                <a:solidFill>
                  <a:schemeClr val="bg1"/>
                </a:solidFill>
                <a:latin typeface="Arial Black" panose="020B0A04020102020204" pitchFamily="34" charset="0"/>
              </a:rPr>
              <a:t> </a:t>
            </a:r>
            <a:endParaRPr lang="es-MX" sz="2000" b="1" dirty="0">
              <a:solidFill>
                <a:schemeClr val="bg1"/>
              </a:solidFill>
              <a:latin typeface="Arial Black" panose="020B0A04020102020204" pitchFamily="34" charset="0"/>
            </a:endParaRPr>
          </a:p>
        </p:txBody>
      </p:sp>
      <p:sp>
        <p:nvSpPr>
          <p:cNvPr id="2" name="Rectángulo 1"/>
          <p:cNvSpPr/>
          <p:nvPr/>
        </p:nvSpPr>
        <p:spPr>
          <a:xfrm>
            <a:off x="0" y="0"/>
            <a:ext cx="6202327" cy="923330"/>
          </a:xfrm>
          <a:prstGeom prst="rect">
            <a:avLst/>
          </a:prstGeom>
        </p:spPr>
        <p:txBody>
          <a:bodyPr wrap="square">
            <a:spAutoFit/>
          </a:bodyPr>
          <a:lstStyle/>
          <a:p>
            <a:pPr lvl="1"/>
            <a:r>
              <a:rPr lang="es-CO" sz="1800" dirty="0" smtClean="0">
                <a:solidFill>
                  <a:schemeClr val="bg1"/>
                </a:solidFill>
                <a:latin typeface="Arial Black" panose="020B0A04020102020204" pitchFamily="34" charset="0"/>
              </a:rPr>
              <a:t>4. Informe sobre </a:t>
            </a:r>
            <a:r>
              <a:rPr lang="es-CO" sz="1800" dirty="0">
                <a:solidFill>
                  <a:schemeClr val="bg1"/>
                </a:solidFill>
                <a:latin typeface="Arial Black" panose="020B0A04020102020204" pitchFamily="34" charset="0"/>
              </a:rPr>
              <a:t>la Gestión de Peticiones, Quejas, Reclamos, Sugerencias, Denuncias y Felicitaciones (PQRSDF).</a:t>
            </a:r>
          </a:p>
        </p:txBody>
      </p:sp>
      <p:sp>
        <p:nvSpPr>
          <p:cNvPr id="3" name="Redondear rectángulo de esquina sencilla 2"/>
          <p:cNvSpPr/>
          <p:nvPr/>
        </p:nvSpPr>
        <p:spPr>
          <a:xfrm>
            <a:off x="418214" y="1503728"/>
            <a:ext cx="7882270" cy="1317444"/>
          </a:xfrm>
          <a:prstGeom prst="round1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MX" sz="1600" dirty="0"/>
              <a:t>Durante el segundo semestre de 2025, la Entidad alcanzó un 98 % de cumplimiento en los tiempos de respuesta de las PQRSDF, con 894 solicitudes recibidas y 16 respuestas inoportunas.</a:t>
            </a:r>
            <a:endParaRPr lang="es-CO" sz="1600" dirty="0"/>
          </a:p>
        </p:txBody>
      </p:sp>
      <p:sp>
        <p:nvSpPr>
          <p:cNvPr id="5" name="Redondear rectángulo de esquina diagonal 4"/>
          <p:cNvSpPr/>
          <p:nvPr/>
        </p:nvSpPr>
        <p:spPr>
          <a:xfrm>
            <a:off x="418214" y="3211033"/>
            <a:ext cx="7938977" cy="1169581"/>
          </a:xfrm>
          <a:prstGeom prst="round2Diag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MX" sz="1400" dirty="0"/>
              <a:t>La Subgerencia de Fomento y Desarrollo Deportivo, pese a concentrar el 20 % de las PQRSDF (180 solicitudes), no registra casos vencidos, evidenciando una gestión oportuna y eficaz que se consolida como buena práctica institucional.</a:t>
            </a:r>
            <a:endParaRPr lang="es-CO" sz="1400" dirty="0"/>
          </a:p>
        </p:txBody>
      </p:sp>
    </p:spTree>
    <p:extLst>
      <p:ext uri="{BB962C8B-B14F-4D97-AF65-F5344CB8AC3E}">
        <p14:creationId xmlns:p14="http://schemas.microsoft.com/office/powerpoint/2010/main" val="344811738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0" y="1"/>
            <a:ext cx="6718294" cy="885825"/>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
        <p:nvSpPr>
          <p:cNvPr id="10" name="Título 1"/>
          <p:cNvSpPr txBox="1">
            <a:spLocks/>
          </p:cNvSpPr>
          <p:nvPr/>
        </p:nvSpPr>
        <p:spPr>
          <a:xfrm>
            <a:off x="1" y="245059"/>
            <a:ext cx="5375083" cy="395707"/>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p:txBody>
      </p:sp>
      <p:sp>
        <p:nvSpPr>
          <p:cNvPr id="2" name="Rectángulo 1"/>
          <p:cNvSpPr/>
          <p:nvPr/>
        </p:nvSpPr>
        <p:spPr>
          <a:xfrm>
            <a:off x="184298" y="127591"/>
            <a:ext cx="6386623" cy="646331"/>
          </a:xfrm>
          <a:prstGeom prst="rect">
            <a:avLst/>
          </a:prstGeom>
        </p:spPr>
        <p:txBody>
          <a:bodyPr wrap="square">
            <a:spAutoFit/>
          </a:bodyPr>
          <a:lstStyle/>
          <a:p>
            <a:pPr lvl="1"/>
            <a:r>
              <a:rPr lang="es-MX" sz="1800" dirty="0" smtClean="0">
                <a:solidFill>
                  <a:schemeClr val="bg1"/>
                </a:solidFill>
                <a:latin typeface="Arial Black" panose="020B0A04020102020204" pitchFamily="34" charset="0"/>
              </a:rPr>
              <a:t>5. Programa </a:t>
            </a:r>
            <a:r>
              <a:rPr lang="es-MX" sz="1800" dirty="0">
                <a:solidFill>
                  <a:schemeClr val="bg1"/>
                </a:solidFill>
                <a:latin typeface="Arial Black" panose="020B0A04020102020204" pitchFamily="34" charset="0"/>
              </a:rPr>
              <a:t>de Transparencia y Ética Pública (PTEP</a:t>
            </a:r>
            <a:r>
              <a:rPr lang="es-MX" sz="1800" dirty="0" smtClean="0">
                <a:solidFill>
                  <a:schemeClr val="bg1"/>
                </a:solidFill>
                <a:latin typeface="Arial Black" panose="020B0A04020102020204" pitchFamily="34" charset="0"/>
              </a:rPr>
              <a:t>).</a:t>
            </a:r>
            <a:endParaRPr lang="es-CO" sz="1800" dirty="0">
              <a:solidFill>
                <a:schemeClr val="bg1"/>
              </a:solidFill>
              <a:latin typeface="Arial Black" panose="020B0A04020102020204" pitchFamily="34" charset="0"/>
            </a:endParaRPr>
          </a:p>
        </p:txBody>
      </p:sp>
      <p:sp>
        <p:nvSpPr>
          <p:cNvPr id="3" name="Lágrima 2"/>
          <p:cNvSpPr/>
          <p:nvPr/>
        </p:nvSpPr>
        <p:spPr>
          <a:xfrm>
            <a:off x="77972" y="1495647"/>
            <a:ext cx="2388781" cy="2927497"/>
          </a:xfrm>
          <a:prstGeom prst="teardrop">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MX" sz="1600" dirty="0"/>
              <a:t>Evaluación al cumplimiento del Programa de Transparencia y Ética Pública (PTEP), antes PAAC, correspondiente al tercer cuatrimestre de 2025</a:t>
            </a:r>
            <a:r>
              <a:rPr lang="es-MX" dirty="0"/>
              <a:t>.</a:t>
            </a:r>
            <a:endParaRPr lang="es-CO" dirty="0"/>
          </a:p>
        </p:txBody>
      </p:sp>
      <p:sp>
        <p:nvSpPr>
          <p:cNvPr id="11" name="Lágrima 10"/>
          <p:cNvSpPr/>
          <p:nvPr/>
        </p:nvSpPr>
        <p:spPr>
          <a:xfrm>
            <a:off x="2686493" y="1247553"/>
            <a:ext cx="3012557" cy="3778103"/>
          </a:xfrm>
          <a:prstGeom prst="teardrop">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MX" sz="1600" dirty="0"/>
              <a:t>La evaluación del PTEP </a:t>
            </a:r>
            <a:r>
              <a:rPr lang="es-MX" sz="1600" dirty="0" smtClean="0"/>
              <a:t>evidencia </a:t>
            </a:r>
            <a:r>
              <a:rPr lang="es-MX" sz="1600" dirty="0"/>
              <a:t>la necesidad de que la Oficina Asesora de Planeación implemente un plan de mejoramiento integral para el Subcomponente 8, Plan de Transición al PTEP</a:t>
            </a:r>
            <a:r>
              <a:rPr lang="es-MX" sz="1600" dirty="0" smtClean="0"/>
              <a:t>, </a:t>
            </a:r>
            <a:r>
              <a:rPr lang="es-MX" sz="1600" dirty="0"/>
              <a:t>con cronograma de corto plazo y seguimiento periódico.</a:t>
            </a:r>
            <a:endParaRPr lang="es-CO" sz="1600" dirty="0"/>
          </a:p>
        </p:txBody>
      </p:sp>
      <p:sp>
        <p:nvSpPr>
          <p:cNvPr id="12" name="Lágrima 11"/>
          <p:cNvSpPr/>
          <p:nvPr/>
        </p:nvSpPr>
        <p:spPr>
          <a:xfrm>
            <a:off x="5869172" y="1495647"/>
            <a:ext cx="3062177" cy="2863702"/>
          </a:xfrm>
          <a:prstGeom prst="teardrop">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s-MX" sz="1400" dirty="0"/>
              <a:t>La evaluación incluyó el componente de Rendición de Cuentas (P-PO-15), evidenciando </a:t>
            </a:r>
            <a:r>
              <a:rPr lang="es-MX" sz="1400" dirty="0" smtClean="0"/>
              <a:t> </a:t>
            </a:r>
            <a:r>
              <a:rPr lang="es-MX" sz="1400" dirty="0"/>
              <a:t>oportunidades de mejora en la planeación, definición de responsables y mecanismos de seguimiento.</a:t>
            </a:r>
            <a:endParaRPr lang="es-CO" sz="1400" dirty="0"/>
          </a:p>
        </p:txBody>
      </p:sp>
    </p:spTree>
    <p:extLst>
      <p:ext uri="{BB962C8B-B14F-4D97-AF65-F5344CB8AC3E}">
        <p14:creationId xmlns:p14="http://schemas.microsoft.com/office/powerpoint/2010/main" val="201697586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0" y="1"/>
            <a:ext cx="6718294" cy="885825"/>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
        <p:nvSpPr>
          <p:cNvPr id="10" name="Título 1"/>
          <p:cNvSpPr txBox="1">
            <a:spLocks/>
          </p:cNvSpPr>
          <p:nvPr/>
        </p:nvSpPr>
        <p:spPr>
          <a:xfrm>
            <a:off x="1" y="245059"/>
            <a:ext cx="5375083" cy="395707"/>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r>
              <a:rPr lang="es-MX" sz="2000" b="1" dirty="0" smtClean="0">
                <a:solidFill>
                  <a:schemeClr val="bg1"/>
                </a:solidFill>
                <a:latin typeface="Arial Black" panose="020B0A04020102020204" pitchFamily="34" charset="0"/>
              </a:rPr>
              <a:t> </a:t>
            </a:r>
            <a:endParaRPr lang="es-MX" sz="2000" b="1" dirty="0">
              <a:solidFill>
                <a:schemeClr val="bg1"/>
              </a:solidFill>
              <a:latin typeface="Arial Black" panose="020B0A04020102020204" pitchFamily="34" charset="0"/>
            </a:endParaRPr>
          </a:p>
        </p:txBody>
      </p:sp>
      <p:sp>
        <p:nvSpPr>
          <p:cNvPr id="2" name="Rectángulo 1"/>
          <p:cNvSpPr/>
          <p:nvPr/>
        </p:nvSpPr>
        <p:spPr>
          <a:xfrm>
            <a:off x="-226827" y="127591"/>
            <a:ext cx="6889898" cy="707886"/>
          </a:xfrm>
          <a:prstGeom prst="rect">
            <a:avLst/>
          </a:prstGeom>
        </p:spPr>
        <p:txBody>
          <a:bodyPr wrap="square">
            <a:spAutoFit/>
          </a:bodyPr>
          <a:lstStyle/>
          <a:p>
            <a:pPr lvl="1"/>
            <a:r>
              <a:rPr lang="es-CO" sz="2000" b="1" dirty="0" smtClean="0">
                <a:solidFill>
                  <a:schemeClr val="bg1"/>
                </a:solidFill>
                <a:latin typeface="Arial Black" panose="020B0A04020102020204" pitchFamily="34" charset="0"/>
              </a:rPr>
              <a:t>6. Seguimiento </a:t>
            </a:r>
            <a:r>
              <a:rPr lang="es-CO" sz="2000" b="1" dirty="0">
                <a:solidFill>
                  <a:schemeClr val="bg1"/>
                </a:solidFill>
                <a:latin typeface="Arial Black" panose="020B0A04020102020204" pitchFamily="34" charset="0"/>
              </a:rPr>
              <a:t>al mapa de riesgos de corrupción</a:t>
            </a:r>
            <a:endParaRPr lang="es-CO" sz="2000" dirty="0">
              <a:solidFill>
                <a:schemeClr val="bg1"/>
              </a:solidFill>
              <a:latin typeface="Arial Black" panose="020B0A04020102020204" pitchFamily="34" charset="0"/>
            </a:endParaRPr>
          </a:p>
        </p:txBody>
      </p:sp>
      <p:graphicFrame>
        <p:nvGraphicFramePr>
          <p:cNvPr id="6" name="Diagrama 5"/>
          <p:cNvGraphicFramePr/>
          <p:nvPr>
            <p:extLst>
              <p:ext uri="{D42A27DB-BD31-4B8C-83A1-F6EECF244321}">
                <p14:modId xmlns:p14="http://schemas.microsoft.com/office/powerpoint/2010/main" val="485737581"/>
              </p:ext>
            </p:extLst>
          </p:nvPr>
        </p:nvGraphicFramePr>
        <p:xfrm>
          <a:off x="630865" y="1130884"/>
          <a:ext cx="7627087" cy="34728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2401111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0" y="1"/>
            <a:ext cx="6718294" cy="885825"/>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
        <p:nvSpPr>
          <p:cNvPr id="10" name="Título 1"/>
          <p:cNvSpPr txBox="1">
            <a:spLocks/>
          </p:cNvSpPr>
          <p:nvPr/>
        </p:nvSpPr>
        <p:spPr>
          <a:xfrm>
            <a:off x="1" y="245059"/>
            <a:ext cx="5375083" cy="395707"/>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r>
              <a:rPr lang="es-MX" sz="2000" b="1" dirty="0">
                <a:solidFill>
                  <a:schemeClr val="bg1"/>
                </a:solidFill>
                <a:latin typeface="Arial Black" panose="020B0A04020102020204" pitchFamily="34" charset="0"/>
              </a:rPr>
              <a:t> </a:t>
            </a:r>
          </a:p>
        </p:txBody>
      </p:sp>
      <p:sp>
        <p:nvSpPr>
          <p:cNvPr id="2" name="Rectángulo 1"/>
          <p:cNvSpPr/>
          <p:nvPr/>
        </p:nvSpPr>
        <p:spPr>
          <a:xfrm>
            <a:off x="-226828" y="127591"/>
            <a:ext cx="7492409" cy="923330"/>
          </a:xfrm>
          <a:prstGeom prst="rect">
            <a:avLst/>
          </a:prstGeom>
        </p:spPr>
        <p:txBody>
          <a:bodyPr wrap="square">
            <a:spAutoFit/>
          </a:bodyPr>
          <a:lstStyle/>
          <a:p>
            <a:pPr lvl="1"/>
            <a:r>
              <a:rPr lang="es-CO" sz="1800" b="1" dirty="0">
                <a:solidFill>
                  <a:schemeClr val="bg1"/>
                </a:solidFill>
                <a:latin typeface="Arial Black" panose="020B0A04020102020204" pitchFamily="34" charset="0"/>
              </a:rPr>
              <a:t>7. </a:t>
            </a:r>
            <a:r>
              <a:rPr lang="es-CO" sz="1800" dirty="0">
                <a:solidFill>
                  <a:schemeClr val="bg1"/>
                </a:solidFill>
                <a:latin typeface="Arial Black" panose="020B0A04020102020204" pitchFamily="34" charset="0"/>
              </a:rPr>
              <a:t>Verificación Comité de Conciliación- acción de repetición. </a:t>
            </a:r>
          </a:p>
          <a:p>
            <a:pPr lvl="1"/>
            <a:endParaRPr lang="es-CO" sz="1800" dirty="0">
              <a:solidFill>
                <a:schemeClr val="bg1"/>
              </a:solidFill>
              <a:latin typeface="Arial Black" panose="020B0A04020102020204" pitchFamily="34" charset="0"/>
            </a:endParaRPr>
          </a:p>
        </p:txBody>
      </p:sp>
      <p:grpSp>
        <p:nvGrpSpPr>
          <p:cNvPr id="5" name="Grupo 4">
            <a:extLst>
              <a:ext uri="{FF2B5EF4-FFF2-40B4-BE49-F238E27FC236}">
                <a16:creationId xmlns:a16="http://schemas.microsoft.com/office/drawing/2014/main" id="{223C15F7-72B3-4EEE-9B22-A13FF0682077}"/>
              </a:ext>
            </a:extLst>
          </p:cNvPr>
          <p:cNvGrpSpPr/>
          <p:nvPr/>
        </p:nvGrpSpPr>
        <p:grpSpPr>
          <a:xfrm>
            <a:off x="367393" y="1088288"/>
            <a:ext cx="7627087" cy="575639"/>
            <a:chOff x="0" y="160104"/>
            <a:chExt cx="7627087" cy="575639"/>
          </a:xfrm>
        </p:grpSpPr>
        <p:sp>
          <p:nvSpPr>
            <p:cNvPr id="6" name="Rectángulo: esquinas redondeadas 5">
              <a:extLst>
                <a:ext uri="{FF2B5EF4-FFF2-40B4-BE49-F238E27FC236}">
                  <a16:creationId xmlns:a16="http://schemas.microsoft.com/office/drawing/2014/main" id="{5C60B72A-7D43-4E1C-8C7C-F2874A0466CF}"/>
                </a:ext>
              </a:extLst>
            </p:cNvPr>
            <p:cNvSpPr/>
            <p:nvPr/>
          </p:nvSpPr>
          <p:spPr>
            <a:xfrm>
              <a:off x="0" y="160104"/>
              <a:ext cx="7627087" cy="575639"/>
            </a:xfrm>
            <a:prstGeom prst="roundRect">
              <a:avLst/>
            </a:prstGeom>
          </p:spPr>
          <p:style>
            <a:lnRef idx="2">
              <a:schemeClr val="lt1">
                <a:hueOff val="0"/>
                <a:satOff val="0"/>
                <a:lumOff val="0"/>
                <a:alphaOff val="0"/>
              </a:schemeClr>
            </a:lnRef>
            <a:fillRef idx="1">
              <a:schemeClr val="accent6">
                <a:alpha val="90000"/>
                <a:hueOff val="0"/>
                <a:satOff val="0"/>
                <a:lumOff val="0"/>
                <a:alphaOff val="0"/>
              </a:schemeClr>
            </a:fillRef>
            <a:effectRef idx="0">
              <a:schemeClr val="accent6">
                <a:alpha val="90000"/>
                <a:hueOff val="0"/>
                <a:satOff val="0"/>
                <a:lumOff val="0"/>
                <a:alphaOff val="0"/>
              </a:schemeClr>
            </a:effectRef>
            <a:fontRef idx="minor">
              <a:schemeClr val="lt1"/>
            </a:fontRef>
          </p:style>
        </p:sp>
        <p:sp>
          <p:nvSpPr>
            <p:cNvPr id="7" name="Rectángulo: esquinas redondeadas 4">
              <a:extLst>
                <a:ext uri="{FF2B5EF4-FFF2-40B4-BE49-F238E27FC236}">
                  <a16:creationId xmlns:a16="http://schemas.microsoft.com/office/drawing/2014/main" id="{EA924F16-5711-48FA-B8ED-025CE1B438D2}"/>
                </a:ext>
              </a:extLst>
            </p:cNvPr>
            <p:cNvSpPr txBox="1"/>
            <p:nvPr/>
          </p:nvSpPr>
          <p:spPr>
            <a:xfrm>
              <a:off x="28100" y="188204"/>
              <a:ext cx="7570887" cy="51943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s-ES" sz="2400" dirty="0"/>
                <a:t>Objetivo</a:t>
              </a:r>
              <a:endParaRPr lang="es-ES" sz="2400" kern="1200" dirty="0"/>
            </a:p>
          </p:txBody>
        </p:sp>
      </p:grpSp>
      <p:sp>
        <p:nvSpPr>
          <p:cNvPr id="4" name="CuadroTexto 3">
            <a:extLst>
              <a:ext uri="{FF2B5EF4-FFF2-40B4-BE49-F238E27FC236}">
                <a16:creationId xmlns:a16="http://schemas.microsoft.com/office/drawing/2014/main" id="{808E9583-EE82-4AE5-B831-DDA2CFE8302A}"/>
              </a:ext>
            </a:extLst>
          </p:cNvPr>
          <p:cNvSpPr txBox="1"/>
          <p:nvPr/>
        </p:nvSpPr>
        <p:spPr>
          <a:xfrm>
            <a:off x="320448" y="1680725"/>
            <a:ext cx="8278586" cy="877163"/>
          </a:xfrm>
          <a:prstGeom prst="rect">
            <a:avLst/>
          </a:prstGeom>
          <a:noFill/>
        </p:spPr>
        <p:txBody>
          <a:bodyPr wrap="square" rtlCol="0">
            <a:spAutoFit/>
          </a:bodyPr>
          <a:lstStyle/>
          <a:p>
            <a:pPr algn="just"/>
            <a:r>
              <a:rPr lang="es-ES" sz="1700" dirty="0"/>
              <a:t>Realizar seguimiento al cumplimiento del artículo 26 del Decreto 1716 de 2009 y al artículo 125 de la Ley 2220 de 2022, respecto al análisis, decisiones y actuaciones relacionadas con la procedencia o improcedencia de la acción de repetición del segundo semestre de 2025.</a:t>
            </a:r>
            <a:endParaRPr lang="es-CO" sz="1700" dirty="0"/>
          </a:p>
        </p:txBody>
      </p:sp>
      <p:grpSp>
        <p:nvGrpSpPr>
          <p:cNvPr id="11" name="Grupo 10">
            <a:extLst>
              <a:ext uri="{FF2B5EF4-FFF2-40B4-BE49-F238E27FC236}">
                <a16:creationId xmlns:a16="http://schemas.microsoft.com/office/drawing/2014/main" id="{601E1C74-AC9D-458B-A6F0-99B27685330A}"/>
              </a:ext>
            </a:extLst>
          </p:cNvPr>
          <p:cNvGrpSpPr/>
          <p:nvPr/>
        </p:nvGrpSpPr>
        <p:grpSpPr>
          <a:xfrm>
            <a:off x="367393" y="2649559"/>
            <a:ext cx="7627087" cy="575639"/>
            <a:chOff x="0" y="1338992"/>
            <a:chExt cx="7627087" cy="575639"/>
          </a:xfrm>
        </p:grpSpPr>
        <p:sp>
          <p:nvSpPr>
            <p:cNvPr id="12" name="Rectángulo: esquinas redondeadas 11">
              <a:extLst>
                <a:ext uri="{FF2B5EF4-FFF2-40B4-BE49-F238E27FC236}">
                  <a16:creationId xmlns:a16="http://schemas.microsoft.com/office/drawing/2014/main" id="{BBB7D275-187D-40C1-8C27-5664DEB504D7}"/>
                </a:ext>
              </a:extLst>
            </p:cNvPr>
            <p:cNvSpPr/>
            <p:nvPr/>
          </p:nvSpPr>
          <p:spPr>
            <a:xfrm>
              <a:off x="0" y="1338992"/>
              <a:ext cx="7627087" cy="575639"/>
            </a:xfrm>
            <a:prstGeom prst="roundRect">
              <a:avLst/>
            </a:prstGeom>
          </p:spPr>
          <p:style>
            <a:lnRef idx="2">
              <a:schemeClr val="lt1">
                <a:hueOff val="0"/>
                <a:satOff val="0"/>
                <a:lumOff val="0"/>
                <a:alphaOff val="0"/>
              </a:schemeClr>
            </a:lnRef>
            <a:fillRef idx="1">
              <a:schemeClr val="accent6">
                <a:alpha val="90000"/>
                <a:hueOff val="0"/>
                <a:satOff val="0"/>
                <a:lumOff val="0"/>
                <a:alphaOff val="-40000"/>
              </a:schemeClr>
            </a:fillRef>
            <a:effectRef idx="0">
              <a:schemeClr val="accent6">
                <a:alpha val="90000"/>
                <a:hueOff val="0"/>
                <a:satOff val="0"/>
                <a:lumOff val="0"/>
                <a:alphaOff val="-40000"/>
              </a:schemeClr>
            </a:effectRef>
            <a:fontRef idx="minor">
              <a:schemeClr val="lt1"/>
            </a:fontRef>
          </p:style>
        </p:sp>
        <p:sp>
          <p:nvSpPr>
            <p:cNvPr id="13" name="Rectángulo: esquinas redondeadas 4">
              <a:extLst>
                <a:ext uri="{FF2B5EF4-FFF2-40B4-BE49-F238E27FC236}">
                  <a16:creationId xmlns:a16="http://schemas.microsoft.com/office/drawing/2014/main" id="{6EBA5B89-D89B-4470-A496-FABCE51FE81F}"/>
                </a:ext>
              </a:extLst>
            </p:cNvPr>
            <p:cNvSpPr txBox="1"/>
            <p:nvPr/>
          </p:nvSpPr>
          <p:spPr>
            <a:xfrm>
              <a:off x="28100" y="1367092"/>
              <a:ext cx="7570887" cy="51943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s-ES" sz="2400" b="1" kern="1200" dirty="0"/>
                <a:t>Verificación </a:t>
              </a:r>
            </a:p>
          </p:txBody>
        </p:sp>
      </p:grpSp>
      <p:sp>
        <p:nvSpPr>
          <p:cNvPr id="9" name="Rectangle 1">
            <a:extLst>
              <a:ext uri="{FF2B5EF4-FFF2-40B4-BE49-F238E27FC236}">
                <a16:creationId xmlns:a16="http://schemas.microsoft.com/office/drawing/2014/main" id="{B2C16DAB-C52F-4459-9AE3-860D1A6C7576}"/>
              </a:ext>
            </a:extLst>
          </p:cNvPr>
          <p:cNvSpPr>
            <a:spLocks noChangeArrowheads="1"/>
          </p:cNvSpPr>
          <p:nvPr/>
        </p:nvSpPr>
        <p:spPr bwMode="auto">
          <a:xfrm>
            <a:off x="320448" y="3258794"/>
            <a:ext cx="8372475"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Char char="•"/>
              <a:tabLst/>
            </a:pPr>
            <a:r>
              <a:rPr kumimoji="0" lang="es-CO" altLang="es-CO" sz="1600" i="0" u="none" strike="noStrike" cap="none" normalizeH="0" baseline="0" dirty="0">
                <a:ln>
                  <a:noFill/>
                </a:ln>
                <a:solidFill>
                  <a:schemeClr val="tx1"/>
                </a:solidFill>
                <a:effectLst/>
                <a:latin typeface="Calibri (Cuerpo)"/>
              </a:rPr>
              <a:t>No se relacionaron hechos atribuibles a funcionarios que generen responsabilidad por dolo o culpa grave.</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CO" altLang="es-CO" sz="1600" i="0" u="none" strike="noStrike" cap="none" normalizeH="0" baseline="0" dirty="0">
                <a:ln>
                  <a:noFill/>
                </a:ln>
                <a:solidFill>
                  <a:schemeClr val="tx1"/>
                </a:solidFill>
                <a:effectLst/>
                <a:latin typeface="Calibri (Cuerpo)"/>
              </a:rPr>
              <a:t>Los pagos judiciales no fueron directos del Instituto, sino canalizados por el fondo financiero.</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CO" altLang="es-CO" sz="1600" i="0" u="none" strike="noStrike" cap="none" normalizeH="0" baseline="0" dirty="0">
                <a:ln>
                  <a:noFill/>
                </a:ln>
                <a:solidFill>
                  <a:schemeClr val="tx1"/>
                </a:solidFill>
                <a:effectLst/>
                <a:latin typeface="Calibri (Cuerpo)"/>
              </a:rPr>
              <a:t>El Comité cumplió los términos y requisitos normativos.</a:t>
            </a:r>
          </a:p>
          <a:p>
            <a:pPr marL="0" marR="0" lvl="0" indent="0" algn="just" defTabSz="914400" rtl="0" eaLnBrk="0" fontAlgn="base" latinLnBrk="0" hangingPunct="0">
              <a:lnSpc>
                <a:spcPct val="100000"/>
              </a:lnSpc>
              <a:spcBef>
                <a:spcPct val="0"/>
              </a:spcBef>
              <a:spcAft>
                <a:spcPct val="0"/>
              </a:spcAft>
              <a:buClrTx/>
              <a:buSzTx/>
              <a:buFontTx/>
              <a:buChar char="•"/>
              <a:tabLst/>
            </a:pPr>
            <a:r>
              <a:rPr kumimoji="0" lang="es-CO" altLang="es-CO" sz="1600" i="0" u="none" strike="noStrike" cap="none" normalizeH="0" baseline="0" dirty="0">
                <a:ln>
                  <a:noFill/>
                </a:ln>
                <a:solidFill>
                  <a:schemeClr val="tx1"/>
                </a:solidFill>
                <a:effectLst/>
                <a:latin typeface="Calibri (Cuerpo)"/>
              </a:rPr>
              <a:t>No existen causales legales para iniciar acción de repetición en el período</a:t>
            </a:r>
            <a:r>
              <a:rPr kumimoji="0" lang="es-CO" altLang="es-CO" sz="1600" b="0" i="0" u="none" strike="noStrike" cap="none" normalizeH="0" baseline="0" dirty="0">
                <a:ln>
                  <a:noFill/>
                </a:ln>
                <a:solidFill>
                  <a:schemeClr val="tx1"/>
                </a:solidFill>
                <a:effectLst/>
                <a:latin typeface="Calibri (Cuerpo)"/>
              </a:rPr>
              <a:t>.</a:t>
            </a:r>
          </a:p>
        </p:txBody>
      </p:sp>
    </p:spTree>
    <p:extLst>
      <p:ext uri="{BB962C8B-B14F-4D97-AF65-F5344CB8AC3E}">
        <p14:creationId xmlns:p14="http://schemas.microsoft.com/office/powerpoint/2010/main" val="21240334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0" y="1"/>
            <a:ext cx="6718294" cy="885825"/>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
        <p:nvSpPr>
          <p:cNvPr id="10" name="Título 1"/>
          <p:cNvSpPr txBox="1">
            <a:spLocks/>
          </p:cNvSpPr>
          <p:nvPr/>
        </p:nvSpPr>
        <p:spPr>
          <a:xfrm>
            <a:off x="1" y="245059"/>
            <a:ext cx="5375083" cy="395707"/>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r>
              <a:rPr lang="es-MX" sz="2000" b="1" dirty="0" smtClean="0">
                <a:solidFill>
                  <a:schemeClr val="bg1"/>
                </a:solidFill>
                <a:latin typeface="Arial Black" panose="020B0A04020102020204" pitchFamily="34" charset="0"/>
              </a:rPr>
              <a:t> </a:t>
            </a:r>
            <a:endParaRPr lang="es-MX" sz="2000" b="1" dirty="0">
              <a:solidFill>
                <a:schemeClr val="bg1"/>
              </a:solidFill>
              <a:latin typeface="Arial Black" panose="020B0A04020102020204" pitchFamily="34" charset="0"/>
            </a:endParaRPr>
          </a:p>
        </p:txBody>
      </p:sp>
      <p:sp>
        <p:nvSpPr>
          <p:cNvPr id="2" name="Rectángulo 1"/>
          <p:cNvSpPr/>
          <p:nvPr/>
        </p:nvSpPr>
        <p:spPr>
          <a:xfrm>
            <a:off x="-226828" y="127591"/>
            <a:ext cx="7492409" cy="923330"/>
          </a:xfrm>
          <a:prstGeom prst="rect">
            <a:avLst/>
          </a:prstGeom>
        </p:spPr>
        <p:txBody>
          <a:bodyPr wrap="square">
            <a:spAutoFit/>
          </a:bodyPr>
          <a:lstStyle/>
          <a:p>
            <a:pPr lvl="1"/>
            <a:r>
              <a:rPr lang="es-CO" sz="1800" b="1" dirty="0">
                <a:solidFill>
                  <a:schemeClr val="bg1"/>
                </a:solidFill>
                <a:latin typeface="Arial Black" panose="020B0A04020102020204" pitchFamily="34" charset="0"/>
              </a:rPr>
              <a:t>8</a:t>
            </a:r>
            <a:r>
              <a:rPr lang="es-CO" sz="1800" b="1" dirty="0" smtClean="0">
                <a:solidFill>
                  <a:schemeClr val="bg1"/>
                </a:solidFill>
                <a:latin typeface="Arial Black" panose="020B0A04020102020204" pitchFamily="34" charset="0"/>
              </a:rPr>
              <a:t>. </a:t>
            </a:r>
            <a:r>
              <a:rPr lang="es-CO" sz="1800" dirty="0">
                <a:solidFill>
                  <a:schemeClr val="bg1"/>
                </a:solidFill>
                <a:latin typeface="Arial Black" panose="020B0A04020102020204" pitchFamily="34" charset="0"/>
              </a:rPr>
              <a:t>Evaluación anual-Sistema de Control Interno </a:t>
            </a:r>
            <a:r>
              <a:rPr lang="es-CO" sz="1800" dirty="0" smtClean="0">
                <a:solidFill>
                  <a:schemeClr val="bg1"/>
                </a:solidFill>
                <a:latin typeface="Arial Black" panose="020B0A04020102020204" pitchFamily="34" charset="0"/>
              </a:rPr>
              <a:t>Contable.</a:t>
            </a:r>
            <a:endParaRPr lang="es-CO" sz="1800" dirty="0">
              <a:solidFill>
                <a:schemeClr val="bg1"/>
              </a:solidFill>
              <a:latin typeface="Arial Black" panose="020B0A04020102020204" pitchFamily="34" charset="0"/>
            </a:endParaRPr>
          </a:p>
          <a:p>
            <a:pPr lvl="1"/>
            <a:endParaRPr lang="es-CO" sz="1800" dirty="0">
              <a:solidFill>
                <a:schemeClr val="bg1"/>
              </a:solidFill>
              <a:latin typeface="Arial Black" panose="020B0A04020102020204" pitchFamily="34" charset="0"/>
            </a:endParaRPr>
          </a:p>
        </p:txBody>
      </p:sp>
      <p:sp>
        <p:nvSpPr>
          <p:cNvPr id="3" name="Rectángulo 2"/>
          <p:cNvSpPr/>
          <p:nvPr/>
        </p:nvSpPr>
        <p:spPr>
          <a:xfrm>
            <a:off x="318976" y="1175214"/>
            <a:ext cx="8406809" cy="3539430"/>
          </a:xfrm>
          <a:prstGeom prst="rect">
            <a:avLst/>
          </a:prstGeom>
        </p:spPr>
        <p:txBody>
          <a:bodyPr wrap="square">
            <a:spAutoFit/>
          </a:bodyPr>
          <a:lstStyle/>
          <a:p>
            <a:pPr algn="just"/>
            <a:r>
              <a:rPr lang="es-MX" sz="1600" b="1" dirty="0">
                <a:latin typeface="Arial" panose="020B0604020202020204" pitchFamily="34" charset="0"/>
                <a:cs typeface="Arial" panose="020B0604020202020204" pitchFamily="34" charset="0"/>
              </a:rPr>
              <a:t>El Control Interno Contable evalúa 32 criterios clave del proceso contable </a:t>
            </a:r>
            <a:r>
              <a:rPr lang="es-MX" sz="1600" dirty="0">
                <a:latin typeface="Arial" panose="020B0604020202020204" pitchFamily="34" charset="0"/>
                <a:cs typeface="Arial" panose="020B0604020202020204" pitchFamily="34" charset="0"/>
              </a:rPr>
              <a:t>mediante cuestionario: </a:t>
            </a:r>
            <a:r>
              <a:rPr lang="es-MX" sz="1600" dirty="0" smtClean="0">
                <a:latin typeface="Arial" panose="020B0604020202020204" pitchFamily="34" charset="0"/>
                <a:cs typeface="Arial" panose="020B0604020202020204" pitchFamily="34" charset="0"/>
              </a:rPr>
              <a:t> el cual verifica </a:t>
            </a:r>
            <a:r>
              <a:rPr lang="es-MX" sz="1600" dirty="0">
                <a:latin typeface="Arial" panose="020B0604020202020204" pitchFamily="34" charset="0"/>
                <a:cs typeface="Arial" panose="020B0604020202020204" pitchFamily="34" charset="0"/>
              </a:rPr>
              <a:t>existencia (30%) y efectividad (70%) de </a:t>
            </a:r>
            <a:r>
              <a:rPr lang="es-MX" sz="1600" dirty="0" smtClean="0">
                <a:latin typeface="Arial" panose="020B0604020202020204" pitchFamily="34" charset="0"/>
                <a:cs typeface="Arial" panose="020B0604020202020204" pitchFamily="34" charset="0"/>
              </a:rPr>
              <a:t>los controles </a:t>
            </a:r>
            <a:r>
              <a:rPr lang="es-MX" sz="1600" dirty="0">
                <a:latin typeface="Arial" panose="020B0604020202020204" pitchFamily="34" charset="0"/>
                <a:cs typeface="Arial" panose="020B0604020202020204" pitchFamily="34" charset="0"/>
              </a:rPr>
              <a:t>para garantizar razonabilidad financiera, según Resolución 193/2016 </a:t>
            </a:r>
            <a:r>
              <a:rPr lang="es-MX" sz="1600" dirty="0" smtClean="0">
                <a:latin typeface="Arial" panose="020B0604020202020204" pitchFamily="34" charset="0"/>
                <a:cs typeface="Arial" panose="020B0604020202020204" pitchFamily="34" charset="0"/>
              </a:rPr>
              <a:t>Contaduría General de la Nación.</a:t>
            </a:r>
          </a:p>
          <a:p>
            <a:pPr algn="just"/>
            <a:endParaRPr lang="es-MX" sz="1600" dirty="0" smtClean="0">
              <a:latin typeface="Arial" panose="020B0604020202020204" pitchFamily="34" charset="0"/>
              <a:cs typeface="Arial" panose="020B0604020202020204" pitchFamily="34" charset="0"/>
            </a:endParaRPr>
          </a:p>
          <a:p>
            <a:pPr algn="just"/>
            <a:r>
              <a:rPr lang="es-MX" sz="1600" dirty="0" smtClean="0">
                <a:latin typeface="Arial" panose="020B0604020202020204" pitchFamily="34" charset="0"/>
                <a:cs typeface="Arial" panose="020B0604020202020204" pitchFamily="34" charset="0"/>
              </a:rPr>
              <a:t>El </a:t>
            </a:r>
            <a:r>
              <a:rPr lang="es-MX" sz="1600" dirty="0">
                <a:latin typeface="Arial" panose="020B0604020202020204" pitchFamily="34" charset="0"/>
                <a:cs typeface="Arial" panose="020B0604020202020204" pitchFamily="34" charset="0"/>
              </a:rPr>
              <a:t>Control Interno Contable de INDEPORTES Antioquia </a:t>
            </a:r>
            <a:r>
              <a:rPr lang="es-MX" sz="1600" dirty="0" smtClean="0">
                <a:latin typeface="Arial" panose="020B0604020202020204" pitchFamily="34" charset="0"/>
                <a:cs typeface="Arial" panose="020B0604020202020204" pitchFamily="34" charset="0"/>
              </a:rPr>
              <a:t>alcanzó una </a:t>
            </a:r>
            <a:r>
              <a:rPr lang="es-MX" sz="1600" dirty="0">
                <a:latin typeface="Arial" panose="020B0604020202020204" pitchFamily="34" charset="0"/>
                <a:cs typeface="Arial" panose="020B0604020202020204" pitchFamily="34" charset="0"/>
              </a:rPr>
              <a:t>calificación </a:t>
            </a:r>
            <a:r>
              <a:rPr lang="es-MX" sz="1600" b="1" dirty="0">
                <a:latin typeface="Arial" panose="020B0604020202020204" pitchFamily="34" charset="0"/>
                <a:cs typeface="Arial" panose="020B0604020202020204" pitchFamily="34" charset="0"/>
              </a:rPr>
              <a:t>EFICIENTE (4,98/5</a:t>
            </a:r>
            <a:r>
              <a:rPr lang="es-MX" sz="1600" b="1" dirty="0" smtClean="0">
                <a:latin typeface="Arial" panose="020B0604020202020204" pitchFamily="34" charset="0"/>
                <a:cs typeface="Arial" panose="020B0604020202020204" pitchFamily="34" charset="0"/>
              </a:rPr>
              <a:t>), </a:t>
            </a:r>
            <a:r>
              <a:rPr lang="es-MX" sz="1600" dirty="0">
                <a:latin typeface="Arial" panose="020B0604020202020204" pitchFamily="34" charset="0"/>
                <a:cs typeface="Arial" panose="020B0604020202020204" pitchFamily="34" charset="0"/>
              </a:rPr>
              <a:t>con fortalezas en políticas actualizadas (V4 MPC), </a:t>
            </a:r>
            <a:r>
              <a:rPr lang="es-MX" sz="1600" dirty="0" smtClean="0">
                <a:latin typeface="Arial" panose="020B0604020202020204" pitchFamily="34" charset="0"/>
                <a:cs typeface="Arial" panose="020B0604020202020204" pitchFamily="34" charset="0"/>
              </a:rPr>
              <a:t>proceso y procedimientos </a:t>
            </a:r>
            <a:r>
              <a:rPr lang="es-MX" sz="1600" dirty="0">
                <a:latin typeface="Arial" panose="020B0604020202020204" pitchFamily="34" charset="0"/>
                <a:cs typeface="Arial" panose="020B0604020202020204" pitchFamily="34" charset="0"/>
              </a:rPr>
              <a:t>formalizados, uso de </a:t>
            </a:r>
            <a:r>
              <a:rPr lang="es-MX" sz="1600" dirty="0" smtClean="0">
                <a:latin typeface="Arial" panose="020B0604020202020204" pitchFamily="34" charset="0"/>
                <a:cs typeface="Arial" panose="020B0604020202020204" pitchFamily="34" charset="0"/>
              </a:rPr>
              <a:t>las herramientas tecnológicas  como sistema contable SICOF, SharePoint, entre otras.</a:t>
            </a:r>
            <a:endParaRPr lang="es-MX" sz="1600" dirty="0">
              <a:latin typeface="Arial" panose="020B0604020202020204" pitchFamily="34" charset="0"/>
              <a:cs typeface="Arial" panose="020B0604020202020204" pitchFamily="34" charset="0"/>
            </a:endParaRPr>
          </a:p>
          <a:p>
            <a:pPr algn="just"/>
            <a:r>
              <a:rPr lang="es-MX" sz="1600" dirty="0" smtClean="0">
                <a:latin typeface="Arial" panose="020B0604020202020204" pitchFamily="34" charset="0"/>
                <a:cs typeface="Arial" panose="020B0604020202020204" pitchFamily="34" charset="0"/>
              </a:rPr>
              <a:t>​</a:t>
            </a:r>
            <a:endParaRPr lang="es-MX" sz="1600" dirty="0">
              <a:latin typeface="Arial" panose="020B0604020202020204" pitchFamily="34" charset="0"/>
              <a:cs typeface="Arial" panose="020B0604020202020204" pitchFamily="34" charset="0"/>
            </a:endParaRPr>
          </a:p>
          <a:p>
            <a:pPr algn="just"/>
            <a:r>
              <a:rPr lang="es-MX" sz="1600" dirty="0">
                <a:latin typeface="Arial" panose="020B0604020202020204" pitchFamily="34" charset="0"/>
                <a:cs typeface="Arial" panose="020B0604020202020204" pitchFamily="34" charset="0"/>
              </a:rPr>
              <a:t>Recomendación clave: Fortalecer uso de estados financieros en control de proyectos de inversión para mayor toma de decisiones </a:t>
            </a:r>
            <a:r>
              <a:rPr lang="es-MX" sz="1600" dirty="0" smtClean="0">
                <a:latin typeface="Arial" panose="020B0604020202020204" pitchFamily="34" charset="0"/>
                <a:cs typeface="Arial" panose="020B0604020202020204" pitchFamily="34" charset="0"/>
              </a:rPr>
              <a:t>estratégicas.</a:t>
            </a:r>
            <a:endParaRPr lang="es-MX" sz="1600" dirty="0">
              <a:latin typeface="Arial" panose="020B0604020202020204" pitchFamily="34" charset="0"/>
              <a:cs typeface="Arial" panose="020B0604020202020204" pitchFamily="34" charset="0"/>
            </a:endParaRPr>
          </a:p>
          <a:p>
            <a:pPr algn="just"/>
            <a:r>
              <a:rPr lang="es-MX" sz="1600" dirty="0" smtClean="0">
                <a:latin typeface="Arial" panose="020B0604020202020204" pitchFamily="34" charset="0"/>
                <a:cs typeface="Arial" panose="020B0604020202020204" pitchFamily="34" charset="0"/>
              </a:rPr>
              <a:t>​</a:t>
            </a:r>
            <a:endParaRPr lang="es-MX" sz="1600" dirty="0">
              <a:latin typeface="Arial" panose="020B0604020202020204" pitchFamily="34" charset="0"/>
              <a:cs typeface="Arial" panose="020B0604020202020204" pitchFamily="34" charset="0"/>
            </a:endParaRPr>
          </a:p>
          <a:p>
            <a:pPr algn="just"/>
            <a:r>
              <a:rPr lang="es-MX" sz="1600" b="1" dirty="0">
                <a:latin typeface="Arial" panose="020B0604020202020204" pitchFamily="34" charset="0"/>
                <a:cs typeface="Arial" panose="020B0604020202020204" pitchFamily="34" charset="0"/>
              </a:rPr>
              <a:t>Resultado</a:t>
            </a:r>
            <a:r>
              <a:rPr lang="es-MX" sz="1600" dirty="0">
                <a:latin typeface="Arial" panose="020B0604020202020204" pitchFamily="34" charset="0"/>
                <a:cs typeface="Arial" panose="020B0604020202020204" pitchFamily="34" charset="0"/>
              </a:rPr>
              <a:t>: Gestión contable estable y sostenible.</a:t>
            </a:r>
          </a:p>
        </p:txBody>
      </p:sp>
    </p:spTree>
    <p:extLst>
      <p:ext uri="{BB962C8B-B14F-4D97-AF65-F5344CB8AC3E}">
        <p14:creationId xmlns:p14="http://schemas.microsoft.com/office/powerpoint/2010/main" val="24045788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21267" y="0"/>
            <a:ext cx="6718294" cy="885825"/>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
        <p:nvSpPr>
          <p:cNvPr id="10" name="Título 1"/>
          <p:cNvSpPr txBox="1">
            <a:spLocks/>
          </p:cNvSpPr>
          <p:nvPr/>
        </p:nvSpPr>
        <p:spPr>
          <a:xfrm>
            <a:off x="1" y="245059"/>
            <a:ext cx="5375083" cy="395707"/>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r>
              <a:rPr lang="es-MX" sz="2000" b="1" dirty="0" smtClean="0">
                <a:solidFill>
                  <a:schemeClr val="bg1"/>
                </a:solidFill>
                <a:latin typeface="Arial Black" panose="020B0A04020102020204" pitchFamily="34" charset="0"/>
              </a:rPr>
              <a:t> </a:t>
            </a:r>
            <a:endParaRPr lang="es-MX" sz="2000" b="1" dirty="0">
              <a:solidFill>
                <a:schemeClr val="bg1"/>
              </a:solidFill>
              <a:latin typeface="Arial Black" panose="020B0A04020102020204" pitchFamily="34" charset="0"/>
            </a:endParaRPr>
          </a:p>
        </p:txBody>
      </p:sp>
      <p:sp>
        <p:nvSpPr>
          <p:cNvPr id="2" name="Rectángulo 1"/>
          <p:cNvSpPr/>
          <p:nvPr/>
        </p:nvSpPr>
        <p:spPr>
          <a:xfrm>
            <a:off x="-226828" y="127591"/>
            <a:ext cx="7492409" cy="400110"/>
          </a:xfrm>
          <a:prstGeom prst="rect">
            <a:avLst/>
          </a:prstGeom>
        </p:spPr>
        <p:txBody>
          <a:bodyPr wrap="square">
            <a:spAutoFit/>
          </a:bodyPr>
          <a:lstStyle/>
          <a:p>
            <a:pPr lvl="1"/>
            <a:r>
              <a:rPr lang="es-CO" sz="1800" b="1" dirty="0" smtClean="0">
                <a:solidFill>
                  <a:schemeClr val="bg1"/>
                </a:solidFill>
                <a:latin typeface="Arial Black" panose="020B0A04020102020204" pitchFamily="34" charset="0"/>
              </a:rPr>
              <a:t>9.</a:t>
            </a:r>
            <a:r>
              <a:rPr lang="es-CO" sz="1800" dirty="0">
                <a:solidFill>
                  <a:schemeClr val="dk1"/>
                </a:solidFill>
              </a:rPr>
              <a:t> </a:t>
            </a:r>
            <a:r>
              <a:rPr lang="es-CO" sz="2000" dirty="0">
                <a:solidFill>
                  <a:schemeClr val="bg1"/>
                </a:solidFill>
                <a:latin typeface="Arial Black" panose="020B0A04020102020204" pitchFamily="34" charset="0"/>
              </a:rPr>
              <a:t>Informe de Austeridad en el </a:t>
            </a:r>
            <a:r>
              <a:rPr lang="es-CO" sz="2000" dirty="0" smtClean="0">
                <a:solidFill>
                  <a:schemeClr val="bg1"/>
                </a:solidFill>
                <a:latin typeface="Arial Black" panose="020B0A04020102020204" pitchFamily="34" charset="0"/>
              </a:rPr>
              <a:t>Gasto.</a:t>
            </a:r>
            <a:endParaRPr lang="es-CO" sz="2000" dirty="0">
              <a:solidFill>
                <a:schemeClr val="bg1"/>
              </a:solidFill>
              <a:latin typeface="Arial Black" panose="020B0A04020102020204" pitchFamily="34" charset="0"/>
            </a:endParaRPr>
          </a:p>
        </p:txBody>
      </p:sp>
      <p:sp>
        <p:nvSpPr>
          <p:cNvPr id="3" name="Rectángulo 2"/>
          <p:cNvSpPr/>
          <p:nvPr/>
        </p:nvSpPr>
        <p:spPr>
          <a:xfrm>
            <a:off x="304800" y="1211186"/>
            <a:ext cx="8350101" cy="3108543"/>
          </a:xfrm>
          <a:prstGeom prst="rect">
            <a:avLst/>
          </a:prstGeom>
        </p:spPr>
        <p:txBody>
          <a:bodyPr wrap="square">
            <a:spAutoFit/>
          </a:bodyPr>
          <a:lstStyle/>
          <a:p>
            <a:pPr algn="just"/>
            <a:r>
              <a:rPr lang="es-MX" sz="1400" b="1" dirty="0">
                <a:latin typeface="Arial" panose="020B0604020202020204" pitchFamily="34" charset="0"/>
                <a:cs typeface="Arial" panose="020B0604020202020204" pitchFamily="34" charset="0"/>
              </a:rPr>
              <a:t>INDEPORTES Antioquia cumplió estrictamente el Plan de Austeridad </a:t>
            </a:r>
            <a:r>
              <a:rPr lang="es-MX" sz="1400" dirty="0">
                <a:latin typeface="Arial" panose="020B0604020202020204" pitchFamily="34" charset="0"/>
                <a:cs typeface="Arial" panose="020B0604020202020204" pitchFamily="34" charset="0"/>
              </a:rPr>
              <a:t>(Res. S2025000800), con racionalidad presupuestal: reducciones en servicios públicos, combustible (-24,37%), teléfono (-1,37%) e impresiones (-0,68%); incrementos controlados en contratos </a:t>
            </a:r>
            <a:r>
              <a:rPr lang="es-MX" sz="1400" dirty="0" smtClean="0">
                <a:latin typeface="Arial" panose="020B0604020202020204" pitchFamily="34" charset="0"/>
                <a:cs typeface="Arial" panose="020B0604020202020204" pitchFamily="34" charset="0"/>
              </a:rPr>
              <a:t>Prestación de Servicios (41,33</a:t>
            </a:r>
            <a:r>
              <a:rPr lang="es-MX" sz="1400" dirty="0">
                <a:latin typeface="Arial" panose="020B0604020202020204" pitchFamily="34" charset="0"/>
                <a:cs typeface="Arial" panose="020B0604020202020204" pitchFamily="34" charset="0"/>
              </a:rPr>
              <a:t>%) y bienestar </a:t>
            </a:r>
            <a:r>
              <a:rPr lang="es-MX" sz="1400" dirty="0" smtClean="0">
                <a:latin typeface="Arial" panose="020B0604020202020204" pitchFamily="34" charset="0"/>
                <a:cs typeface="Arial" panose="020B0604020202020204" pitchFamily="34" charset="0"/>
              </a:rPr>
              <a:t>(38,16</a:t>
            </a:r>
            <a:r>
              <a:rPr lang="es-MX" sz="1400" dirty="0">
                <a:latin typeface="Arial" panose="020B0604020202020204" pitchFamily="34" charset="0"/>
                <a:cs typeface="Arial" panose="020B0604020202020204" pitchFamily="34" charset="0"/>
              </a:rPr>
              <a:t>%) por necesidades </a:t>
            </a:r>
            <a:r>
              <a:rPr lang="es-MX" sz="1400" dirty="0" smtClean="0">
                <a:latin typeface="Arial" panose="020B0604020202020204" pitchFamily="34" charset="0"/>
                <a:cs typeface="Arial" panose="020B0604020202020204" pitchFamily="34" charset="0"/>
              </a:rPr>
              <a:t>misionales e IPC.</a:t>
            </a:r>
            <a:endParaRPr lang="es-MX" sz="1400" dirty="0">
              <a:latin typeface="Arial" panose="020B0604020202020204" pitchFamily="34" charset="0"/>
              <a:cs typeface="Arial" panose="020B0604020202020204" pitchFamily="34" charset="0"/>
            </a:endParaRPr>
          </a:p>
          <a:p>
            <a:r>
              <a:rPr lang="es-MX" sz="1400" dirty="0" smtClean="0">
                <a:latin typeface="Arial" panose="020B0604020202020204" pitchFamily="34" charset="0"/>
                <a:cs typeface="Arial" panose="020B0604020202020204" pitchFamily="34" charset="0"/>
              </a:rPr>
              <a:t>​</a:t>
            </a:r>
            <a:endParaRPr lang="es-MX" sz="1400" dirty="0">
              <a:latin typeface="Arial" panose="020B0604020202020204" pitchFamily="34" charset="0"/>
              <a:cs typeface="Arial" panose="020B0604020202020204" pitchFamily="34" charset="0"/>
            </a:endParaRPr>
          </a:p>
          <a:p>
            <a:r>
              <a:rPr lang="es-MX" sz="1400" b="1" dirty="0">
                <a:latin typeface="Arial" panose="020B0604020202020204" pitchFamily="34" charset="0"/>
                <a:cs typeface="Arial" panose="020B0604020202020204" pitchFamily="34" charset="0"/>
              </a:rPr>
              <a:t>Fortalezas clave</a:t>
            </a:r>
            <a:r>
              <a:rPr lang="es-MX" sz="1400" dirty="0">
                <a:latin typeface="Arial" panose="020B0604020202020204" pitchFamily="34" charset="0"/>
                <a:cs typeface="Arial" panose="020B0604020202020204" pitchFamily="34" charset="0"/>
              </a:rPr>
              <a:t>:</a:t>
            </a:r>
          </a:p>
          <a:p>
            <a:endParaRPr lang="es-MX" sz="1400" dirty="0">
              <a:latin typeface="Arial" panose="020B0604020202020204" pitchFamily="34" charset="0"/>
              <a:cs typeface="Arial" panose="020B0604020202020204" pitchFamily="34" charset="0"/>
            </a:endParaRPr>
          </a:p>
          <a:p>
            <a:r>
              <a:rPr lang="es-MX" sz="1400" dirty="0">
                <a:latin typeface="Arial" panose="020B0604020202020204" pitchFamily="34" charset="0"/>
                <a:cs typeface="Arial" panose="020B0604020202020204" pitchFamily="34" charset="0"/>
              </a:rPr>
              <a:t>Ahorros netos en gastos generales.</a:t>
            </a:r>
          </a:p>
          <a:p>
            <a:endParaRPr lang="es-MX" sz="1400" dirty="0">
              <a:latin typeface="Arial" panose="020B0604020202020204" pitchFamily="34" charset="0"/>
              <a:cs typeface="Arial" panose="020B0604020202020204" pitchFamily="34" charset="0"/>
            </a:endParaRPr>
          </a:p>
          <a:p>
            <a:r>
              <a:rPr lang="es-MX" sz="1400" dirty="0">
                <a:latin typeface="Arial" panose="020B0604020202020204" pitchFamily="34" charset="0"/>
                <a:cs typeface="Arial" panose="020B0604020202020204" pitchFamily="34" charset="0"/>
              </a:rPr>
              <a:t>Programas de vacaciones y bienestar fortalecidos.</a:t>
            </a:r>
          </a:p>
          <a:p>
            <a:endParaRPr lang="es-MX" sz="1400" dirty="0">
              <a:latin typeface="Arial" panose="020B0604020202020204" pitchFamily="34" charset="0"/>
              <a:cs typeface="Arial" panose="020B0604020202020204" pitchFamily="34" charset="0"/>
            </a:endParaRPr>
          </a:p>
          <a:p>
            <a:r>
              <a:rPr lang="es-MX" sz="1400" dirty="0">
                <a:latin typeface="Arial" panose="020B0604020202020204" pitchFamily="34" charset="0"/>
                <a:cs typeface="Arial" panose="020B0604020202020204" pitchFamily="34" charset="0"/>
              </a:rPr>
              <a:t>Sin debilidades ni riesgos identificados.</a:t>
            </a:r>
          </a:p>
          <a:p>
            <a:r>
              <a:rPr lang="es-MX" sz="1400" dirty="0">
                <a:latin typeface="Arial" panose="020B0604020202020204" pitchFamily="34" charset="0"/>
                <a:cs typeface="Arial" panose="020B0604020202020204" pitchFamily="34" charset="0"/>
              </a:rPr>
              <a:t>​</a:t>
            </a:r>
          </a:p>
          <a:p>
            <a:r>
              <a:rPr lang="es-MX" sz="1400" b="1" dirty="0" smtClean="0">
                <a:latin typeface="Arial" panose="020B0604020202020204" pitchFamily="34" charset="0"/>
                <a:cs typeface="Arial" panose="020B0604020202020204" pitchFamily="34" charset="0"/>
              </a:rPr>
              <a:t>Resultado</a:t>
            </a:r>
            <a:r>
              <a:rPr lang="es-MX" sz="1400" dirty="0">
                <a:latin typeface="Arial" panose="020B0604020202020204" pitchFamily="34" charset="0"/>
                <a:cs typeface="Arial" panose="020B0604020202020204" pitchFamily="34" charset="0"/>
              </a:rPr>
              <a:t>: Gestión eficiente, alineada a Res. S2025000800 </a:t>
            </a:r>
            <a:r>
              <a:rPr lang="es-MX" sz="1400" dirty="0" smtClean="0">
                <a:latin typeface="Arial" panose="020B0604020202020204" pitchFamily="34" charset="0"/>
                <a:cs typeface="Arial" panose="020B0604020202020204" pitchFamily="34" charset="0"/>
              </a:rPr>
              <a:t>y </a:t>
            </a:r>
            <a:r>
              <a:rPr lang="es-MX" sz="1400" dirty="0">
                <a:latin typeface="Arial" panose="020B0604020202020204" pitchFamily="34" charset="0"/>
                <a:cs typeface="Arial" panose="020B0604020202020204" pitchFamily="34" charset="0"/>
              </a:rPr>
              <a:t>directrices departamentales.</a:t>
            </a:r>
            <a:endParaRPr lang="es-CO"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595508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0" y="1"/>
            <a:ext cx="6718294" cy="885825"/>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s-CO" sz="1013"/>
          </a:p>
        </p:txBody>
      </p:sp>
      <p:sp>
        <p:nvSpPr>
          <p:cNvPr id="10" name="Título 1"/>
          <p:cNvSpPr txBox="1">
            <a:spLocks/>
          </p:cNvSpPr>
          <p:nvPr/>
        </p:nvSpPr>
        <p:spPr>
          <a:xfrm>
            <a:off x="1" y="245059"/>
            <a:ext cx="5375083" cy="395707"/>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r>
              <a:rPr lang="es-MX" sz="2000" b="1" dirty="0" smtClean="0">
                <a:solidFill>
                  <a:schemeClr val="bg1"/>
                </a:solidFill>
                <a:latin typeface="Arial Black" panose="020B0A04020102020204" pitchFamily="34" charset="0"/>
              </a:rPr>
              <a:t> </a:t>
            </a:r>
            <a:endParaRPr lang="es-MX" sz="2000" b="1" dirty="0">
              <a:solidFill>
                <a:schemeClr val="bg1"/>
              </a:solidFill>
              <a:latin typeface="Arial Black" panose="020B0A04020102020204" pitchFamily="34" charset="0"/>
            </a:endParaRPr>
          </a:p>
        </p:txBody>
      </p:sp>
      <p:sp>
        <p:nvSpPr>
          <p:cNvPr id="2" name="Rectángulo 1"/>
          <p:cNvSpPr/>
          <p:nvPr/>
        </p:nvSpPr>
        <p:spPr>
          <a:xfrm>
            <a:off x="0" y="141767"/>
            <a:ext cx="6131442" cy="707886"/>
          </a:xfrm>
          <a:prstGeom prst="rect">
            <a:avLst/>
          </a:prstGeom>
        </p:spPr>
        <p:txBody>
          <a:bodyPr wrap="square">
            <a:spAutoFit/>
          </a:bodyPr>
          <a:lstStyle/>
          <a:p>
            <a:pPr lvl="1"/>
            <a:r>
              <a:rPr lang="es-CO" sz="1800" b="1" dirty="0" smtClean="0">
                <a:solidFill>
                  <a:schemeClr val="bg1"/>
                </a:solidFill>
                <a:latin typeface="Arial Black" panose="020B0A04020102020204" pitchFamily="34" charset="0"/>
              </a:rPr>
              <a:t>III.</a:t>
            </a:r>
            <a:r>
              <a:rPr lang="es-CO" sz="1800" dirty="0" smtClean="0">
                <a:solidFill>
                  <a:schemeClr val="dk1"/>
                </a:solidFill>
              </a:rPr>
              <a:t> </a:t>
            </a:r>
            <a:r>
              <a:rPr lang="es-CO" sz="2000" dirty="0" smtClean="0">
                <a:solidFill>
                  <a:schemeClr val="bg1"/>
                </a:solidFill>
                <a:latin typeface="Arial Black" panose="020B0A04020102020204" pitchFamily="34" charset="0"/>
              </a:rPr>
              <a:t>Informes de ley a realizar en marzo y abril.</a:t>
            </a:r>
            <a:endParaRPr lang="es-CO" sz="2000" dirty="0">
              <a:solidFill>
                <a:schemeClr val="bg1"/>
              </a:solidFill>
              <a:latin typeface="Arial Black" panose="020B0A04020102020204" pitchFamily="34" charset="0"/>
            </a:endParaRPr>
          </a:p>
        </p:txBody>
      </p:sp>
      <p:sp>
        <p:nvSpPr>
          <p:cNvPr id="3" name="Rectángulo 2"/>
          <p:cNvSpPr/>
          <p:nvPr/>
        </p:nvSpPr>
        <p:spPr>
          <a:xfrm>
            <a:off x="106326" y="1027592"/>
            <a:ext cx="8690343" cy="3170099"/>
          </a:xfrm>
          <a:prstGeom prst="rect">
            <a:avLst/>
          </a:prstGeom>
        </p:spPr>
        <p:txBody>
          <a:bodyPr wrap="square">
            <a:spAutoFit/>
          </a:bodyPr>
          <a:lstStyle/>
          <a:p>
            <a:r>
              <a:rPr lang="es-CO" sz="2000" dirty="0" smtClean="0">
                <a:latin typeface="Arial" panose="020B0604020202020204" pitchFamily="34" charset="0"/>
                <a:cs typeface="Arial" panose="020B0604020202020204" pitchFamily="34" charset="0"/>
              </a:rPr>
              <a:t>Marzo</a:t>
            </a:r>
          </a:p>
          <a:p>
            <a:pPr marL="285750" indent="-285750">
              <a:buFont typeface="Wingdings" panose="05000000000000000000" pitchFamily="2" charset="2"/>
              <a:buChar char="ü"/>
            </a:pPr>
            <a:r>
              <a:rPr lang="es-CO" sz="2000" dirty="0" smtClean="0">
                <a:latin typeface="Arial" panose="020B0604020202020204" pitchFamily="34" charset="0"/>
                <a:cs typeface="Arial" panose="020B0604020202020204" pitchFamily="34" charset="0"/>
              </a:rPr>
              <a:t>Licenciamiento de Software y Derechos de Autor.</a:t>
            </a:r>
          </a:p>
          <a:p>
            <a:pPr marL="285750" indent="-285750">
              <a:buFont typeface="Wingdings" panose="05000000000000000000" pitchFamily="2" charset="2"/>
              <a:buChar char="ü"/>
            </a:pPr>
            <a:r>
              <a:rPr lang="es-MX" sz="2000" dirty="0" smtClean="0">
                <a:latin typeface="Arial" panose="020B0604020202020204" pitchFamily="34" charset="0"/>
                <a:cs typeface="Arial" panose="020B0604020202020204" pitchFamily="34" charset="0"/>
              </a:rPr>
              <a:t>Seguimiento </a:t>
            </a:r>
            <a:r>
              <a:rPr lang="es-MX" sz="2000" dirty="0">
                <a:latin typeface="Arial" panose="020B0604020202020204" pitchFamily="34" charset="0"/>
                <a:cs typeface="Arial" panose="020B0604020202020204" pitchFamily="34" charset="0"/>
              </a:rPr>
              <a:t>a la inscripción de trámites - SUIT</a:t>
            </a:r>
            <a:r>
              <a:rPr lang="es-MX" sz="2000" dirty="0" smtClean="0">
                <a:latin typeface="Arial" panose="020B0604020202020204" pitchFamily="34" charset="0"/>
                <a:cs typeface="Arial" panose="020B0604020202020204" pitchFamily="34" charset="0"/>
              </a:rPr>
              <a:t>.</a:t>
            </a:r>
          </a:p>
          <a:p>
            <a:pPr marL="285750" indent="-285750">
              <a:buFont typeface="Wingdings" panose="05000000000000000000" pitchFamily="2" charset="2"/>
              <a:buChar char="ü"/>
            </a:pPr>
            <a:r>
              <a:rPr lang="es-MX" sz="2000" dirty="0">
                <a:latin typeface="Arial" panose="020B0604020202020204" pitchFamily="34" charset="0"/>
                <a:cs typeface="Arial" panose="020B0604020202020204" pitchFamily="34" charset="0"/>
              </a:rPr>
              <a:t>Seguimiento Circular Conjunta </a:t>
            </a:r>
            <a:r>
              <a:rPr lang="es-MX" sz="2000" dirty="0" smtClean="0">
                <a:latin typeface="Arial" panose="020B0604020202020204" pitchFamily="34" charset="0"/>
                <a:cs typeface="Arial" panose="020B0604020202020204" pitchFamily="34" charset="0"/>
              </a:rPr>
              <a:t>100-004-2024</a:t>
            </a:r>
          </a:p>
          <a:p>
            <a:pPr marL="285750" indent="-285750">
              <a:buFont typeface="Wingdings" panose="05000000000000000000" pitchFamily="2" charset="2"/>
              <a:buChar char="ü"/>
            </a:pPr>
            <a:endParaRPr lang="es-MX" sz="2000" dirty="0" smtClean="0">
              <a:latin typeface="Arial" panose="020B0604020202020204" pitchFamily="34" charset="0"/>
              <a:cs typeface="Arial" panose="020B0604020202020204" pitchFamily="34" charset="0"/>
            </a:endParaRPr>
          </a:p>
          <a:p>
            <a:r>
              <a:rPr lang="es-MX" sz="2000" dirty="0" smtClean="0">
                <a:latin typeface="Arial" panose="020B0604020202020204" pitchFamily="34" charset="0"/>
                <a:cs typeface="Arial" panose="020B0604020202020204" pitchFamily="34" charset="0"/>
              </a:rPr>
              <a:t>Abril</a:t>
            </a:r>
            <a:endParaRPr lang="es-MX" sz="20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s-CO" sz="2000" dirty="0">
                <a:latin typeface="Arial" panose="020B0604020202020204" pitchFamily="34" charset="0"/>
                <a:cs typeface="Arial" panose="020B0604020202020204" pitchFamily="34" charset="0"/>
              </a:rPr>
              <a:t>Seguimiento semestral </a:t>
            </a:r>
            <a:r>
              <a:rPr lang="es-CO" sz="2000" dirty="0" smtClean="0">
                <a:latin typeface="Arial" panose="020B0604020202020204" pitchFamily="34" charset="0"/>
                <a:cs typeface="Arial" panose="020B0604020202020204" pitchFamily="34" charset="0"/>
              </a:rPr>
              <a:t>Chip</a:t>
            </a:r>
          </a:p>
          <a:p>
            <a:pPr marL="285750" indent="-285750">
              <a:buFont typeface="Arial" panose="020B0604020202020204" pitchFamily="34" charset="0"/>
              <a:buChar char="•"/>
            </a:pPr>
            <a:r>
              <a:rPr lang="es-MX" sz="2000" dirty="0" smtClean="0">
                <a:latin typeface="Arial" panose="020B0604020202020204" pitchFamily="34" charset="0"/>
                <a:cs typeface="Arial" panose="020B0604020202020204" pitchFamily="34" charset="0"/>
              </a:rPr>
              <a:t>Seguimiento </a:t>
            </a:r>
            <a:r>
              <a:rPr lang="es-MX" sz="2000" dirty="0">
                <a:latin typeface="Arial" panose="020B0604020202020204" pitchFamily="34" charset="0"/>
                <a:cs typeface="Arial" panose="020B0604020202020204" pitchFamily="34" charset="0"/>
              </a:rPr>
              <a:t>al proceso de formulación y evaluación de los Acuerdos de </a:t>
            </a:r>
            <a:r>
              <a:rPr lang="es-MX" sz="2000" dirty="0" smtClean="0">
                <a:latin typeface="Arial" panose="020B0604020202020204" pitchFamily="34" charset="0"/>
                <a:cs typeface="Arial" panose="020B0604020202020204" pitchFamily="34" charset="0"/>
              </a:rPr>
              <a:t>Gestión</a:t>
            </a:r>
          </a:p>
          <a:p>
            <a:pPr marL="285750" indent="-285750">
              <a:buFont typeface="Arial" panose="020B0604020202020204" pitchFamily="34" charset="0"/>
              <a:buChar char="•"/>
            </a:pPr>
            <a:r>
              <a:rPr lang="es-MX" sz="2000" dirty="0" smtClean="0">
                <a:latin typeface="Arial" panose="020B0604020202020204" pitchFamily="34" charset="0"/>
                <a:cs typeface="Arial" panose="020B0604020202020204" pitchFamily="34" charset="0"/>
              </a:rPr>
              <a:t>Seguimiento </a:t>
            </a:r>
            <a:r>
              <a:rPr lang="es-MX" sz="2000" dirty="0">
                <a:latin typeface="Arial" panose="020B0604020202020204" pitchFamily="34" charset="0"/>
                <a:cs typeface="Arial" panose="020B0604020202020204" pitchFamily="34" charset="0"/>
              </a:rPr>
              <a:t>al Proceso de Gestión Documental (PGD y PINAR</a:t>
            </a:r>
            <a:r>
              <a:rPr lang="es-MX" sz="1800" dirty="0" smtClean="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412169957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aralelogramo 7"/>
          <p:cNvSpPr/>
          <p:nvPr/>
        </p:nvSpPr>
        <p:spPr>
          <a:xfrm>
            <a:off x="0" y="1"/>
            <a:ext cx="8502445" cy="676364"/>
          </a:xfrm>
          <a:prstGeom prst="parallelogram">
            <a:avLst>
              <a:gd name="adj" fmla="val 66354"/>
            </a:avLst>
          </a:prstGeom>
          <a:solidFill>
            <a:srgbClr val="00904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lvl="1" algn="ctr">
              <a:lnSpc>
                <a:spcPct val="90000"/>
              </a:lnSpc>
              <a:spcBef>
                <a:spcPct val="0"/>
              </a:spcBef>
            </a:pPr>
            <a:r>
              <a:rPr lang="es-CO" sz="2000" b="1" dirty="0" smtClean="0">
                <a:solidFill>
                  <a:schemeClr val="bg1"/>
                </a:solidFill>
                <a:latin typeface="Arial Black" panose="020B0A04020102020204" pitchFamily="34" charset="0"/>
              </a:rPr>
              <a:t> </a:t>
            </a:r>
            <a:r>
              <a:rPr lang="es-CO" sz="2000" b="1" dirty="0" err="1" smtClean="0">
                <a:solidFill>
                  <a:schemeClr val="bg1"/>
                </a:solidFill>
                <a:latin typeface="Arial Black" panose="020B0A04020102020204" pitchFamily="34" charset="0"/>
              </a:rPr>
              <a:t>Proposiones</a:t>
            </a:r>
            <a:r>
              <a:rPr lang="es-CO" sz="2000" b="1" dirty="0" smtClean="0">
                <a:solidFill>
                  <a:schemeClr val="bg1"/>
                </a:solidFill>
                <a:latin typeface="Arial Black" panose="020B0A04020102020204" pitchFamily="34" charset="0"/>
              </a:rPr>
              <a:t> y Varios .</a:t>
            </a:r>
          </a:p>
        </p:txBody>
      </p:sp>
      <p:sp>
        <p:nvSpPr>
          <p:cNvPr id="10" name="Título 1"/>
          <p:cNvSpPr txBox="1">
            <a:spLocks/>
          </p:cNvSpPr>
          <p:nvPr/>
        </p:nvSpPr>
        <p:spPr>
          <a:xfrm>
            <a:off x="647697" y="246956"/>
            <a:ext cx="5422900" cy="575370"/>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endParaRPr lang="es-MX" sz="2000" b="1" dirty="0" smtClean="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smtClean="0">
              <a:solidFill>
                <a:schemeClr val="bg1"/>
              </a:solidFill>
              <a:latin typeface="Arial Black" panose="020B0A04020102020204" pitchFamily="34" charset="0"/>
            </a:endParaRPr>
          </a:p>
          <a:p>
            <a:endParaRPr lang="es-MX" sz="2000" b="1" dirty="0" smtClean="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smtClean="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smtClean="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endParaRPr lang="es-MX" sz="2000" b="1" dirty="0" smtClean="0">
              <a:solidFill>
                <a:schemeClr val="bg1"/>
              </a:solidFill>
              <a:latin typeface="Arial Black" panose="020B0A04020102020204" pitchFamily="34" charset="0"/>
            </a:endParaRPr>
          </a:p>
          <a:p>
            <a:endParaRPr lang="es-MX" sz="2000" b="1" dirty="0">
              <a:solidFill>
                <a:schemeClr val="bg1"/>
              </a:solidFill>
              <a:latin typeface="Arial Black" panose="020B0A04020102020204" pitchFamily="34" charset="0"/>
            </a:endParaRPr>
          </a:p>
          <a:p>
            <a:pPr marL="0" lvl="1" algn="ctr">
              <a:lnSpc>
                <a:spcPct val="90000"/>
              </a:lnSpc>
              <a:spcBef>
                <a:spcPct val="0"/>
              </a:spcBef>
            </a:pPr>
            <a:endParaRPr lang="es-CO" dirty="0"/>
          </a:p>
          <a:p>
            <a:pPr marL="0" lvl="1" algn="ctr">
              <a:lnSpc>
                <a:spcPct val="90000"/>
              </a:lnSpc>
              <a:spcBef>
                <a:spcPct val="0"/>
              </a:spcBef>
            </a:pPr>
            <a:r>
              <a:rPr lang="es-CO" b="1" dirty="0" smtClean="0"/>
              <a:t> </a:t>
            </a:r>
            <a:endParaRPr lang="es-CO" dirty="0"/>
          </a:p>
          <a:p>
            <a:pPr marL="0" lvl="1" algn="ctr">
              <a:lnSpc>
                <a:spcPct val="90000"/>
              </a:lnSpc>
              <a:spcBef>
                <a:spcPct val="0"/>
              </a:spcBef>
            </a:pPr>
            <a:endParaRPr lang="es-MX" sz="2000" b="1" dirty="0" smtClean="0">
              <a:solidFill>
                <a:schemeClr val="bg1"/>
              </a:solidFill>
              <a:latin typeface="Arial Black" panose="020B0A04020102020204" pitchFamily="34" charset="0"/>
            </a:endParaRPr>
          </a:p>
        </p:txBody>
      </p:sp>
      <p:sp>
        <p:nvSpPr>
          <p:cNvPr id="2" name="Rectángulo 1"/>
          <p:cNvSpPr/>
          <p:nvPr/>
        </p:nvSpPr>
        <p:spPr>
          <a:xfrm>
            <a:off x="443345" y="1420502"/>
            <a:ext cx="7959436" cy="854080"/>
          </a:xfrm>
          <a:prstGeom prst="rect">
            <a:avLst/>
          </a:prstGeom>
        </p:spPr>
        <p:txBody>
          <a:bodyPr wrap="square">
            <a:spAutoFit/>
          </a:bodyPr>
          <a:lstStyle/>
          <a:p>
            <a:pPr algn="just"/>
            <a:endParaRPr lang="es-CO" sz="1100" dirty="0" smtClean="0">
              <a:latin typeface="Arial" panose="020B0604020202020204" pitchFamily="34" charset="0"/>
              <a:ea typeface="Times New Roman" panose="02020603050405020304" pitchFamily="18" charset="0"/>
              <a:cs typeface="Arial" panose="020B0604020202020204" pitchFamily="34" charset="0"/>
            </a:endParaRPr>
          </a:p>
          <a:p>
            <a:pPr algn="just"/>
            <a:endParaRPr lang="es-CO" sz="1100" dirty="0" smtClean="0">
              <a:latin typeface="Arial" panose="020B0604020202020204" pitchFamily="34" charset="0"/>
              <a:cs typeface="Arial" panose="020B0604020202020204" pitchFamily="34" charset="0"/>
            </a:endParaRPr>
          </a:p>
          <a:p>
            <a:pPr algn="just"/>
            <a:endParaRPr lang="es-CO" dirty="0"/>
          </a:p>
          <a:p>
            <a:pPr algn="just"/>
            <a:endParaRPr lang="es-CO" sz="1400" dirty="0"/>
          </a:p>
        </p:txBody>
      </p:sp>
      <p:sp>
        <p:nvSpPr>
          <p:cNvPr id="19" name="Rectángulo 18"/>
          <p:cNvSpPr/>
          <p:nvPr/>
        </p:nvSpPr>
        <p:spPr>
          <a:xfrm>
            <a:off x="1297172" y="2530549"/>
            <a:ext cx="6230679" cy="276999"/>
          </a:xfrm>
          <a:prstGeom prst="rect">
            <a:avLst/>
          </a:prstGeom>
        </p:spPr>
        <p:txBody>
          <a:bodyPr wrap="square">
            <a:spAutoFit/>
          </a:bodyPr>
          <a:lstStyle/>
          <a:p>
            <a:pPr marL="742950" lvl="1" indent="-285750" algn="just">
              <a:buSzPts val="1000"/>
              <a:buFont typeface="Courier New" panose="02070309020205020404" pitchFamily="49" charset="0"/>
              <a:buChar char="o"/>
              <a:tabLst>
                <a:tab pos="914400" algn="l"/>
              </a:tabLst>
            </a:pPr>
            <a:endParaRPr lang="es-CO" sz="12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AutoShape 2" descr="FORMATO PROPOSICIONES Y VARIOS ASAMBLEA 2020 | LatinCoop - Nuestra meta,  ayudarle a lograr las suyas."/>
          <p:cNvSpPr>
            <a:spLocks noChangeAspect="1" noChangeArrowheads="1"/>
          </p:cNvSpPr>
          <p:nvPr/>
        </p:nvSpPr>
        <p:spPr bwMode="auto">
          <a:xfrm>
            <a:off x="155575" y="-144463"/>
            <a:ext cx="2311178" cy="231118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pic>
        <p:nvPicPr>
          <p:cNvPr id="4" name="Imagen 3"/>
          <p:cNvPicPr>
            <a:picLocks noChangeAspect="1"/>
          </p:cNvPicPr>
          <p:nvPr/>
        </p:nvPicPr>
        <p:blipFill>
          <a:blip r:embed="rId3"/>
          <a:stretch>
            <a:fillRect/>
          </a:stretch>
        </p:blipFill>
        <p:spPr>
          <a:xfrm>
            <a:off x="1977655" y="923320"/>
            <a:ext cx="5821740" cy="3067853"/>
          </a:xfrm>
          <a:prstGeom prst="rect">
            <a:avLst/>
          </a:prstGeom>
        </p:spPr>
      </p:pic>
    </p:spTree>
    <p:extLst>
      <p:ext uri="{BB962C8B-B14F-4D97-AF65-F5344CB8AC3E}">
        <p14:creationId xmlns:p14="http://schemas.microsoft.com/office/powerpoint/2010/main" val="22258072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Un par de personas en una cancha&#10;&#10;Descripción generada automáticamente con confianza media">
            <a:extLst>
              <a:ext uri="{FF2B5EF4-FFF2-40B4-BE49-F238E27FC236}">
                <a16:creationId xmlns:a16="http://schemas.microsoft.com/office/drawing/2014/main" id="{1F7CB483-84AD-F68C-DA2F-FB0B5D2A42C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17531313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8c9426d-bf1a-405b-8f68-2c559a1326f7">
      <Terms xmlns="http://schemas.microsoft.com/office/infopath/2007/PartnerControls"/>
    </lcf76f155ced4ddcb4097134ff3c332f>
    <TaxCatchAll xmlns="e457d1df-1db2-4b2c-9c92-ae72ac845d4f"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E1CB13F33D978C4DB742CB7385623FD6" ma:contentTypeVersion="18" ma:contentTypeDescription="Crear nuevo documento." ma:contentTypeScope="" ma:versionID="19da270ed423c79dd92039013fcddc66">
  <xsd:schema xmlns:xsd="http://www.w3.org/2001/XMLSchema" xmlns:xs="http://www.w3.org/2001/XMLSchema" xmlns:p="http://schemas.microsoft.com/office/2006/metadata/properties" xmlns:ns2="c8c9426d-bf1a-405b-8f68-2c559a1326f7" xmlns:ns3="e457d1df-1db2-4b2c-9c92-ae72ac845d4f" targetNamespace="http://schemas.microsoft.com/office/2006/metadata/properties" ma:root="true" ma:fieldsID="88d70cf5a0cbf9e30d8d3571af4e36f7" ns2:_="" ns3:_="">
    <xsd:import namespace="c8c9426d-bf1a-405b-8f68-2c559a1326f7"/>
    <xsd:import namespace="e457d1df-1db2-4b2c-9c92-ae72ac845d4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AutoKeyPoints" minOccurs="0"/>
                <xsd:element ref="ns2:MediaServiceKeyPoints" minOccurs="0"/>
                <xsd:element ref="ns2:MediaServiceLocation" minOccurs="0"/>
                <xsd:element ref="ns2:lcf76f155ced4ddcb4097134ff3c332f" minOccurs="0"/>
                <xsd:element ref="ns3:TaxCatchAll"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c9426d-bf1a-405b-8f68-2c559a1326f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Etiquetas de imagen" ma:readOnly="false" ma:fieldId="{5cf76f15-5ced-4ddc-b409-7134ff3c332f}" ma:taxonomyMulti="true" ma:sspId="c57083f5-be9c-41b3-a388-000a2fa236d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457d1df-1db2-4b2c-9c92-ae72ac845d4f"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21e526fd-9f61-4eb8-b8b4-c41ef16a6750}" ma:internalName="TaxCatchAll" ma:showField="CatchAllData" ma:web="e457d1df-1db2-4b2c-9c92-ae72ac845d4f">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Detalles de uso compartido"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84D707E-119B-40D8-899A-15935AA442EF}">
  <ds:schemaRefs>
    <ds:schemaRef ds:uri="http://purl.org/dc/terms/"/>
    <ds:schemaRef ds:uri="http://schemas.microsoft.com/office/2006/metadata/properties"/>
    <ds:schemaRef ds:uri="http://schemas.openxmlformats.org/package/2006/metadata/core-properties"/>
    <ds:schemaRef ds:uri="http://www.w3.org/XML/1998/namespace"/>
    <ds:schemaRef ds:uri="http://schemas.microsoft.com/office/2006/documentManagement/types"/>
    <ds:schemaRef ds:uri="e457d1df-1db2-4b2c-9c92-ae72ac845d4f"/>
    <ds:schemaRef ds:uri="http://purl.org/dc/elements/1.1/"/>
    <ds:schemaRef ds:uri="http://schemas.microsoft.com/office/infopath/2007/PartnerControls"/>
    <ds:schemaRef ds:uri="c8c9426d-bf1a-405b-8f68-2c559a1326f7"/>
    <ds:schemaRef ds:uri="http://purl.org/dc/dcmitype/"/>
  </ds:schemaRefs>
</ds:datastoreItem>
</file>

<file path=customXml/itemProps2.xml><?xml version="1.0" encoding="utf-8"?>
<ds:datastoreItem xmlns:ds="http://schemas.openxmlformats.org/officeDocument/2006/customXml" ds:itemID="{4DF35157-967C-4E01-993E-FD26ACC24596}"/>
</file>

<file path=customXml/itemProps3.xml><?xml version="1.0" encoding="utf-8"?>
<ds:datastoreItem xmlns:ds="http://schemas.openxmlformats.org/officeDocument/2006/customXml" ds:itemID="{8D0D7A81-DDC2-4BE8-8575-0C3B438B402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6816</TotalTime>
  <Words>1284</Words>
  <Application>Microsoft Office PowerPoint</Application>
  <PresentationFormat>Presentación en pantalla (16:9)</PresentationFormat>
  <Paragraphs>240</Paragraphs>
  <Slides>17</Slides>
  <Notes>3</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17</vt:i4>
      </vt:variant>
    </vt:vector>
  </HeadingPairs>
  <TitlesOfParts>
    <vt:vector size="28" baseType="lpstr">
      <vt:lpstr>Arial</vt:lpstr>
      <vt:lpstr>Arial Black</vt:lpstr>
      <vt:lpstr>Calibri</vt:lpstr>
      <vt:lpstr>Calibri (Cuerpo)</vt:lpstr>
      <vt:lpstr>Calibri Light</vt:lpstr>
      <vt:lpstr>Century Gothic</vt:lpstr>
      <vt:lpstr>Courier New</vt:lpstr>
      <vt:lpstr>Inter</vt:lpstr>
      <vt:lpstr>Times New Roman</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 de Gestión del Deporte</dc:title>
  <dc:creator>Aracelly Arredondo Palacio</dc:creator>
  <cp:lastModifiedBy>Claudia Liliana Díaz Osorio</cp:lastModifiedBy>
  <cp:revision>489</cp:revision>
  <dcterms:created xsi:type="dcterms:W3CDTF">2024-01-03T20:23:48Z</dcterms:created>
  <dcterms:modified xsi:type="dcterms:W3CDTF">2026-02-26T12:27:02Z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0x010100E1CB13F33D978C4DB742CB7385623FD6</vt:lpwstr>
  </property>
  <property fmtid="{D5CDD505-2E9C-101B-9397-08002B2CF9AE}" pid="3" name="MediaServiceImageTags">
    <vt:lpwstr/>
  </property>
</Properties>
</file>