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323" r:id="rId5"/>
    <p:sldId id="549" r:id="rId6"/>
    <p:sldId id="555" r:id="rId7"/>
    <p:sldId id="563" r:id="rId8"/>
    <p:sldId id="544" r:id="rId9"/>
    <p:sldId id="571" r:id="rId10"/>
    <p:sldId id="565" r:id="rId11"/>
    <p:sldId id="568" r:id="rId12"/>
    <p:sldId id="569" r:id="rId13"/>
    <p:sldId id="547" r:id="rId14"/>
    <p:sldId id="562" r:id="rId15"/>
    <p:sldId id="570" r:id="rId16"/>
    <p:sldId id="559" r:id="rId17"/>
    <p:sldId id="523" r:id="rId18"/>
    <p:sldId id="489" r:id="rId19"/>
  </p:sldIdLst>
  <p:sldSz cx="9144000" cy="5143500" type="screen16x9"/>
  <p:notesSz cx="6858000" cy="9144000"/>
  <p:defaultTextStyle>
    <a:defPPr>
      <a:defRPr lang="es-C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46467A4C-9876-422D-B1D0-198005096AB2}">
          <p14:sldIdLst>
            <p14:sldId id="323"/>
            <p14:sldId id="549"/>
            <p14:sldId id="555"/>
            <p14:sldId id="563"/>
            <p14:sldId id="544"/>
            <p14:sldId id="571"/>
            <p14:sldId id="565"/>
            <p14:sldId id="568"/>
            <p14:sldId id="569"/>
            <p14:sldId id="547"/>
            <p14:sldId id="562"/>
            <p14:sldId id="570"/>
            <p14:sldId id="559"/>
          </p14:sldIdLst>
        </p14:section>
        <p14:section name="Sección sin título" id="{EBA637B3-CE34-4583-9D7D-C1DE527F1D00}">
          <p14:sldIdLst>
            <p14:sldId id="523"/>
            <p14:sldId id="4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C11F"/>
    <a:srgbClr val="129045"/>
    <a:srgbClr val="F4F9F1"/>
    <a:srgbClr val="009045"/>
    <a:srgbClr val="69C7BE"/>
    <a:srgbClr val="1BD7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051B30-9322-BCBB-91DB-6A4362FF6471}" v="2" dt="2024-01-19T20:04:44.97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Estilo oscuro 1 - Énfasis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Estilo medio 3 - Énfasis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696" autoAdjust="0"/>
  </p:normalViewPr>
  <p:slideViewPr>
    <p:cSldViewPr snapToGrid="0">
      <p:cViewPr varScale="1">
        <p:scale>
          <a:sx n="135" d="100"/>
          <a:sy n="135" d="100"/>
        </p:scale>
        <p:origin x="92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61"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F848DA-0DFE-403E-93DA-CA69EFD86AB4}" type="datetimeFigureOut">
              <a:rPr lang="es-CO" smtClean="0"/>
              <a:t>7/05/2026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F8E496-AF5F-48DE-AD7C-5E1B8E8584FE}" type="slidenum">
              <a:rPr lang="es-CO" smtClean="0"/>
              <a:t>‹Nº›</a:t>
            </a:fld>
            <a:endParaRPr lang="es-CO"/>
          </a:p>
        </p:txBody>
      </p:sp>
    </p:spTree>
    <p:extLst>
      <p:ext uri="{BB962C8B-B14F-4D97-AF65-F5344CB8AC3E}">
        <p14:creationId xmlns:p14="http://schemas.microsoft.com/office/powerpoint/2010/main" val="3651478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8EF8E496-AF5F-48DE-AD7C-5E1B8E8584FE}" type="slidenum">
              <a:rPr lang="es-CO" smtClean="0"/>
              <a:t>2</a:t>
            </a:fld>
            <a:endParaRPr lang="es-CO"/>
          </a:p>
        </p:txBody>
      </p:sp>
    </p:spTree>
    <p:extLst>
      <p:ext uri="{BB962C8B-B14F-4D97-AF65-F5344CB8AC3E}">
        <p14:creationId xmlns:p14="http://schemas.microsoft.com/office/powerpoint/2010/main" val="2125708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8EF8E496-AF5F-48DE-AD7C-5E1B8E8584FE}" type="slidenum">
              <a:rPr lang="es-CO" smtClean="0"/>
              <a:t>8</a:t>
            </a:fld>
            <a:endParaRPr lang="es-CO"/>
          </a:p>
        </p:txBody>
      </p:sp>
    </p:spTree>
    <p:extLst>
      <p:ext uri="{BB962C8B-B14F-4D97-AF65-F5344CB8AC3E}">
        <p14:creationId xmlns:p14="http://schemas.microsoft.com/office/powerpoint/2010/main" val="4185861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8EF8E496-AF5F-48DE-AD7C-5E1B8E8584FE}" type="slidenum">
              <a:rPr lang="es-CO" smtClean="0"/>
              <a:t>9</a:t>
            </a:fld>
            <a:endParaRPr lang="es-CO"/>
          </a:p>
        </p:txBody>
      </p:sp>
    </p:spTree>
    <p:extLst>
      <p:ext uri="{BB962C8B-B14F-4D97-AF65-F5344CB8AC3E}">
        <p14:creationId xmlns:p14="http://schemas.microsoft.com/office/powerpoint/2010/main" val="3682976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8EF8E496-AF5F-48DE-AD7C-5E1B8E8584FE}" type="slidenum">
              <a:rPr lang="es-CO" smtClean="0"/>
              <a:t>14</a:t>
            </a:fld>
            <a:endParaRPr lang="es-CO"/>
          </a:p>
        </p:txBody>
      </p:sp>
    </p:spTree>
    <p:extLst>
      <p:ext uri="{BB962C8B-B14F-4D97-AF65-F5344CB8AC3E}">
        <p14:creationId xmlns:p14="http://schemas.microsoft.com/office/powerpoint/2010/main" val="2776445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es-ES"/>
              <a:t>Haga clic para modificar el estilo de título del patrón</a:t>
            </a:r>
            <a:endParaRPr lang="en-US"/>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editar el estilo de subtítulo del patrón</a:t>
            </a:r>
            <a:endParaRPr lang="en-US"/>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7/05/2026</a:t>
            </a:fld>
            <a:endParaRPr lang="es-CO"/>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s-CO"/>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395192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827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7" name="Redondear rectángulo de esquina diagonal 6"/>
          <p:cNvSpPr/>
          <p:nvPr userDrawn="1"/>
        </p:nvSpPr>
        <p:spPr>
          <a:xfrm>
            <a:off x="0" y="0"/>
            <a:ext cx="9135784" cy="5297714"/>
          </a:xfrm>
          <a:prstGeom prst="round2DiagRect">
            <a:avLst>
              <a:gd name="adj1" fmla="val 977"/>
              <a:gd name="adj2" fmla="val 0"/>
            </a:avLst>
          </a:prstGeom>
          <a:solidFill>
            <a:srgbClr val="F4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p:cNvPicPr>
            <a:picLocks noChangeAspect="1"/>
          </p:cNvPicPr>
          <p:nvPr userDrawn="1"/>
        </p:nvPicPr>
        <p:blipFill rotWithShape="1">
          <a:blip r:embed="rId2">
            <a:extLst>
              <a:ext uri="{28A0092B-C50C-407E-A947-70E740481C1C}">
                <a14:useLocalDpi xmlns:a14="http://schemas.microsoft.com/office/drawing/2010/main" val="0"/>
              </a:ext>
            </a:extLst>
          </a:blip>
          <a:srcRect r="76384"/>
          <a:stretch/>
        </p:blipFill>
        <p:spPr>
          <a:xfrm rot="5400000">
            <a:off x="793440" y="-793441"/>
            <a:ext cx="1146629" cy="2733511"/>
          </a:xfrm>
          <a:prstGeom prst="rect">
            <a:avLst/>
          </a:prstGeom>
        </p:spPr>
      </p:pic>
      <p:pic>
        <p:nvPicPr>
          <p:cNvPr id="2" name="Imagen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22007"/>
            <a:ext cx="9637434" cy="5421057"/>
          </a:xfrm>
          <a:prstGeom prst="rect">
            <a:avLst/>
          </a:prstGeom>
        </p:spPr>
      </p:pic>
    </p:spTree>
    <p:extLst>
      <p:ext uri="{BB962C8B-B14F-4D97-AF65-F5344CB8AC3E}">
        <p14:creationId xmlns:p14="http://schemas.microsoft.com/office/powerpoint/2010/main" val="3553051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4" name="Imagen 3"/>
          <p:cNvPicPr>
            <a:picLocks noChangeAspect="1"/>
          </p:cNvPicPr>
          <p:nvPr userDrawn="1"/>
        </p:nvPicPr>
        <p:blipFill rotWithShape="1">
          <a:blip r:embed="rId2">
            <a:extLst>
              <a:ext uri="{28A0092B-C50C-407E-A947-70E740481C1C}">
                <a14:useLocalDpi xmlns:a14="http://schemas.microsoft.com/office/drawing/2010/main" val="0"/>
              </a:ext>
            </a:extLst>
          </a:blip>
          <a:srcRect t="-1" r="822" b="639"/>
          <a:stretch/>
        </p:blipFill>
        <p:spPr>
          <a:xfrm>
            <a:off x="0" y="-2365"/>
            <a:ext cx="9144000" cy="5145865"/>
          </a:xfrm>
          <a:prstGeom prst="rect">
            <a:avLst/>
          </a:prstGeom>
        </p:spPr>
      </p:pic>
      <p:pic>
        <p:nvPicPr>
          <p:cNvPr id="12" name="Imagen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33074" y="4501164"/>
            <a:ext cx="1582104" cy="483873"/>
          </a:xfrm>
          <a:prstGeom prst="rect">
            <a:avLst/>
          </a:prstGeom>
        </p:spPr>
      </p:pic>
    </p:spTree>
    <p:extLst>
      <p:ext uri="{BB962C8B-B14F-4D97-AF65-F5344CB8AC3E}">
        <p14:creationId xmlns:p14="http://schemas.microsoft.com/office/powerpoint/2010/main" val="1030416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t="-1" r="822" b="639"/>
          <a:stretch/>
        </p:blipFill>
        <p:spPr>
          <a:xfrm>
            <a:off x="0" y="-2365"/>
            <a:ext cx="9144000" cy="5145865"/>
          </a:xfrm>
          <a:prstGeom prst="rect">
            <a:avLst/>
          </a:prstGeom>
        </p:spPr>
      </p:pic>
      <p:sp>
        <p:nvSpPr>
          <p:cNvPr id="4" name="Paralelogramo 3"/>
          <p:cNvSpPr/>
          <p:nvPr userDrawn="1"/>
        </p:nvSpPr>
        <p:spPr>
          <a:xfrm>
            <a:off x="441436" y="161716"/>
            <a:ext cx="7181849" cy="500007"/>
          </a:xfrm>
          <a:prstGeom prst="parallelogram">
            <a:avLst>
              <a:gd name="adj" fmla="val 6957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Tree>
    <p:extLst>
      <p:ext uri="{BB962C8B-B14F-4D97-AF65-F5344CB8AC3E}">
        <p14:creationId xmlns:p14="http://schemas.microsoft.com/office/powerpoint/2010/main" val="2086019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Tree>
    <p:extLst>
      <p:ext uri="{BB962C8B-B14F-4D97-AF65-F5344CB8AC3E}">
        <p14:creationId xmlns:p14="http://schemas.microsoft.com/office/powerpoint/2010/main" val="1686320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01100" y="3571875"/>
            <a:ext cx="342900" cy="1571625"/>
          </a:xfrm>
          <a:prstGeom prst="rect">
            <a:avLst/>
          </a:prstGeom>
        </p:spPr>
      </p:pic>
      <p:pic>
        <p:nvPicPr>
          <p:cNvPr id="8" name="Imagen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0321" y="4379053"/>
            <a:ext cx="2102229" cy="764447"/>
          </a:xfrm>
          <a:prstGeom prst="rect">
            <a:avLst/>
          </a:prstGeom>
        </p:spPr>
      </p:pic>
      <p:pic>
        <p:nvPicPr>
          <p:cNvPr id="10" name="Marcador de contenido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5400000">
            <a:off x="-2157166" y="2157166"/>
            <a:ext cx="4949797" cy="635465"/>
          </a:xfrm>
          <a:prstGeom prst="rect">
            <a:avLst/>
          </a:prstGeom>
        </p:spPr>
      </p:pic>
      <p:pic>
        <p:nvPicPr>
          <p:cNvPr id="6" name="Imagen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33074" y="4501164"/>
            <a:ext cx="1582104" cy="483873"/>
          </a:xfrm>
          <a:prstGeom prst="rect">
            <a:avLst/>
          </a:prstGeom>
        </p:spPr>
      </p:pic>
    </p:spTree>
    <p:extLst>
      <p:ext uri="{BB962C8B-B14F-4D97-AF65-F5344CB8AC3E}">
        <p14:creationId xmlns:p14="http://schemas.microsoft.com/office/powerpoint/2010/main" val="3812874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pic>
        <p:nvPicPr>
          <p:cNvPr id="3" name="Marcador de contenido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08035"/>
            <a:ext cx="4949797" cy="635465"/>
          </a:xfrm>
          <a:prstGeom prst="rect">
            <a:avLst/>
          </a:prstGeom>
        </p:spPr>
      </p:pic>
      <p:pic>
        <p:nvPicPr>
          <p:cNvPr id="5" name="Imagen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92662" y="1"/>
            <a:ext cx="851338" cy="542980"/>
          </a:xfrm>
          <a:prstGeom prst="rect">
            <a:avLst/>
          </a:prstGeom>
        </p:spPr>
      </p:pic>
    </p:spTree>
    <p:extLst>
      <p:ext uri="{BB962C8B-B14F-4D97-AF65-F5344CB8AC3E}">
        <p14:creationId xmlns:p14="http://schemas.microsoft.com/office/powerpoint/2010/main" val="1181562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pic>
        <p:nvPicPr>
          <p:cNvPr id="8" name="Imagen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94211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pic>
        <p:nvPicPr>
          <p:cNvPr id="12" name="Imagen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47864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pic>
        <p:nvPicPr>
          <p:cNvPr id="4" name="Imagen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93229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7/05/2026</a:t>
            </a:fld>
            <a:endParaRPr lang="es-CO"/>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es-CO"/>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797217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s-ES"/>
              <a:t>Haga clic para modificar el estilo de título del patrón</a:t>
            </a:r>
            <a:endParaRPr lang="en-US"/>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7/05/2026</a:t>
            </a:fld>
            <a:endParaRPr lang="es-CO"/>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s-CO"/>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3435158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s-ES"/>
              <a:t>Haga clic para modificar el estilo de título del patrón</a:t>
            </a:r>
            <a:endParaRPr lang="en-US"/>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7/05/2026</a:t>
            </a:fld>
            <a:endParaRPr lang="es-CO"/>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s-CO"/>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29904942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7/05/2026</a:t>
            </a:fld>
            <a:endParaRPr lang="es-CO"/>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s-CO"/>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983786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7/05/2026</a:t>
            </a:fld>
            <a:endParaRPr lang="es-CO"/>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s-CO"/>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4188080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9"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20861406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3" r:id="rId4"/>
    <p:sldLayoutId id="2147483676" r:id="rId5"/>
    <p:sldLayoutId id="2147483675" r:id="rId6"/>
    <p:sldLayoutId id="2147483663" r:id="rId7"/>
    <p:sldLayoutId id="2147483674"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29902" y="739044"/>
            <a:ext cx="7067129" cy="1560427"/>
          </a:xfrm>
          <a:prstGeom prst="rect">
            <a:avLst/>
          </a:prstGeom>
          <a:noFill/>
        </p:spPr>
        <p:txBody>
          <a:bodyPr wrap="square" rtlCol="0">
            <a:spAutoFit/>
          </a:bodyPr>
          <a:lstStyle/>
          <a:p>
            <a:pPr algn="ctr">
              <a:lnSpc>
                <a:spcPct val="90000"/>
              </a:lnSpc>
              <a:spcBef>
                <a:spcPct val="0"/>
              </a:spcBef>
            </a:pPr>
            <a:r>
              <a:rPr lang="es-MX" sz="2400" b="1" dirty="0">
                <a:solidFill>
                  <a:schemeClr val="bg1"/>
                </a:solidFill>
                <a:latin typeface="Arial Black" panose="020B0A04020102020204" pitchFamily="34" charset="0"/>
                <a:ea typeface="+mj-ea"/>
                <a:cs typeface="+mj-cs"/>
              </a:rPr>
              <a:t>Comité Institucional de Coordinación </a:t>
            </a:r>
            <a:r>
              <a:rPr lang="es-MX" sz="2400" b="1" dirty="0" smtClean="0">
                <a:solidFill>
                  <a:schemeClr val="bg1"/>
                </a:solidFill>
                <a:latin typeface="Arial Black" panose="020B0A04020102020204" pitchFamily="34" charset="0"/>
                <a:ea typeface="+mj-ea"/>
                <a:cs typeface="+mj-cs"/>
              </a:rPr>
              <a:t>de Control Interno </a:t>
            </a:r>
          </a:p>
          <a:p>
            <a:pPr algn="ctr">
              <a:lnSpc>
                <a:spcPct val="90000"/>
              </a:lnSpc>
              <a:spcBef>
                <a:spcPct val="0"/>
              </a:spcBef>
            </a:pPr>
            <a:endParaRPr lang="es-MX" sz="1400" b="1" dirty="0" smtClean="0">
              <a:solidFill>
                <a:schemeClr val="bg1"/>
              </a:solidFill>
              <a:latin typeface="Arial Black" panose="020B0A04020102020204" pitchFamily="34" charset="0"/>
              <a:ea typeface="+mj-ea"/>
              <a:cs typeface="+mj-cs"/>
            </a:endParaRPr>
          </a:p>
          <a:p>
            <a:pPr algn="ctr">
              <a:lnSpc>
                <a:spcPct val="90000"/>
              </a:lnSpc>
              <a:spcBef>
                <a:spcPct val="0"/>
              </a:spcBef>
            </a:pPr>
            <a:endParaRPr lang="es-MX" sz="2000" b="1" dirty="0" smtClean="0">
              <a:solidFill>
                <a:schemeClr val="bg1"/>
              </a:solidFill>
              <a:latin typeface="Arial Black" panose="020B0A04020102020204" pitchFamily="34" charset="0"/>
              <a:ea typeface="+mj-ea"/>
              <a:cs typeface="+mj-cs"/>
            </a:endParaRPr>
          </a:p>
          <a:p>
            <a:pPr algn="ctr">
              <a:lnSpc>
                <a:spcPct val="90000"/>
              </a:lnSpc>
              <a:spcBef>
                <a:spcPct val="0"/>
              </a:spcBef>
            </a:pPr>
            <a:r>
              <a:rPr lang="es-MX" sz="2400" b="1" dirty="0" smtClean="0">
                <a:solidFill>
                  <a:schemeClr val="bg1"/>
                </a:solidFill>
                <a:latin typeface="Arial Black" panose="020B0A04020102020204" pitchFamily="34" charset="0"/>
                <a:ea typeface="+mj-ea"/>
                <a:cs typeface="+mj-cs"/>
              </a:rPr>
              <a:t>CICCI No.2 </a:t>
            </a:r>
            <a:endParaRPr lang="es-CO" sz="2400" b="1" dirty="0">
              <a:solidFill>
                <a:schemeClr val="bg1"/>
              </a:solidFill>
              <a:latin typeface="Arial Black" panose="020B0A04020102020204" pitchFamily="34" charset="0"/>
              <a:ea typeface="+mj-ea"/>
              <a:cs typeface="+mj-cs"/>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1775" y="3303696"/>
            <a:ext cx="2600043" cy="838813"/>
          </a:xfrm>
          <a:prstGeom prst="rect">
            <a:avLst/>
          </a:prstGeom>
        </p:spPr>
      </p:pic>
      <p:sp>
        <p:nvSpPr>
          <p:cNvPr id="4" name="CuadroTexto 3"/>
          <p:cNvSpPr txBox="1"/>
          <p:nvPr/>
        </p:nvSpPr>
        <p:spPr>
          <a:xfrm>
            <a:off x="885377" y="2687587"/>
            <a:ext cx="6756177" cy="424732"/>
          </a:xfrm>
          <a:prstGeom prst="rect">
            <a:avLst/>
          </a:prstGeom>
          <a:noFill/>
        </p:spPr>
        <p:txBody>
          <a:bodyPr wrap="square" rtlCol="0">
            <a:spAutoFit/>
          </a:bodyPr>
          <a:lstStyle/>
          <a:p>
            <a:pPr algn="ctr">
              <a:lnSpc>
                <a:spcPct val="90000"/>
              </a:lnSpc>
              <a:spcBef>
                <a:spcPct val="0"/>
              </a:spcBef>
            </a:pPr>
            <a:r>
              <a:rPr lang="es-MX" sz="2400" b="1" dirty="0" smtClean="0">
                <a:solidFill>
                  <a:schemeClr val="bg1"/>
                </a:solidFill>
                <a:latin typeface="Arial Black" panose="020B0A04020102020204" pitchFamily="34" charset="0"/>
                <a:ea typeface="+mj-ea"/>
                <a:cs typeface="+mj-cs"/>
              </a:rPr>
              <a:t>07 de mayo del 2026</a:t>
            </a:r>
            <a:endParaRPr lang="es-CO" sz="2400" b="1" dirty="0">
              <a:solidFill>
                <a:schemeClr val="bg1"/>
              </a:solidFill>
              <a:latin typeface="Arial Black" panose="020B0A04020102020204" pitchFamily="34" charset="0"/>
              <a:ea typeface="+mj-ea"/>
              <a:cs typeface="+mj-cs"/>
            </a:endParaRPr>
          </a:p>
        </p:txBody>
      </p:sp>
    </p:spTree>
    <p:extLst>
      <p:ext uri="{BB962C8B-B14F-4D97-AF65-F5344CB8AC3E}">
        <p14:creationId xmlns:p14="http://schemas.microsoft.com/office/powerpoint/2010/main" val="17313239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7412182" cy="626806"/>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882732" y="108955"/>
            <a:ext cx="3646717" cy="40889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s-MX" sz="2400" b="1" dirty="0">
                <a:solidFill>
                  <a:schemeClr val="bg1"/>
                </a:solidFill>
                <a:latin typeface="Arial Black" panose="020B0A04020102020204" pitchFamily="34" charset="0"/>
              </a:rPr>
              <a:t>Temas a </a:t>
            </a:r>
            <a:r>
              <a:rPr lang="es-MX" sz="2400" b="1" dirty="0" smtClean="0">
                <a:solidFill>
                  <a:schemeClr val="bg1"/>
                </a:solidFill>
                <a:latin typeface="Arial Black" panose="020B0A04020102020204" pitchFamily="34" charset="0"/>
              </a:rPr>
              <a:t>presentar:</a:t>
            </a:r>
            <a:endParaRPr lang="es-CO" sz="2400" b="1" dirty="0">
              <a:solidFill>
                <a:schemeClr val="bg1"/>
              </a:solidFill>
              <a:latin typeface="Arial Black" panose="020B0A04020102020204" pitchFamily="34" charset="0"/>
            </a:endParaRPr>
          </a:p>
        </p:txBody>
      </p:sp>
      <p:sp>
        <p:nvSpPr>
          <p:cNvPr id="4" name="Rectángulo 3"/>
          <p:cNvSpPr/>
          <p:nvPr/>
        </p:nvSpPr>
        <p:spPr>
          <a:xfrm>
            <a:off x="439479" y="626806"/>
            <a:ext cx="7988595" cy="4933353"/>
          </a:xfrm>
          <a:prstGeom prst="rect">
            <a:avLst/>
          </a:prstGeom>
        </p:spPr>
        <p:txBody>
          <a:bodyPr wrap="square">
            <a:spAutoFit/>
          </a:bodyPr>
          <a:lstStyle/>
          <a:p>
            <a:pPr lvl="0"/>
            <a:r>
              <a:rPr lang="es-MX" sz="1300" b="1" dirty="0" smtClean="0"/>
              <a:t>I.  Informes </a:t>
            </a:r>
            <a:r>
              <a:rPr lang="es-MX" sz="1300" b="1" dirty="0"/>
              <a:t>realizados:</a:t>
            </a:r>
            <a:endParaRPr lang="es-CO" sz="1300" dirty="0"/>
          </a:p>
          <a:p>
            <a:r>
              <a:rPr lang="es-MX" sz="1300" dirty="0"/>
              <a:t>1. </a:t>
            </a:r>
            <a:r>
              <a:rPr lang="es-CO" sz="1300" dirty="0"/>
              <a:t>Licenciamiento de Software y Derechos de Autor.</a:t>
            </a:r>
          </a:p>
          <a:p>
            <a:r>
              <a:rPr lang="es-CO" sz="1300" dirty="0" smtClean="0"/>
              <a:t>2. Seguimiento </a:t>
            </a:r>
            <a:r>
              <a:rPr lang="es-CO" sz="1300" dirty="0"/>
              <a:t>a la inscripción de trámites – </a:t>
            </a:r>
            <a:r>
              <a:rPr lang="es-CO" sz="1300" dirty="0" smtClean="0"/>
              <a:t>SUIT.</a:t>
            </a:r>
            <a:endParaRPr lang="es-CO" sz="1300" dirty="0"/>
          </a:p>
          <a:p>
            <a:r>
              <a:rPr lang="es-CO" sz="1300" dirty="0" smtClean="0"/>
              <a:t>3. Seguimiento </a:t>
            </a:r>
            <a:r>
              <a:rPr lang="es-CO" sz="1300" dirty="0"/>
              <a:t>semestral </a:t>
            </a:r>
            <a:r>
              <a:rPr lang="es-CO" sz="1300" dirty="0" smtClean="0"/>
              <a:t>Chip.</a:t>
            </a:r>
            <a:endParaRPr lang="es-CO" sz="1300" dirty="0"/>
          </a:p>
          <a:p>
            <a:r>
              <a:rPr lang="es-CO" sz="1300" dirty="0" smtClean="0"/>
              <a:t>4. Seguimiento </a:t>
            </a:r>
            <a:r>
              <a:rPr lang="es-CO" sz="1300" dirty="0"/>
              <a:t>al proceso de formulación y evaluación de los Acuerdos de Gestión.</a:t>
            </a:r>
          </a:p>
          <a:p>
            <a:r>
              <a:rPr lang="es-CO" sz="1300" dirty="0" smtClean="0"/>
              <a:t>5. Seguimiento </a:t>
            </a:r>
            <a:r>
              <a:rPr lang="es-CO" sz="1300" dirty="0"/>
              <a:t>al Proceso de Gestión Documental (PGD y </a:t>
            </a:r>
            <a:r>
              <a:rPr lang="es-CO" sz="1300" dirty="0" smtClean="0"/>
              <a:t>PINAR).</a:t>
            </a:r>
            <a:endParaRPr lang="es-CO" sz="1300" dirty="0"/>
          </a:p>
          <a:p>
            <a:r>
              <a:rPr lang="es-CO" sz="1300" dirty="0" smtClean="0"/>
              <a:t>6. Seguimiento </a:t>
            </a:r>
            <a:r>
              <a:rPr lang="es-CO" sz="1300" dirty="0"/>
              <a:t>Circular Conjunta </a:t>
            </a:r>
            <a:r>
              <a:rPr lang="es-CO" sz="1300" dirty="0" smtClean="0"/>
              <a:t>100-004-2024.</a:t>
            </a:r>
            <a:endParaRPr lang="es-CO" sz="1300" dirty="0"/>
          </a:p>
          <a:p>
            <a:r>
              <a:rPr lang="es-CO" sz="1300" dirty="0" smtClean="0"/>
              <a:t>7. Seguimiento </a:t>
            </a:r>
            <a:r>
              <a:rPr lang="es-CO" sz="1300" dirty="0"/>
              <a:t>FURAG II</a:t>
            </a:r>
            <a:r>
              <a:rPr lang="es-CO" sz="1300" dirty="0" smtClean="0"/>
              <a:t>.</a:t>
            </a:r>
          </a:p>
          <a:p>
            <a:pPr marL="0" lvl="1"/>
            <a:r>
              <a:rPr lang="es-CO" sz="1300" dirty="0" smtClean="0"/>
              <a:t>8. </a:t>
            </a:r>
            <a:r>
              <a:rPr lang="es-CO" sz="1300" b="1" dirty="0"/>
              <a:t> </a:t>
            </a:r>
            <a:r>
              <a:rPr lang="es-CO" sz="1300" dirty="0"/>
              <a:t>Arqueo Caja </a:t>
            </a:r>
            <a:r>
              <a:rPr lang="es-CO" sz="1300" dirty="0" smtClean="0"/>
              <a:t>Menor.</a:t>
            </a:r>
          </a:p>
          <a:p>
            <a:pPr marL="0" lvl="1"/>
            <a:r>
              <a:rPr lang="es-MX" sz="1300" dirty="0" smtClean="0"/>
              <a:t>9. </a:t>
            </a:r>
            <a:r>
              <a:rPr lang="es-CO" sz="1300" dirty="0"/>
              <a:t>Seguimiento Obligaciones Legales y Administrativas </a:t>
            </a:r>
            <a:r>
              <a:rPr lang="es-CO" sz="1300" dirty="0" smtClean="0"/>
              <a:t>.</a:t>
            </a:r>
            <a:endParaRPr lang="es-CO" sz="1300" dirty="0"/>
          </a:p>
          <a:p>
            <a:pPr marL="0" lvl="1"/>
            <a:endParaRPr lang="es-CO" sz="1300" dirty="0" smtClean="0"/>
          </a:p>
          <a:p>
            <a:pPr marL="0" lvl="1"/>
            <a:endParaRPr lang="es-CO" sz="1300" dirty="0"/>
          </a:p>
          <a:p>
            <a:r>
              <a:rPr lang="es-MX" sz="1300" b="1" dirty="0" smtClean="0"/>
              <a:t>II. </a:t>
            </a:r>
            <a:r>
              <a:rPr lang="es-MX" sz="1300" b="1" dirty="0"/>
              <a:t>Informes </a:t>
            </a:r>
            <a:r>
              <a:rPr lang="es-MX" sz="1300" b="1" dirty="0" smtClean="0"/>
              <a:t>y Auditorias en ejecución:</a:t>
            </a:r>
            <a:endParaRPr lang="es-CO" sz="1300" dirty="0"/>
          </a:p>
          <a:p>
            <a:pPr marL="228600" indent="-228600">
              <a:buAutoNum type="arabicPeriod"/>
            </a:pPr>
            <a:r>
              <a:rPr lang="es-CO" sz="1300" dirty="0" smtClean="0"/>
              <a:t>Informe </a:t>
            </a:r>
            <a:r>
              <a:rPr lang="es-CO" sz="1300" dirty="0"/>
              <a:t>de Austeridad en el </a:t>
            </a:r>
            <a:r>
              <a:rPr lang="es-CO" sz="1300" dirty="0" smtClean="0"/>
              <a:t>Gasto.</a:t>
            </a:r>
          </a:p>
          <a:p>
            <a:pPr marL="228600" indent="-228600">
              <a:buAutoNum type="arabicPeriod"/>
            </a:pPr>
            <a:r>
              <a:rPr lang="es-CO" sz="1300" dirty="0" smtClean="0"/>
              <a:t>Seguimiento </a:t>
            </a:r>
            <a:r>
              <a:rPr lang="es-CO" sz="1300" dirty="0"/>
              <a:t>al mapa de riesgos de </a:t>
            </a:r>
            <a:r>
              <a:rPr lang="es-CO" sz="1300" dirty="0" smtClean="0"/>
              <a:t>corrupción.</a:t>
            </a:r>
          </a:p>
          <a:p>
            <a:pPr marL="228600" indent="-228600">
              <a:buAutoNum type="arabicPeriod"/>
            </a:pPr>
            <a:r>
              <a:rPr lang="es-CO" sz="1300" dirty="0" smtClean="0"/>
              <a:t>Auditoria </a:t>
            </a:r>
            <a:r>
              <a:rPr lang="es-CO" sz="1300" dirty="0"/>
              <a:t>al proceso de Comunicaciones. </a:t>
            </a:r>
            <a:endParaRPr lang="es-CO" sz="1300" dirty="0" smtClean="0"/>
          </a:p>
          <a:p>
            <a:pPr marL="228600" indent="-228600">
              <a:buAutoNum type="arabicPeriod"/>
            </a:pPr>
            <a:r>
              <a:rPr lang="es-CO" sz="1300" dirty="0" smtClean="0"/>
              <a:t>Gestión </a:t>
            </a:r>
            <a:r>
              <a:rPr lang="es-CO" sz="1300" dirty="0"/>
              <a:t>del Talento Humano. (Procedimiento para la Administración salarial y Prestaciones </a:t>
            </a:r>
            <a:r>
              <a:rPr lang="es-CO" sz="1300" dirty="0" smtClean="0"/>
              <a:t>sociales).</a:t>
            </a:r>
          </a:p>
          <a:p>
            <a:pPr marL="228600" indent="-228600">
              <a:buAutoNum type="arabicPeriod"/>
            </a:pPr>
            <a:r>
              <a:rPr lang="es-CO" sz="1300" dirty="0" smtClean="0"/>
              <a:t>Auditoría </a:t>
            </a:r>
            <a:r>
              <a:rPr lang="es-CO" sz="1300" dirty="0"/>
              <a:t>especializada de carácter </a:t>
            </a:r>
            <a:r>
              <a:rPr lang="es-CO" sz="1300" dirty="0" smtClean="0"/>
              <a:t>técnico </a:t>
            </a:r>
            <a:r>
              <a:rPr lang="es-CO" sz="1300" dirty="0"/>
              <a:t>(Contrato No. 809 de </a:t>
            </a:r>
            <a:r>
              <a:rPr lang="es-CO" sz="1300" dirty="0" smtClean="0"/>
              <a:t>2023).</a:t>
            </a:r>
            <a:endParaRPr lang="es-CO" sz="1300" dirty="0"/>
          </a:p>
          <a:p>
            <a:pPr marL="228600" indent="-228600">
              <a:buAutoNum type="arabicPeriod"/>
            </a:pPr>
            <a:r>
              <a:rPr lang="es-CO" sz="1300" dirty="0" smtClean="0"/>
              <a:t>Contratación </a:t>
            </a:r>
            <a:r>
              <a:rPr lang="es-CO" sz="1300" dirty="0"/>
              <a:t>y </a:t>
            </a:r>
            <a:r>
              <a:rPr lang="es-CO" sz="1300" dirty="0" smtClean="0"/>
              <a:t>Adquisiciones.</a:t>
            </a:r>
          </a:p>
          <a:p>
            <a:pPr marL="228600" indent="-228600">
              <a:buAutoNum type="arabicPeriod"/>
            </a:pPr>
            <a:r>
              <a:rPr lang="es-CO" sz="1300" dirty="0" smtClean="0"/>
              <a:t>Apoyo </a:t>
            </a:r>
            <a:r>
              <a:rPr lang="es-CO" sz="1300" dirty="0"/>
              <a:t>técnico, científico y psicosocial para el alto </a:t>
            </a:r>
            <a:r>
              <a:rPr lang="es-CO" sz="1300" dirty="0" smtClean="0"/>
              <a:t>rendimiento.</a:t>
            </a:r>
            <a:endParaRPr lang="es-CO" sz="1300" dirty="0"/>
          </a:p>
          <a:p>
            <a:r>
              <a:rPr lang="es-MX" sz="1300" dirty="0" smtClean="0"/>
              <a:t> </a:t>
            </a:r>
          </a:p>
          <a:p>
            <a:r>
              <a:rPr lang="es-MX" sz="1300" b="1" dirty="0" smtClean="0"/>
              <a:t>III.  Proposiciones </a:t>
            </a:r>
            <a:r>
              <a:rPr lang="es-MX" sz="1300" b="1" dirty="0"/>
              <a:t>y varios.</a:t>
            </a:r>
            <a:endParaRPr lang="es-CO" sz="1300" dirty="0"/>
          </a:p>
          <a:p>
            <a:r>
              <a:rPr lang="es-CO" sz="800" b="1" dirty="0" smtClean="0">
                <a:latin typeface="Arial" panose="020B0604020202020204" pitchFamily="34" charset="0"/>
                <a:cs typeface="Arial" panose="020B0604020202020204" pitchFamily="34" charset="0"/>
              </a:rPr>
              <a:t> </a:t>
            </a:r>
            <a:endParaRPr lang="es-CO" sz="800" dirty="0" smtClean="0">
              <a:latin typeface="Arial" panose="020B0604020202020204" pitchFamily="34" charset="0"/>
              <a:cs typeface="Arial" panose="020B0604020202020204" pitchFamily="34" charset="0"/>
            </a:endParaRPr>
          </a:p>
          <a:p>
            <a:endParaRPr lang="es-MX" b="1" dirty="0"/>
          </a:p>
        </p:txBody>
      </p:sp>
    </p:spTree>
    <p:extLst>
      <p:ext uri="{BB962C8B-B14F-4D97-AF65-F5344CB8AC3E}">
        <p14:creationId xmlns:p14="http://schemas.microsoft.com/office/powerpoint/2010/main" val="37244752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76484" cy="999459"/>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0" y="1"/>
            <a:ext cx="6273209" cy="885824"/>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1. </a:t>
            </a:r>
            <a:r>
              <a:rPr lang="es-CO" sz="1800" dirty="0" smtClean="0">
                <a:solidFill>
                  <a:schemeClr val="bg1"/>
                </a:solidFill>
                <a:latin typeface="Arial Black" panose="020B0A04020102020204" pitchFamily="34" charset="0"/>
                <a:ea typeface="+mn-ea"/>
                <a:cs typeface="Arial" panose="020B0604020202020204" pitchFamily="34" charset="0"/>
              </a:rPr>
              <a:t>Licenciamiento</a:t>
            </a:r>
            <a:r>
              <a:rPr lang="es-CO" sz="2000" dirty="0" smtClean="0"/>
              <a:t> </a:t>
            </a:r>
            <a:r>
              <a:rPr lang="es-CO" sz="1800" dirty="0">
                <a:solidFill>
                  <a:schemeClr val="bg1"/>
                </a:solidFill>
                <a:latin typeface="Arial Black" panose="020B0A04020102020204" pitchFamily="34" charset="0"/>
                <a:ea typeface="+mn-ea"/>
                <a:cs typeface="Arial" panose="020B0604020202020204" pitchFamily="34" charset="0"/>
              </a:rPr>
              <a:t>de</a:t>
            </a:r>
            <a:r>
              <a:rPr lang="es-CO" sz="2000" dirty="0"/>
              <a:t> </a:t>
            </a:r>
            <a:r>
              <a:rPr lang="es-CO" sz="1800" dirty="0">
                <a:solidFill>
                  <a:schemeClr val="bg1"/>
                </a:solidFill>
                <a:latin typeface="Arial Black" panose="020B0A04020102020204" pitchFamily="34" charset="0"/>
                <a:ea typeface="+mn-ea"/>
                <a:cs typeface="Arial" panose="020B0604020202020204" pitchFamily="34" charset="0"/>
              </a:rPr>
              <a:t>Software y Derechos de Autor</a:t>
            </a:r>
            <a:r>
              <a:rPr lang="es-MX" sz="2000" b="1" dirty="0" smtClean="0">
                <a:solidFill>
                  <a:schemeClr val="bg1"/>
                </a:solidFill>
                <a:latin typeface="Arial Black" panose="020B0A04020102020204" pitchFamily="34" charset="0"/>
              </a:rPr>
              <a:t>.  </a:t>
            </a:r>
            <a:endParaRPr lang="es-MX" sz="2000" b="1" dirty="0">
              <a:solidFill>
                <a:schemeClr val="bg1"/>
              </a:solidFill>
              <a:latin typeface="Arial Black" panose="020B0A04020102020204" pitchFamily="34" charset="0"/>
            </a:endParaRPr>
          </a:p>
        </p:txBody>
      </p:sp>
      <p:sp>
        <p:nvSpPr>
          <p:cNvPr id="2" name="Rectángulo 1"/>
          <p:cNvSpPr/>
          <p:nvPr/>
        </p:nvSpPr>
        <p:spPr>
          <a:xfrm>
            <a:off x="269359" y="885825"/>
            <a:ext cx="8059478" cy="300082"/>
          </a:xfrm>
          <a:prstGeom prst="rect">
            <a:avLst/>
          </a:prstGeom>
        </p:spPr>
        <p:txBody>
          <a:bodyPr wrap="square">
            <a:spAutoFit/>
          </a:bodyPr>
          <a:lstStyle/>
          <a:p>
            <a:endParaRPr lang="es-CO" dirty="0"/>
          </a:p>
        </p:txBody>
      </p:sp>
      <p:sp>
        <p:nvSpPr>
          <p:cNvPr id="9" name="Rectángulo redondeado 8"/>
          <p:cNvSpPr/>
          <p:nvPr/>
        </p:nvSpPr>
        <p:spPr>
          <a:xfrm>
            <a:off x="134679" y="1077432"/>
            <a:ext cx="8888819" cy="329609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s-CO" dirty="0">
                <a:ln w="0"/>
                <a:solidFill>
                  <a:schemeClr val="tx1"/>
                </a:solidFill>
                <a:effectLst>
                  <a:outerShdw blurRad="38100" dist="19050" dir="2700000" algn="tl" rotWithShape="0">
                    <a:schemeClr val="dk1">
                      <a:alpha val="40000"/>
                    </a:schemeClr>
                  </a:outerShdw>
                </a:effectLst>
              </a:rPr>
              <a:t>Informe con radicado 202601003169 del </a:t>
            </a:r>
            <a:r>
              <a:rPr lang="es-CO" dirty="0" smtClean="0">
                <a:ln w="0"/>
                <a:solidFill>
                  <a:schemeClr val="tx1"/>
                </a:solidFill>
                <a:effectLst>
                  <a:outerShdw blurRad="38100" dist="19050" dir="2700000" algn="tl" rotWithShape="0">
                    <a:schemeClr val="dk1">
                      <a:alpha val="40000"/>
                    </a:schemeClr>
                  </a:outerShdw>
                </a:effectLst>
              </a:rPr>
              <a:t>04-03-2026</a:t>
            </a:r>
            <a:r>
              <a:rPr lang="es-CO" dirty="0" smtClean="0"/>
              <a:t>. </a:t>
            </a:r>
          </a:p>
          <a:p>
            <a:endParaRPr lang="es-CO" dirty="0"/>
          </a:p>
          <a:p>
            <a:r>
              <a:rPr lang="es-CO" dirty="0" smtClean="0"/>
              <a:t>Conforme </a:t>
            </a:r>
            <a:r>
              <a:rPr lang="es-CO" dirty="0"/>
              <a:t>a los lineamientos establecidos por la Dirección Nacional de Derecho de Autor (DNDA), las entidades públicas deben presentar anualmente el Informe de Software Legal, mediante el diligenciamiento del cuestionario dispuesto en su página web, con el fin de certificar el uso legal del software y el respeto por los derechos de autor en el ámbito institucional.</a:t>
            </a:r>
          </a:p>
          <a:p>
            <a:endParaRPr lang="es-CO" dirty="0"/>
          </a:p>
        </p:txBody>
      </p:sp>
      <p:pic>
        <p:nvPicPr>
          <p:cNvPr id="14" name="Imagen 13"/>
          <p:cNvPicPr/>
          <p:nvPr/>
        </p:nvPicPr>
        <p:blipFill>
          <a:blip r:embed="rId2"/>
          <a:stretch>
            <a:fillRect/>
          </a:stretch>
        </p:blipFill>
        <p:spPr>
          <a:xfrm>
            <a:off x="1365413" y="3278704"/>
            <a:ext cx="5477510" cy="1704975"/>
          </a:xfrm>
          <a:prstGeom prst="rect">
            <a:avLst/>
          </a:prstGeom>
        </p:spPr>
      </p:pic>
    </p:spTree>
    <p:extLst>
      <p:ext uri="{BB962C8B-B14F-4D97-AF65-F5344CB8AC3E}">
        <p14:creationId xmlns:p14="http://schemas.microsoft.com/office/powerpoint/2010/main" val="7804150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76484" cy="999459"/>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0" y="1"/>
            <a:ext cx="6273209" cy="885824"/>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a:t>
            </a:r>
            <a:r>
              <a:rPr lang="es-CO" sz="1800" dirty="0">
                <a:solidFill>
                  <a:schemeClr val="bg1"/>
                </a:solidFill>
                <a:latin typeface="Arial Black" panose="020B0A04020102020204" pitchFamily="34" charset="0"/>
                <a:ea typeface="+mn-ea"/>
                <a:cs typeface="Arial" panose="020B0604020202020204" pitchFamily="34" charset="0"/>
              </a:rPr>
              <a:t>Licenciamiento</a:t>
            </a:r>
            <a:r>
              <a:rPr lang="es-CO" sz="2000" dirty="0"/>
              <a:t> </a:t>
            </a:r>
            <a:r>
              <a:rPr lang="es-CO" sz="1800" dirty="0">
                <a:solidFill>
                  <a:schemeClr val="bg1"/>
                </a:solidFill>
                <a:latin typeface="Arial Black" panose="020B0A04020102020204" pitchFamily="34" charset="0"/>
                <a:ea typeface="+mn-ea"/>
                <a:cs typeface="Arial" panose="020B0604020202020204" pitchFamily="34" charset="0"/>
              </a:rPr>
              <a:t>de</a:t>
            </a:r>
            <a:r>
              <a:rPr lang="es-CO" sz="2000" dirty="0"/>
              <a:t> </a:t>
            </a:r>
            <a:r>
              <a:rPr lang="es-CO" sz="1800" dirty="0">
                <a:solidFill>
                  <a:schemeClr val="bg1"/>
                </a:solidFill>
                <a:latin typeface="Arial Black" panose="020B0A04020102020204" pitchFamily="34" charset="0"/>
                <a:ea typeface="+mn-ea"/>
                <a:cs typeface="Arial" panose="020B0604020202020204" pitchFamily="34" charset="0"/>
              </a:rPr>
              <a:t>Software y Derechos de Autor</a:t>
            </a:r>
            <a:r>
              <a:rPr lang="es-MX" sz="2000" b="1" dirty="0" smtClean="0">
                <a:solidFill>
                  <a:schemeClr val="bg1"/>
                </a:solidFill>
                <a:latin typeface="Arial Black" panose="020B0A04020102020204" pitchFamily="34" charset="0"/>
              </a:rPr>
              <a:t>.  </a:t>
            </a:r>
            <a:endParaRPr lang="es-MX" sz="2000" b="1" dirty="0">
              <a:solidFill>
                <a:schemeClr val="bg1"/>
              </a:solidFill>
              <a:latin typeface="Arial Black" panose="020B0A04020102020204" pitchFamily="34" charset="0"/>
            </a:endParaRPr>
          </a:p>
        </p:txBody>
      </p:sp>
      <p:sp>
        <p:nvSpPr>
          <p:cNvPr id="2" name="Rectángulo 1"/>
          <p:cNvSpPr/>
          <p:nvPr/>
        </p:nvSpPr>
        <p:spPr>
          <a:xfrm>
            <a:off x="269359" y="885825"/>
            <a:ext cx="8059478" cy="300082"/>
          </a:xfrm>
          <a:prstGeom prst="rect">
            <a:avLst/>
          </a:prstGeom>
        </p:spPr>
        <p:txBody>
          <a:bodyPr wrap="square">
            <a:spAutoFit/>
          </a:bodyPr>
          <a:lstStyle/>
          <a:p>
            <a:endParaRPr lang="es-CO" dirty="0"/>
          </a:p>
        </p:txBody>
      </p:sp>
      <p:pic>
        <p:nvPicPr>
          <p:cNvPr id="7" name="Imagen 6"/>
          <p:cNvPicPr/>
          <p:nvPr/>
        </p:nvPicPr>
        <p:blipFill>
          <a:blip r:embed="rId2"/>
          <a:stretch>
            <a:fillRect/>
          </a:stretch>
        </p:blipFill>
        <p:spPr>
          <a:xfrm>
            <a:off x="2480930" y="1185907"/>
            <a:ext cx="3416596" cy="3460388"/>
          </a:xfrm>
          <a:prstGeom prst="rect">
            <a:avLst/>
          </a:prstGeom>
        </p:spPr>
      </p:pic>
    </p:spTree>
    <p:extLst>
      <p:ext uri="{BB962C8B-B14F-4D97-AF65-F5344CB8AC3E}">
        <p14:creationId xmlns:p14="http://schemas.microsoft.com/office/powerpoint/2010/main" val="6024929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803355" cy="878958"/>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p:txBody>
      </p:sp>
      <p:sp>
        <p:nvSpPr>
          <p:cNvPr id="2" name="Rectángulo 1"/>
          <p:cNvSpPr/>
          <p:nvPr/>
        </p:nvSpPr>
        <p:spPr>
          <a:xfrm>
            <a:off x="177209" y="177209"/>
            <a:ext cx="6358270" cy="646331"/>
          </a:xfrm>
          <a:prstGeom prst="rect">
            <a:avLst/>
          </a:prstGeom>
        </p:spPr>
        <p:txBody>
          <a:bodyPr wrap="square">
            <a:spAutoFit/>
          </a:bodyPr>
          <a:lstStyle/>
          <a:p>
            <a:pPr lvl="1" algn="ctr"/>
            <a:r>
              <a:rPr lang="es-CO" sz="1800" dirty="0">
                <a:solidFill>
                  <a:schemeClr val="bg1"/>
                </a:solidFill>
                <a:latin typeface="Arial Black" panose="020B0A04020102020204" pitchFamily="34" charset="0"/>
                <a:cs typeface="Arial" panose="020B0604020202020204" pitchFamily="34" charset="0"/>
              </a:rPr>
              <a:t>2</a:t>
            </a:r>
            <a:r>
              <a:rPr lang="es-CO" sz="1800" dirty="0" smtClean="0">
                <a:solidFill>
                  <a:schemeClr val="bg1"/>
                </a:solidFill>
                <a:latin typeface="Arial Black" panose="020B0A04020102020204" pitchFamily="34" charset="0"/>
                <a:cs typeface="Arial" panose="020B0604020202020204" pitchFamily="34" charset="0"/>
              </a:rPr>
              <a:t>. </a:t>
            </a:r>
            <a:r>
              <a:rPr lang="es-CO" sz="1800" dirty="0">
                <a:solidFill>
                  <a:schemeClr val="bg1"/>
                </a:solidFill>
                <a:latin typeface="Arial Black" panose="020B0A04020102020204" pitchFamily="34" charset="0"/>
                <a:cs typeface="Arial" panose="020B0604020202020204" pitchFamily="34" charset="0"/>
              </a:rPr>
              <a:t>Seguimiento a la inscripción de trámites – </a:t>
            </a:r>
            <a:r>
              <a:rPr lang="es-CO" sz="1800" dirty="0" smtClean="0">
                <a:solidFill>
                  <a:schemeClr val="bg1"/>
                </a:solidFill>
                <a:latin typeface="Arial Black" panose="020B0A04020102020204" pitchFamily="34" charset="0"/>
                <a:cs typeface="Arial" panose="020B0604020202020204" pitchFamily="34" charset="0"/>
              </a:rPr>
              <a:t>SUIT.       </a:t>
            </a:r>
            <a:endParaRPr lang="es-CO" sz="1800" dirty="0">
              <a:solidFill>
                <a:schemeClr val="bg1"/>
              </a:solidFill>
              <a:latin typeface="Arial Black" panose="020B0A04020102020204" pitchFamily="34" charset="0"/>
              <a:cs typeface="Arial" panose="020B0604020202020204" pitchFamily="34" charset="0"/>
            </a:endParaRPr>
          </a:p>
        </p:txBody>
      </p:sp>
      <p:sp>
        <p:nvSpPr>
          <p:cNvPr id="9" name="Rectángulo 8"/>
          <p:cNvSpPr/>
          <p:nvPr/>
        </p:nvSpPr>
        <p:spPr>
          <a:xfrm>
            <a:off x="63794" y="1000748"/>
            <a:ext cx="8995145" cy="2516073"/>
          </a:xfrm>
          <a:prstGeom prst="rect">
            <a:avLst/>
          </a:prstGeom>
        </p:spPr>
        <p:txBody>
          <a:bodyPr wrap="square">
            <a:spAutoFit/>
          </a:bodyPr>
          <a:lstStyle/>
          <a:p>
            <a:pPr algn="just"/>
            <a:r>
              <a:rPr lang="es-CO" sz="1600" dirty="0"/>
              <a:t>Informe con radicado *202601003172* del 04-03-2026</a:t>
            </a:r>
          </a:p>
          <a:p>
            <a:pPr algn="just"/>
            <a:r>
              <a:rPr lang="es-CO" sz="1600" dirty="0"/>
              <a:t> </a:t>
            </a:r>
          </a:p>
          <a:p>
            <a:pPr algn="just"/>
            <a:r>
              <a:rPr lang="es-CO" sz="1600" dirty="0"/>
              <a:t>OBJETIVO: Efectuar el seguimiento y verificar el cumplimiento de la inscripción, actualización y racionalización de los trámites de Indeportes Antioquia en el Sistema Único de Información de Trámites – SUIT, durante la vigencia 2025, de conformidad con la normatividad vigente.</a:t>
            </a:r>
          </a:p>
          <a:p>
            <a:pPr algn="just"/>
            <a:r>
              <a:rPr lang="es-CO" sz="1600" dirty="0"/>
              <a:t> </a:t>
            </a:r>
          </a:p>
          <a:p>
            <a:pPr algn="just"/>
            <a:r>
              <a:rPr lang="es-CO" sz="1600" dirty="0"/>
              <a:t>LIMITANTES: Durante el desarrollo del seguimiento no se presentaron limitantes que afectaran el alcance, la oportunidad o la calidad de la información analizada para la verificación del cumplimiento lega</a:t>
            </a:r>
          </a:p>
          <a:p>
            <a:pPr algn="just"/>
            <a:r>
              <a:rPr lang="es-CO" sz="1600" dirty="0"/>
              <a:t> </a:t>
            </a:r>
          </a:p>
          <a:p>
            <a:pPr algn="just"/>
            <a:endParaRPr lang="es-CO" dirty="0"/>
          </a:p>
        </p:txBody>
      </p:sp>
      <p:pic>
        <p:nvPicPr>
          <p:cNvPr id="6" name="Imagen 5"/>
          <p:cNvPicPr/>
          <p:nvPr/>
        </p:nvPicPr>
        <p:blipFill>
          <a:blip r:embed="rId2"/>
          <a:stretch>
            <a:fillRect/>
          </a:stretch>
        </p:blipFill>
        <p:spPr>
          <a:xfrm>
            <a:off x="1729562" y="3062177"/>
            <a:ext cx="4983125" cy="1722474"/>
          </a:xfrm>
          <a:prstGeom prst="rect">
            <a:avLst/>
          </a:prstGeom>
        </p:spPr>
      </p:pic>
    </p:spTree>
    <p:extLst>
      <p:ext uri="{BB962C8B-B14F-4D97-AF65-F5344CB8AC3E}">
        <p14:creationId xmlns:p14="http://schemas.microsoft.com/office/powerpoint/2010/main" val="309334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9940"/>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a:solidFill>
                  <a:schemeClr val="bg1"/>
                </a:solidFill>
                <a:latin typeface="Arial Black" panose="020B0A04020102020204" pitchFamily="34" charset="0"/>
              </a:rPr>
              <a:t> </a:t>
            </a:r>
          </a:p>
        </p:txBody>
      </p:sp>
      <p:sp>
        <p:nvSpPr>
          <p:cNvPr id="2" name="Rectángulo 1"/>
          <p:cNvSpPr/>
          <p:nvPr/>
        </p:nvSpPr>
        <p:spPr>
          <a:xfrm>
            <a:off x="0" y="0"/>
            <a:ext cx="6202327" cy="707886"/>
          </a:xfrm>
          <a:prstGeom prst="rect">
            <a:avLst/>
          </a:prstGeom>
        </p:spPr>
        <p:txBody>
          <a:bodyPr wrap="square">
            <a:spAutoFit/>
          </a:bodyPr>
          <a:lstStyle/>
          <a:p>
            <a:pPr lvl="1"/>
            <a:r>
              <a:rPr lang="es-CO" sz="2000" b="1" dirty="0" smtClean="0">
                <a:solidFill>
                  <a:schemeClr val="bg1"/>
                </a:solidFill>
                <a:latin typeface="Arial" panose="020B0604020202020204" pitchFamily="34" charset="0"/>
                <a:cs typeface="Arial" panose="020B0604020202020204" pitchFamily="34" charset="0"/>
              </a:rPr>
              <a:t>3. Seguimiento </a:t>
            </a:r>
            <a:r>
              <a:rPr lang="es-CO" sz="2000" b="1" dirty="0">
                <a:solidFill>
                  <a:schemeClr val="bg1"/>
                </a:solidFill>
                <a:latin typeface="Arial" panose="020B0604020202020204" pitchFamily="34" charset="0"/>
                <a:cs typeface="Arial" panose="020B0604020202020204" pitchFamily="34" charset="0"/>
              </a:rPr>
              <a:t>semestral </a:t>
            </a:r>
            <a:r>
              <a:rPr lang="es-CO" sz="2000" b="1" dirty="0" smtClean="0">
                <a:solidFill>
                  <a:schemeClr val="bg1"/>
                </a:solidFill>
                <a:latin typeface="Arial" panose="020B0604020202020204" pitchFamily="34" charset="0"/>
                <a:cs typeface="Arial" panose="020B0604020202020204" pitchFamily="34" charset="0"/>
              </a:rPr>
              <a:t>Chip</a:t>
            </a:r>
          </a:p>
          <a:p>
            <a:pPr lvl="1"/>
            <a:r>
              <a:rPr lang="es-MX" sz="2000" b="1" dirty="0" smtClean="0">
                <a:latin typeface="Arial" panose="020B0604020202020204" pitchFamily="34" charset="0"/>
                <a:cs typeface="Arial" panose="020B0604020202020204" pitchFamily="34" charset="0"/>
              </a:rPr>
              <a:t>INFORME </a:t>
            </a:r>
            <a:r>
              <a:rPr lang="es-MX" sz="2000" b="1" dirty="0">
                <a:latin typeface="Arial" panose="020B0604020202020204" pitchFamily="34" charset="0"/>
                <a:cs typeface="Arial" panose="020B0604020202020204" pitchFamily="34" charset="0"/>
              </a:rPr>
              <a:t>DE LEY REPORTE FUT</a:t>
            </a:r>
            <a:endParaRPr lang="es-CO" sz="2000" dirty="0">
              <a:solidFill>
                <a:schemeClr val="bg1"/>
              </a:solidFill>
              <a:latin typeface="Arial" panose="020B0604020202020204" pitchFamily="34" charset="0"/>
              <a:cs typeface="Arial" panose="020B0604020202020204" pitchFamily="34" charset="0"/>
            </a:endParaRPr>
          </a:p>
        </p:txBody>
      </p:sp>
      <p:sp>
        <p:nvSpPr>
          <p:cNvPr id="3" name="Redondear rectángulo de esquina sencilla 2"/>
          <p:cNvSpPr/>
          <p:nvPr/>
        </p:nvSpPr>
        <p:spPr>
          <a:xfrm>
            <a:off x="302187" y="1275347"/>
            <a:ext cx="7882270" cy="1032986"/>
          </a:xfrm>
          <a:prstGeom prst="round1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es-MX" b="1" dirty="0"/>
              <a:t>En cumplimiento del rol de seguimiento de la Oficina de Control Interno, se presenta el resultado de la verificación realizada al reporte de la información financiera y presupuestal de </a:t>
            </a:r>
            <a:r>
              <a:rPr lang="es-MX" b="1" dirty="0" err="1"/>
              <a:t>Indeportes</a:t>
            </a:r>
            <a:r>
              <a:rPr lang="es-MX" b="1" dirty="0"/>
              <a:t> Antioquia en el FUT a través del CHIP, correspondiente al segundo semestre de 2025, con el fin de evaluar su oportunidad, integridad y cumplimiento normativo.”</a:t>
            </a:r>
            <a:endParaRPr lang="es-CO" sz="1600" dirty="0"/>
          </a:p>
        </p:txBody>
      </p:sp>
      <p:sp>
        <p:nvSpPr>
          <p:cNvPr id="5" name="Redondear rectángulo de esquina diagonal 4"/>
          <p:cNvSpPr/>
          <p:nvPr/>
        </p:nvSpPr>
        <p:spPr>
          <a:xfrm>
            <a:off x="302187" y="3118667"/>
            <a:ext cx="7938977" cy="1333017"/>
          </a:xfrm>
          <a:prstGeom prst="round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just"/>
            <a:r>
              <a:rPr lang="es-MX" dirty="0"/>
              <a:t>En el seguimiento al reporte de la información financiera y presupuestal del segundo semestre de 2025 en el FUT a través del CHIP, se evidenció cumplimiento oportuno en los cargues del tercer y cuarto trimestre, los cuales registran estado “ACEPTADO” en la plataforma de la Contaduría General de la Nación. La información reportada presentó concordancia con los registros internos de la Entidad, se observaron controles y seguimiento definidos para el proceso, no se identificaron observaciones ni riesgos materializados, y la acción de mejoramiento GF-82 fue cerrada eficazmente.</a:t>
            </a:r>
            <a:endParaRPr lang="es-CO" sz="1400" dirty="0"/>
          </a:p>
        </p:txBody>
      </p:sp>
      <p:sp>
        <p:nvSpPr>
          <p:cNvPr id="6" name="Rectángulo 5"/>
          <p:cNvSpPr/>
          <p:nvPr/>
        </p:nvSpPr>
        <p:spPr>
          <a:xfrm>
            <a:off x="280613" y="2567754"/>
            <a:ext cx="2406929" cy="300082"/>
          </a:xfrm>
          <a:prstGeom prst="rect">
            <a:avLst/>
          </a:prstGeom>
        </p:spPr>
        <p:txBody>
          <a:bodyPr wrap="square">
            <a:spAutoFit/>
          </a:bodyPr>
          <a:lstStyle/>
          <a:p>
            <a:r>
              <a:rPr lang="es-CO" b="1" dirty="0">
                <a:solidFill>
                  <a:srgbClr val="27251E"/>
                </a:solidFill>
                <a:latin typeface="pplxSerif"/>
              </a:rPr>
              <a:t>Resultado del seguimiento</a:t>
            </a:r>
            <a:endParaRPr lang="es-CO" dirty="0"/>
          </a:p>
        </p:txBody>
      </p:sp>
    </p:spTree>
    <p:extLst>
      <p:ext uri="{BB962C8B-B14F-4D97-AF65-F5344CB8AC3E}">
        <p14:creationId xmlns:p14="http://schemas.microsoft.com/office/powerpoint/2010/main" val="4152370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a:t>
            </a:r>
            <a:endParaRPr lang="es-MX" sz="2000" b="1" dirty="0">
              <a:solidFill>
                <a:schemeClr val="bg1"/>
              </a:solidFill>
              <a:latin typeface="Arial Black" panose="020B0A04020102020204" pitchFamily="34" charset="0"/>
            </a:endParaRPr>
          </a:p>
        </p:txBody>
      </p:sp>
      <p:sp>
        <p:nvSpPr>
          <p:cNvPr id="2" name="Rectángulo 1"/>
          <p:cNvSpPr/>
          <p:nvPr/>
        </p:nvSpPr>
        <p:spPr>
          <a:xfrm>
            <a:off x="-226827" y="127591"/>
            <a:ext cx="6719776" cy="738664"/>
          </a:xfrm>
          <a:prstGeom prst="rect">
            <a:avLst/>
          </a:prstGeom>
        </p:spPr>
        <p:txBody>
          <a:bodyPr wrap="square">
            <a:spAutoFit/>
          </a:bodyPr>
          <a:lstStyle/>
          <a:p>
            <a:pPr lvl="1" algn="ctr"/>
            <a:r>
              <a:rPr lang="es-CO" sz="1400" b="1" dirty="0" smtClean="0">
                <a:solidFill>
                  <a:schemeClr val="bg1"/>
                </a:solidFill>
                <a:latin typeface="Arial Black" panose="020B0A04020102020204" pitchFamily="34" charset="0"/>
              </a:rPr>
              <a:t>4. </a:t>
            </a:r>
            <a:r>
              <a:rPr lang="es-CO" sz="1400" b="1" dirty="0">
                <a:solidFill>
                  <a:schemeClr val="bg1"/>
                </a:solidFill>
                <a:latin typeface="Arial Black" panose="020B0A04020102020204" pitchFamily="34" charset="0"/>
              </a:rPr>
              <a:t>Seguimiento al proceso de formulación de los Acuerdos de Gestión (vigencias 2025–2026) y evaluación de la vigencia 2025.</a:t>
            </a:r>
          </a:p>
        </p:txBody>
      </p:sp>
      <p:pic>
        <p:nvPicPr>
          <p:cNvPr id="3" name="Imagen 2"/>
          <p:cNvPicPr>
            <a:picLocks noChangeAspect="1"/>
          </p:cNvPicPr>
          <p:nvPr/>
        </p:nvPicPr>
        <p:blipFill>
          <a:blip r:embed="rId2"/>
          <a:stretch>
            <a:fillRect/>
          </a:stretch>
        </p:blipFill>
        <p:spPr>
          <a:xfrm>
            <a:off x="1148316" y="885826"/>
            <a:ext cx="5918791" cy="4083123"/>
          </a:xfrm>
          <a:prstGeom prst="rect">
            <a:avLst/>
          </a:prstGeom>
        </p:spPr>
      </p:pic>
    </p:spTree>
    <p:extLst>
      <p:ext uri="{BB962C8B-B14F-4D97-AF65-F5344CB8AC3E}">
        <p14:creationId xmlns:p14="http://schemas.microsoft.com/office/powerpoint/2010/main" val="38092826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a:solidFill>
                  <a:schemeClr val="bg1"/>
                </a:solidFill>
                <a:latin typeface="Arial Black" panose="020B0A04020102020204" pitchFamily="34" charset="0"/>
              </a:rPr>
              <a:t> </a:t>
            </a:r>
          </a:p>
        </p:txBody>
      </p:sp>
      <p:sp>
        <p:nvSpPr>
          <p:cNvPr id="2" name="Rectángulo 1"/>
          <p:cNvSpPr/>
          <p:nvPr/>
        </p:nvSpPr>
        <p:spPr>
          <a:xfrm>
            <a:off x="-333153" y="85061"/>
            <a:ext cx="7648353" cy="923330"/>
          </a:xfrm>
          <a:prstGeom prst="rect">
            <a:avLst/>
          </a:prstGeom>
        </p:spPr>
        <p:txBody>
          <a:bodyPr wrap="square">
            <a:spAutoFit/>
          </a:bodyPr>
          <a:lstStyle/>
          <a:p>
            <a:pPr lvl="1"/>
            <a:r>
              <a:rPr lang="es-CO" sz="1800" b="1" dirty="0" smtClean="0">
                <a:solidFill>
                  <a:schemeClr val="bg1"/>
                </a:solidFill>
                <a:latin typeface="Arial Black" panose="020B0A04020102020204" pitchFamily="34" charset="0"/>
              </a:rPr>
              <a:t>5. </a:t>
            </a:r>
            <a:r>
              <a:rPr lang="es-CO" sz="1800" b="1" dirty="0">
                <a:solidFill>
                  <a:schemeClr val="bg1"/>
                </a:solidFill>
                <a:latin typeface="Arial Black" panose="020B0A04020102020204" pitchFamily="34" charset="0"/>
              </a:rPr>
              <a:t>Seguimiento</a:t>
            </a:r>
            <a:r>
              <a:rPr lang="es-CO" b="1" dirty="0"/>
              <a:t> </a:t>
            </a:r>
            <a:r>
              <a:rPr lang="es-CO" sz="1800" b="1" dirty="0">
                <a:solidFill>
                  <a:schemeClr val="bg1"/>
                </a:solidFill>
                <a:latin typeface="Arial Black" panose="020B0A04020102020204" pitchFamily="34" charset="0"/>
              </a:rPr>
              <a:t>al Programa de Gestión Documental </a:t>
            </a:r>
            <a:r>
              <a:rPr lang="es-CO" sz="1800" b="1" dirty="0" smtClean="0">
                <a:solidFill>
                  <a:schemeClr val="bg1"/>
                </a:solidFill>
                <a:latin typeface="Arial Black" panose="020B0A04020102020204" pitchFamily="34" charset="0"/>
              </a:rPr>
              <a:t>(PGD) y Plan Institucional de Archivos (PINAR).</a:t>
            </a:r>
            <a:endParaRPr lang="es-CO" sz="1800" b="1" dirty="0">
              <a:solidFill>
                <a:schemeClr val="bg1"/>
              </a:solidFill>
              <a:latin typeface="Arial Black" panose="020B0A04020102020204" pitchFamily="34" charset="0"/>
            </a:endParaRPr>
          </a:p>
          <a:p>
            <a:pPr lvl="1"/>
            <a:endParaRPr lang="es-CO" sz="1800" dirty="0">
              <a:solidFill>
                <a:schemeClr val="bg1"/>
              </a:solidFill>
              <a:latin typeface="Arial Black" panose="020B0A04020102020204" pitchFamily="34" charset="0"/>
            </a:endParaRPr>
          </a:p>
        </p:txBody>
      </p:sp>
      <p:graphicFrame>
        <p:nvGraphicFramePr>
          <p:cNvPr id="15" name="Tabla 14"/>
          <p:cNvGraphicFramePr>
            <a:graphicFrameLocks noGrp="1"/>
          </p:cNvGraphicFramePr>
          <p:nvPr>
            <p:extLst>
              <p:ext uri="{D42A27DB-BD31-4B8C-83A1-F6EECF244321}">
                <p14:modId xmlns:p14="http://schemas.microsoft.com/office/powerpoint/2010/main" val="1915175523"/>
              </p:ext>
            </p:extLst>
          </p:nvPr>
        </p:nvGraphicFramePr>
        <p:xfrm>
          <a:off x="120503" y="970886"/>
          <a:ext cx="1842976" cy="3792500"/>
        </p:xfrm>
        <a:graphic>
          <a:graphicData uri="http://schemas.openxmlformats.org/drawingml/2006/table">
            <a:tbl>
              <a:tblPr firstRow="1" bandRow="1">
                <a:tableStyleId>{93296810-A885-4BE3-A3E7-6D5BEEA58F35}</a:tableStyleId>
              </a:tblPr>
              <a:tblGrid>
                <a:gridCol w="1842976">
                  <a:extLst>
                    <a:ext uri="{9D8B030D-6E8A-4147-A177-3AD203B41FA5}">
                      <a16:colId xmlns:a16="http://schemas.microsoft.com/office/drawing/2014/main" val="469725045"/>
                    </a:ext>
                  </a:extLst>
                </a:gridCol>
              </a:tblGrid>
              <a:tr h="411666">
                <a:tc>
                  <a:txBody>
                    <a:bodyPr/>
                    <a:lstStyle/>
                    <a:p>
                      <a:pPr algn="ctr"/>
                      <a:r>
                        <a:rPr lang="es-CO" dirty="0" smtClean="0"/>
                        <a:t>OBJETIVO</a:t>
                      </a:r>
                      <a:endParaRPr lang="es-CO" dirty="0"/>
                    </a:p>
                  </a:txBody>
                  <a:tcPr/>
                </a:tc>
                <a:extLst>
                  <a:ext uri="{0D108BD9-81ED-4DB2-BD59-A6C34878D82A}">
                    <a16:rowId xmlns:a16="http://schemas.microsoft.com/office/drawing/2014/main" val="1330877603"/>
                  </a:ext>
                </a:extLst>
              </a:tr>
              <a:tr h="3380834">
                <a:tc>
                  <a:txBody>
                    <a:bodyPr/>
                    <a:lstStyle/>
                    <a:p>
                      <a:r>
                        <a:rPr lang="es-ES" sz="1350" kern="1200" dirty="0" smtClean="0">
                          <a:solidFill>
                            <a:schemeClr val="dk1"/>
                          </a:solidFill>
                          <a:effectLst/>
                          <a:latin typeface="+mn-lt"/>
                          <a:ea typeface="+mn-ea"/>
                          <a:cs typeface="+mn-cs"/>
                        </a:rPr>
                        <a:t>Verificar el estado de implementación del Programa de Gestión Documental (PGD), del Plan Institucional de Archivos (PINAR) y de los principales instrumentos archivísticos de la entidad, con el fin de evaluar el cumplimiento de la normativa vigente en materia de gestión documental.</a:t>
                      </a:r>
                      <a:endParaRPr lang="es-CO" dirty="0"/>
                    </a:p>
                  </a:txBody>
                  <a:tcPr/>
                </a:tc>
                <a:extLst>
                  <a:ext uri="{0D108BD9-81ED-4DB2-BD59-A6C34878D82A}">
                    <a16:rowId xmlns:a16="http://schemas.microsoft.com/office/drawing/2014/main" val="730000740"/>
                  </a:ext>
                </a:extLst>
              </a:tr>
            </a:tbl>
          </a:graphicData>
        </a:graphic>
      </p:graphicFrame>
      <p:graphicFrame>
        <p:nvGraphicFramePr>
          <p:cNvPr id="16" name="Tabla 15"/>
          <p:cNvGraphicFramePr>
            <a:graphicFrameLocks noGrp="1"/>
          </p:cNvGraphicFramePr>
          <p:nvPr>
            <p:extLst>
              <p:ext uri="{D42A27DB-BD31-4B8C-83A1-F6EECF244321}">
                <p14:modId xmlns:p14="http://schemas.microsoft.com/office/powerpoint/2010/main" val="2402394637"/>
              </p:ext>
            </p:extLst>
          </p:nvPr>
        </p:nvGraphicFramePr>
        <p:xfrm>
          <a:off x="2232837" y="800764"/>
          <a:ext cx="6705600" cy="4247739"/>
        </p:xfrm>
        <a:graphic>
          <a:graphicData uri="http://schemas.openxmlformats.org/drawingml/2006/table">
            <a:tbl>
              <a:tblPr firstRow="1" bandRow="1">
                <a:tableStyleId>{93296810-A885-4BE3-A3E7-6D5BEEA58F35}</a:tableStyleId>
              </a:tblPr>
              <a:tblGrid>
                <a:gridCol w="6705600">
                  <a:extLst>
                    <a:ext uri="{9D8B030D-6E8A-4147-A177-3AD203B41FA5}">
                      <a16:colId xmlns:a16="http://schemas.microsoft.com/office/drawing/2014/main" val="3863070088"/>
                    </a:ext>
                  </a:extLst>
                </a:gridCol>
              </a:tblGrid>
              <a:tr h="359220">
                <a:tc>
                  <a:txBody>
                    <a:bodyPr/>
                    <a:lstStyle/>
                    <a:p>
                      <a:pPr algn="ctr"/>
                      <a:r>
                        <a:rPr lang="es-CO" dirty="0" smtClean="0"/>
                        <a:t>CONCLUSIONES</a:t>
                      </a:r>
                      <a:endParaRPr lang="es-CO" dirty="0"/>
                    </a:p>
                  </a:txBody>
                  <a:tcPr/>
                </a:tc>
                <a:extLst>
                  <a:ext uri="{0D108BD9-81ED-4DB2-BD59-A6C34878D82A}">
                    <a16:rowId xmlns:a16="http://schemas.microsoft.com/office/drawing/2014/main" val="801593076"/>
                  </a:ext>
                </a:extLst>
              </a:tr>
              <a:tr h="1058393">
                <a:tc>
                  <a:txBody>
                    <a:bodyPr/>
                    <a:lstStyle/>
                    <a:p>
                      <a:pPr algn="just"/>
                      <a:r>
                        <a:rPr lang="es-CO" sz="1350" kern="1200" dirty="0" smtClean="0">
                          <a:solidFill>
                            <a:schemeClr val="dk1"/>
                          </a:solidFill>
                          <a:effectLst/>
                          <a:latin typeface="+mn-lt"/>
                          <a:ea typeface="+mn-ea"/>
                          <a:cs typeface="+mn-cs"/>
                        </a:rPr>
                        <a:t>El seguimiento realizado permitió evidenciar avances significativos en la estructuración y fortalecimiento del proceso de Gestión Documental, especialmente en la formulación, actualización y trámite de convalidación de instrumentos archivísticos, así como en la asignación de recursos y la ejecución de proyectos orientados a la mejora del sistema archivístico institucional.</a:t>
                      </a:r>
                      <a:endParaRPr lang="es-CO"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35972827"/>
                  </a:ext>
                </a:extLst>
              </a:tr>
              <a:tr h="939579">
                <a:tc>
                  <a:txBody>
                    <a:bodyPr/>
                    <a:lstStyle/>
                    <a:p>
                      <a:pPr algn="just"/>
                      <a:r>
                        <a:rPr lang="es-CO" sz="1350" kern="1200" dirty="0" smtClean="0">
                          <a:solidFill>
                            <a:schemeClr val="dk1"/>
                          </a:solidFill>
                          <a:effectLst/>
                          <a:latin typeface="+mn-lt"/>
                          <a:ea typeface="+mn-ea"/>
                          <a:cs typeface="+mn-cs"/>
                        </a:rPr>
                        <a:t>Se identifica una brecha entre la formulación de estos instrumentos y su implementación efectiva en las dependencias, evidenciada en aspectos como la organización de los archivos de gestión, la ejecución de transferencias documentales y la aplicación de lineamientos archivísticos a nivel operativo.</a:t>
                      </a:r>
                      <a:endParaRPr lang="es-CO"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10688559"/>
                  </a:ext>
                </a:extLst>
              </a:tr>
              <a:tr h="902506">
                <a:tc>
                  <a:txBody>
                    <a:bodyPr/>
                    <a:lstStyle/>
                    <a:p>
                      <a:r>
                        <a:rPr lang="es-CO" sz="1350" kern="1200" dirty="0" smtClean="0">
                          <a:solidFill>
                            <a:schemeClr val="dk1"/>
                          </a:solidFill>
                          <a:effectLst/>
                          <a:latin typeface="+mn-lt"/>
                          <a:ea typeface="+mn-ea"/>
                          <a:cs typeface="+mn-cs"/>
                        </a:rPr>
                        <a:t>Se evidencian oportunidades de mejora en la gestión de documentos electrónicos y en la articulación entre el componente archivístico y tecnológico, así como en el fortalecimiento de los mecanismos de seguimiento y control, particularmente en la medición del nivel de avance de la gestión documental por dependencia.</a:t>
                      </a:r>
                      <a:endParaRPr lang="es-CO"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983708208"/>
                  </a:ext>
                </a:extLst>
              </a:tr>
              <a:tr h="865958">
                <a:tc>
                  <a:txBody>
                    <a:bodyPr/>
                    <a:lstStyle/>
                    <a:p>
                      <a:r>
                        <a:rPr lang="es-CO" sz="1350" kern="1200" dirty="0" smtClean="0">
                          <a:solidFill>
                            <a:schemeClr val="dk1"/>
                          </a:solidFill>
                          <a:effectLst/>
                          <a:latin typeface="+mn-lt"/>
                          <a:ea typeface="+mn-ea"/>
                          <a:cs typeface="+mn-cs"/>
                        </a:rPr>
                        <a:t>En este contexto, resulta fundamental avanzar en la implementación integral de los instrumentos archivísticos, fortalecer los esquemas de seguimiento institucional y asegurar la continuidad de las acciones en curso, con el fin de consolidar una gestión documental efectiva, articulada y sostenible en el tiempo, en cumplimiento de la normativa vigente.</a:t>
                      </a:r>
                      <a:endParaRPr lang="es-CO" sz="1350" kern="1200" dirty="0">
                        <a:solidFill>
                          <a:schemeClr val="dk1"/>
                        </a:solidFill>
                        <a:effectLst/>
                        <a:latin typeface="+mn-lt"/>
                        <a:ea typeface="+mn-ea"/>
                        <a:cs typeface="+mn-cs"/>
                      </a:endParaRPr>
                    </a:p>
                  </a:txBody>
                  <a:tcPr/>
                </a:tc>
                <a:extLst>
                  <a:ext uri="{0D108BD9-81ED-4DB2-BD59-A6C34878D82A}">
                    <a16:rowId xmlns:a16="http://schemas.microsoft.com/office/drawing/2014/main" val="821012827"/>
                  </a:ext>
                </a:extLst>
              </a:tr>
            </a:tbl>
          </a:graphicData>
        </a:graphic>
      </p:graphicFrame>
    </p:spTree>
    <p:extLst>
      <p:ext uri="{BB962C8B-B14F-4D97-AF65-F5344CB8AC3E}">
        <p14:creationId xmlns:p14="http://schemas.microsoft.com/office/powerpoint/2010/main" val="196021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7429500"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a:solidFill>
                  <a:schemeClr val="bg1"/>
                </a:solidFill>
                <a:latin typeface="Arial Black" panose="020B0A04020102020204" pitchFamily="34" charset="0"/>
              </a:rPr>
              <a:t> </a:t>
            </a:r>
          </a:p>
        </p:txBody>
      </p:sp>
      <p:sp>
        <p:nvSpPr>
          <p:cNvPr id="2" name="Rectángulo 1"/>
          <p:cNvSpPr/>
          <p:nvPr/>
        </p:nvSpPr>
        <p:spPr>
          <a:xfrm>
            <a:off x="-226828" y="127591"/>
            <a:ext cx="7492409" cy="646331"/>
          </a:xfrm>
          <a:prstGeom prst="rect">
            <a:avLst/>
          </a:prstGeom>
        </p:spPr>
        <p:txBody>
          <a:bodyPr wrap="square">
            <a:spAutoFit/>
          </a:bodyPr>
          <a:lstStyle/>
          <a:p>
            <a:pPr lvl="1" algn="ctr"/>
            <a:r>
              <a:rPr lang="es-CO" sz="1800" b="1" dirty="0">
                <a:solidFill>
                  <a:schemeClr val="bg1"/>
                </a:solidFill>
                <a:latin typeface="Arial Black" panose="020B0A04020102020204" pitchFamily="34" charset="0"/>
              </a:rPr>
              <a:t> </a:t>
            </a:r>
            <a:r>
              <a:rPr lang="es-CO" sz="1800" b="1" dirty="0" smtClean="0">
                <a:solidFill>
                  <a:schemeClr val="bg1"/>
                </a:solidFill>
                <a:latin typeface="Arial Black" panose="020B0A04020102020204" pitchFamily="34" charset="0"/>
              </a:rPr>
              <a:t>6. </a:t>
            </a:r>
            <a:r>
              <a:rPr lang="es-CO" sz="1800" dirty="0" smtClean="0">
                <a:solidFill>
                  <a:schemeClr val="bg1"/>
                </a:solidFill>
                <a:latin typeface="Arial Black" panose="020B0A04020102020204" pitchFamily="34" charset="0"/>
              </a:rPr>
              <a:t>Verificación </a:t>
            </a:r>
            <a:r>
              <a:rPr lang="es-ES" sz="1800" dirty="0">
                <a:solidFill>
                  <a:schemeClr val="bg1"/>
                </a:solidFill>
                <a:latin typeface="Arial Black" panose="020B0A04020102020204" pitchFamily="34" charset="0"/>
              </a:rPr>
              <a:t>cumplimiento de la Circular Conjunta No. 100-004-2024</a:t>
            </a:r>
            <a:endParaRPr lang="es-CO" sz="1800" dirty="0">
              <a:solidFill>
                <a:schemeClr val="bg1"/>
              </a:solidFill>
              <a:latin typeface="Arial Black" panose="020B0A04020102020204" pitchFamily="34" charset="0"/>
            </a:endParaRPr>
          </a:p>
        </p:txBody>
      </p:sp>
      <p:grpSp>
        <p:nvGrpSpPr>
          <p:cNvPr id="5" name="Grupo 4">
            <a:extLst>
              <a:ext uri="{FF2B5EF4-FFF2-40B4-BE49-F238E27FC236}">
                <a16:creationId xmlns:a16="http://schemas.microsoft.com/office/drawing/2014/main" id="{223C15F7-72B3-4EEE-9B22-A13FF0682077}"/>
              </a:ext>
            </a:extLst>
          </p:cNvPr>
          <p:cNvGrpSpPr/>
          <p:nvPr/>
        </p:nvGrpSpPr>
        <p:grpSpPr>
          <a:xfrm>
            <a:off x="367393" y="1088288"/>
            <a:ext cx="7627087" cy="575639"/>
            <a:chOff x="0" y="160104"/>
            <a:chExt cx="7627087" cy="575639"/>
          </a:xfrm>
        </p:grpSpPr>
        <p:sp>
          <p:nvSpPr>
            <p:cNvPr id="6" name="Rectángulo: esquinas redondeadas 5">
              <a:extLst>
                <a:ext uri="{FF2B5EF4-FFF2-40B4-BE49-F238E27FC236}">
                  <a16:creationId xmlns:a16="http://schemas.microsoft.com/office/drawing/2014/main" id="{5C60B72A-7D43-4E1C-8C7C-F2874A0466CF}"/>
                </a:ext>
              </a:extLst>
            </p:cNvPr>
            <p:cNvSpPr/>
            <p:nvPr/>
          </p:nvSpPr>
          <p:spPr>
            <a:xfrm>
              <a:off x="0" y="160104"/>
              <a:ext cx="7627087" cy="575639"/>
            </a:xfrm>
            <a:prstGeom prst="roundRect">
              <a:avLst/>
            </a:prstGeom>
          </p:spPr>
          <p:style>
            <a:lnRef idx="2">
              <a:schemeClr val="lt1">
                <a:hueOff val="0"/>
                <a:satOff val="0"/>
                <a:lumOff val="0"/>
                <a:alphaOff val="0"/>
              </a:schemeClr>
            </a:lnRef>
            <a:fillRef idx="1">
              <a:schemeClr val="accent6">
                <a:alpha val="90000"/>
                <a:hueOff val="0"/>
                <a:satOff val="0"/>
                <a:lumOff val="0"/>
                <a:alphaOff val="0"/>
              </a:schemeClr>
            </a:fillRef>
            <a:effectRef idx="0">
              <a:schemeClr val="accent6">
                <a:alpha val="90000"/>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EA924F16-5711-48FA-B8ED-025CE1B438D2}"/>
                </a:ext>
              </a:extLst>
            </p:cNvPr>
            <p:cNvSpPr txBox="1"/>
            <p:nvPr/>
          </p:nvSpPr>
          <p:spPr>
            <a:xfrm>
              <a:off x="28100" y="188204"/>
              <a:ext cx="7570887" cy="5194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dirty="0"/>
                <a:t>Objetivo</a:t>
              </a:r>
              <a:endParaRPr lang="es-ES" sz="2400" kern="1200" dirty="0"/>
            </a:p>
          </p:txBody>
        </p:sp>
      </p:grpSp>
      <p:sp>
        <p:nvSpPr>
          <p:cNvPr id="4" name="CuadroTexto 3">
            <a:extLst>
              <a:ext uri="{FF2B5EF4-FFF2-40B4-BE49-F238E27FC236}">
                <a16:creationId xmlns:a16="http://schemas.microsoft.com/office/drawing/2014/main" id="{808E9583-EE82-4AE5-B831-DDA2CFE8302A}"/>
              </a:ext>
            </a:extLst>
          </p:cNvPr>
          <p:cNvSpPr txBox="1"/>
          <p:nvPr/>
        </p:nvSpPr>
        <p:spPr>
          <a:xfrm>
            <a:off x="320448" y="1680725"/>
            <a:ext cx="7909152" cy="1015663"/>
          </a:xfrm>
          <a:prstGeom prst="rect">
            <a:avLst/>
          </a:prstGeom>
          <a:noFill/>
        </p:spPr>
        <p:txBody>
          <a:bodyPr wrap="square" rtlCol="0">
            <a:spAutoFit/>
          </a:bodyPr>
          <a:lstStyle/>
          <a:p>
            <a:pPr algn="just"/>
            <a:r>
              <a:rPr lang="es-ES" sz="2000" dirty="0"/>
              <a:t>Verificar el cumplimiento de la Circular Conjunta 100-004-2024, con el fin de evaluar la gestión del Comité de Convivencia Laboral, las medidas preventivas y correctivas y eficacia de los controles </a:t>
            </a:r>
            <a:r>
              <a:rPr lang="es-ES" sz="2000" dirty="0" smtClean="0"/>
              <a:t>institucionales.</a:t>
            </a:r>
            <a:endParaRPr lang="es-ES" sz="2000" dirty="0"/>
          </a:p>
        </p:txBody>
      </p:sp>
      <p:grpSp>
        <p:nvGrpSpPr>
          <p:cNvPr id="11" name="Grupo 10">
            <a:extLst>
              <a:ext uri="{FF2B5EF4-FFF2-40B4-BE49-F238E27FC236}">
                <a16:creationId xmlns:a16="http://schemas.microsoft.com/office/drawing/2014/main" id="{601E1C74-AC9D-458B-A6F0-99B27685330A}"/>
              </a:ext>
            </a:extLst>
          </p:cNvPr>
          <p:cNvGrpSpPr/>
          <p:nvPr/>
        </p:nvGrpSpPr>
        <p:grpSpPr>
          <a:xfrm>
            <a:off x="367393" y="2649559"/>
            <a:ext cx="7627087" cy="575639"/>
            <a:chOff x="0" y="1338992"/>
            <a:chExt cx="7627087" cy="575639"/>
          </a:xfrm>
        </p:grpSpPr>
        <p:sp>
          <p:nvSpPr>
            <p:cNvPr id="12" name="Rectángulo: esquinas redondeadas 11">
              <a:extLst>
                <a:ext uri="{FF2B5EF4-FFF2-40B4-BE49-F238E27FC236}">
                  <a16:creationId xmlns:a16="http://schemas.microsoft.com/office/drawing/2014/main" id="{BBB7D275-187D-40C1-8C27-5664DEB504D7}"/>
                </a:ext>
              </a:extLst>
            </p:cNvPr>
            <p:cNvSpPr/>
            <p:nvPr/>
          </p:nvSpPr>
          <p:spPr>
            <a:xfrm>
              <a:off x="0" y="1338992"/>
              <a:ext cx="7627087" cy="575639"/>
            </a:xfrm>
            <a:prstGeom prst="roundRect">
              <a:avLst/>
            </a:prstGeom>
          </p:spPr>
          <p:style>
            <a:lnRef idx="2">
              <a:schemeClr val="lt1">
                <a:hueOff val="0"/>
                <a:satOff val="0"/>
                <a:lumOff val="0"/>
                <a:alphaOff val="0"/>
              </a:schemeClr>
            </a:lnRef>
            <a:fillRef idx="1">
              <a:schemeClr val="accent6">
                <a:alpha val="90000"/>
                <a:hueOff val="0"/>
                <a:satOff val="0"/>
                <a:lumOff val="0"/>
                <a:alphaOff val="-40000"/>
              </a:schemeClr>
            </a:fillRef>
            <a:effectRef idx="0">
              <a:schemeClr val="accent6">
                <a:alpha val="90000"/>
                <a:hueOff val="0"/>
                <a:satOff val="0"/>
                <a:lumOff val="0"/>
                <a:alphaOff val="-40000"/>
              </a:schemeClr>
            </a:effectRef>
            <a:fontRef idx="minor">
              <a:schemeClr val="lt1"/>
            </a:fontRef>
          </p:style>
        </p:sp>
        <p:sp>
          <p:nvSpPr>
            <p:cNvPr id="13" name="Rectángulo: esquinas redondeadas 4">
              <a:extLst>
                <a:ext uri="{FF2B5EF4-FFF2-40B4-BE49-F238E27FC236}">
                  <a16:creationId xmlns:a16="http://schemas.microsoft.com/office/drawing/2014/main" id="{6EBA5B89-D89B-4470-A496-FABCE51FE81F}"/>
                </a:ext>
              </a:extLst>
            </p:cNvPr>
            <p:cNvSpPr txBox="1"/>
            <p:nvPr/>
          </p:nvSpPr>
          <p:spPr>
            <a:xfrm>
              <a:off x="28100" y="1367092"/>
              <a:ext cx="7570887" cy="5194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b="1" kern="1200" dirty="0"/>
                <a:t>Verificación </a:t>
              </a:r>
            </a:p>
          </p:txBody>
        </p:sp>
      </p:grpSp>
      <p:sp>
        <p:nvSpPr>
          <p:cNvPr id="9" name="Rectangle 1">
            <a:extLst>
              <a:ext uri="{FF2B5EF4-FFF2-40B4-BE49-F238E27FC236}">
                <a16:creationId xmlns:a16="http://schemas.microsoft.com/office/drawing/2014/main" id="{B2C16DAB-C52F-4459-9AE3-860D1A6C7576}"/>
              </a:ext>
            </a:extLst>
          </p:cNvPr>
          <p:cNvSpPr>
            <a:spLocks noChangeArrowheads="1"/>
          </p:cNvSpPr>
          <p:nvPr/>
        </p:nvSpPr>
        <p:spPr bwMode="auto">
          <a:xfrm>
            <a:off x="320449" y="3412683"/>
            <a:ext cx="790915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pPr>
            <a:r>
              <a:rPr kumimoji="0" lang="es-ES" altLang="es-CO" sz="2000" b="0" i="0" u="none" strike="noStrike" cap="none" normalizeH="0" baseline="0" dirty="0">
                <a:ln>
                  <a:noFill/>
                </a:ln>
                <a:solidFill>
                  <a:schemeClr val="tx1"/>
                </a:solidFill>
                <a:effectLst/>
                <a:latin typeface="Calibri (Cuerpo)"/>
              </a:rPr>
              <a:t>Se evidenció gestión activa del Comité, frente a atención de quejas, reuniones periódicas, acciones preventivas y se consolidó información para la toma de </a:t>
            </a:r>
            <a:r>
              <a:rPr kumimoji="0" lang="es-ES" altLang="es-CO" sz="2000" b="0" i="0" u="none" strike="noStrike" cap="none" normalizeH="0" baseline="0" dirty="0" smtClean="0">
                <a:ln>
                  <a:noFill/>
                </a:ln>
                <a:solidFill>
                  <a:schemeClr val="tx1"/>
                </a:solidFill>
                <a:effectLst/>
                <a:latin typeface="Calibri (Cuerpo)"/>
              </a:rPr>
              <a:t>decisiones.</a:t>
            </a:r>
            <a:endParaRPr kumimoji="0" lang="es-CO" altLang="es-CO" sz="2000" b="0" i="0" u="none" strike="noStrike" cap="none" normalizeH="0" baseline="0" dirty="0">
              <a:ln>
                <a:noFill/>
              </a:ln>
              <a:solidFill>
                <a:schemeClr val="tx1"/>
              </a:solidFill>
              <a:effectLst/>
              <a:latin typeface="Calibri (Cuerpo)"/>
            </a:endParaRPr>
          </a:p>
        </p:txBody>
      </p:sp>
    </p:spTree>
    <p:extLst>
      <p:ext uri="{BB962C8B-B14F-4D97-AF65-F5344CB8AC3E}">
        <p14:creationId xmlns:p14="http://schemas.microsoft.com/office/powerpoint/2010/main" val="2622258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0"/>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p:txBody>
      </p:sp>
      <p:sp>
        <p:nvSpPr>
          <p:cNvPr id="2" name="Rectángulo 1"/>
          <p:cNvSpPr/>
          <p:nvPr/>
        </p:nvSpPr>
        <p:spPr>
          <a:xfrm>
            <a:off x="184298" y="127591"/>
            <a:ext cx="6386623" cy="369332"/>
          </a:xfrm>
          <a:prstGeom prst="rect">
            <a:avLst/>
          </a:prstGeom>
        </p:spPr>
        <p:txBody>
          <a:bodyPr wrap="square">
            <a:spAutoFit/>
          </a:bodyPr>
          <a:lstStyle/>
          <a:p>
            <a:pPr lvl="1"/>
            <a:r>
              <a:rPr lang="es-MX" sz="1800" dirty="0" smtClean="0">
                <a:solidFill>
                  <a:schemeClr val="bg1"/>
                </a:solidFill>
                <a:latin typeface="Arial Black" panose="020B0A04020102020204" pitchFamily="34" charset="0"/>
              </a:rPr>
              <a:t>7. </a:t>
            </a:r>
            <a:r>
              <a:rPr lang="es-CO" sz="1800" dirty="0">
                <a:solidFill>
                  <a:schemeClr val="bg1"/>
                </a:solidFill>
                <a:latin typeface="Arial Black" panose="020B0A04020102020204" pitchFamily="34" charset="0"/>
              </a:rPr>
              <a:t>Seguimiento FURAG II.</a:t>
            </a:r>
          </a:p>
        </p:txBody>
      </p:sp>
      <p:sp>
        <p:nvSpPr>
          <p:cNvPr id="3" name="Lágrima 2"/>
          <p:cNvSpPr/>
          <p:nvPr/>
        </p:nvSpPr>
        <p:spPr>
          <a:xfrm>
            <a:off x="77972" y="1495647"/>
            <a:ext cx="2544726" cy="3530009"/>
          </a:xfrm>
          <a:prstGeom prst="teardrop">
            <a:avLst>
              <a:gd name="adj" fmla="val 2000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CO" dirty="0"/>
              <a:t>Objetivo: Medir anualmente la gestión y desempeño de las entidades públicas del orden nacional y territorial en el marco de los criterios y la estructura del MECI y el MIPG para el reconocimiento de las fortalezas y/o debilidades en materia de gestión y se emprendan las acciones de mejora.</a:t>
            </a:r>
          </a:p>
          <a:p>
            <a:pPr algn="ctr"/>
            <a:endParaRPr lang="es-CO" dirty="0"/>
          </a:p>
        </p:txBody>
      </p:sp>
      <p:sp>
        <p:nvSpPr>
          <p:cNvPr id="11" name="Lágrima 10"/>
          <p:cNvSpPr/>
          <p:nvPr/>
        </p:nvSpPr>
        <p:spPr>
          <a:xfrm>
            <a:off x="2962939" y="1885507"/>
            <a:ext cx="2412145" cy="2821172"/>
          </a:xfrm>
          <a:prstGeom prst="teardrop">
            <a:avLst>
              <a:gd name="adj" fmla="val 94823"/>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s-CO" dirty="0"/>
              <a:t>La Oficina </a:t>
            </a:r>
            <a:r>
              <a:rPr lang="es-CO" dirty="0" smtClean="0"/>
              <a:t>Asesora </a:t>
            </a:r>
            <a:r>
              <a:rPr lang="es-CO" dirty="0"/>
              <a:t>de Planeación ingresa la información al aplicativo FURAG extraída de los Excel que enviaron las </a:t>
            </a:r>
            <a:r>
              <a:rPr lang="es-CO" dirty="0" smtClean="0"/>
              <a:t>dependencias.</a:t>
            </a:r>
            <a:endParaRPr lang="es-CO" dirty="0"/>
          </a:p>
        </p:txBody>
      </p:sp>
      <p:pic>
        <p:nvPicPr>
          <p:cNvPr id="9" name="Imagen 8"/>
          <p:cNvPicPr/>
          <p:nvPr/>
        </p:nvPicPr>
        <p:blipFill>
          <a:blip r:embed="rId2"/>
          <a:stretch>
            <a:fillRect/>
          </a:stretch>
        </p:blipFill>
        <p:spPr>
          <a:xfrm>
            <a:off x="5715325" y="496923"/>
            <a:ext cx="3166406" cy="4032547"/>
          </a:xfrm>
          <a:prstGeom prst="rect">
            <a:avLst/>
          </a:prstGeom>
        </p:spPr>
      </p:pic>
    </p:spTree>
    <p:extLst>
      <p:ext uri="{BB962C8B-B14F-4D97-AF65-F5344CB8AC3E}">
        <p14:creationId xmlns:p14="http://schemas.microsoft.com/office/powerpoint/2010/main" val="20169758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21267" y="0"/>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a:t>
            </a:r>
            <a:endParaRPr lang="es-MX" sz="2000" b="1" dirty="0">
              <a:solidFill>
                <a:schemeClr val="bg1"/>
              </a:solidFill>
              <a:latin typeface="Arial Black" panose="020B0A04020102020204" pitchFamily="34" charset="0"/>
            </a:endParaRPr>
          </a:p>
        </p:txBody>
      </p:sp>
      <p:sp>
        <p:nvSpPr>
          <p:cNvPr id="2" name="Rectángulo 1"/>
          <p:cNvSpPr/>
          <p:nvPr/>
        </p:nvSpPr>
        <p:spPr>
          <a:xfrm>
            <a:off x="-226828" y="127591"/>
            <a:ext cx="7492409" cy="677108"/>
          </a:xfrm>
          <a:prstGeom prst="rect">
            <a:avLst/>
          </a:prstGeom>
        </p:spPr>
        <p:txBody>
          <a:bodyPr wrap="square">
            <a:spAutoFit/>
          </a:bodyPr>
          <a:lstStyle/>
          <a:p>
            <a:pPr lvl="1"/>
            <a:r>
              <a:rPr lang="es-CO" sz="1800" b="1" dirty="0" smtClean="0">
                <a:solidFill>
                  <a:schemeClr val="bg1"/>
                </a:solidFill>
                <a:latin typeface="Arial Black" panose="020B0A04020102020204" pitchFamily="34" charset="0"/>
              </a:rPr>
              <a:t>8.</a:t>
            </a:r>
            <a:r>
              <a:rPr lang="es-CO" sz="1800" dirty="0" smtClean="0">
                <a:solidFill>
                  <a:schemeClr val="dk1"/>
                </a:solidFill>
              </a:rPr>
              <a:t> </a:t>
            </a:r>
            <a:r>
              <a:rPr lang="es-CO" sz="1800" b="1" dirty="0">
                <a:solidFill>
                  <a:schemeClr val="bg1"/>
                </a:solidFill>
                <a:latin typeface="Arial Black" panose="020B0A04020102020204" pitchFamily="34" charset="0"/>
              </a:rPr>
              <a:t>Arqueo Caja Menor</a:t>
            </a:r>
          </a:p>
          <a:p>
            <a:pPr lvl="1"/>
            <a:endParaRPr lang="es-CO" sz="2000" dirty="0">
              <a:solidFill>
                <a:schemeClr val="bg1"/>
              </a:solidFill>
              <a:latin typeface="Arial Black" panose="020B0A04020102020204" pitchFamily="34" charset="0"/>
            </a:endParaRPr>
          </a:p>
        </p:txBody>
      </p:sp>
      <p:pic>
        <p:nvPicPr>
          <p:cNvPr id="6" name="Imagen 5"/>
          <p:cNvPicPr/>
          <p:nvPr/>
        </p:nvPicPr>
        <p:blipFill>
          <a:blip r:embed="rId2"/>
          <a:stretch>
            <a:fillRect/>
          </a:stretch>
        </p:blipFill>
        <p:spPr>
          <a:xfrm>
            <a:off x="1169581" y="1003293"/>
            <a:ext cx="6521303" cy="3122140"/>
          </a:xfrm>
          <a:prstGeom prst="rect">
            <a:avLst/>
          </a:prstGeom>
        </p:spPr>
      </p:pic>
    </p:spTree>
    <p:extLst>
      <p:ext uri="{BB962C8B-B14F-4D97-AF65-F5344CB8AC3E}">
        <p14:creationId xmlns:p14="http://schemas.microsoft.com/office/powerpoint/2010/main" val="14595508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21267" y="0"/>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a:t>
            </a:r>
            <a:endParaRPr lang="es-MX" sz="2000" b="1" dirty="0">
              <a:solidFill>
                <a:schemeClr val="bg1"/>
              </a:solidFill>
              <a:latin typeface="Arial Black" panose="020B0A04020102020204" pitchFamily="34" charset="0"/>
            </a:endParaRPr>
          </a:p>
        </p:txBody>
      </p:sp>
      <p:sp>
        <p:nvSpPr>
          <p:cNvPr id="2" name="Rectángulo 1"/>
          <p:cNvSpPr/>
          <p:nvPr/>
        </p:nvSpPr>
        <p:spPr>
          <a:xfrm>
            <a:off x="311887" y="127591"/>
            <a:ext cx="5784113" cy="646331"/>
          </a:xfrm>
          <a:prstGeom prst="rect">
            <a:avLst/>
          </a:prstGeom>
        </p:spPr>
        <p:txBody>
          <a:bodyPr wrap="square">
            <a:spAutoFit/>
          </a:bodyPr>
          <a:lstStyle/>
          <a:p>
            <a:pPr lvl="1"/>
            <a:r>
              <a:rPr lang="es-CO" sz="1800" b="1" dirty="0" smtClean="0">
                <a:solidFill>
                  <a:schemeClr val="bg1"/>
                </a:solidFill>
                <a:latin typeface="Arial Black" panose="020B0A04020102020204" pitchFamily="34" charset="0"/>
              </a:rPr>
              <a:t>9.</a:t>
            </a:r>
            <a:r>
              <a:rPr lang="es-CO" sz="1800" dirty="0" smtClean="0">
                <a:solidFill>
                  <a:schemeClr val="dk1"/>
                </a:solidFill>
              </a:rPr>
              <a:t> </a:t>
            </a:r>
            <a:r>
              <a:rPr lang="es-ES_tradnl" sz="1800" b="1" dirty="0">
                <a:solidFill>
                  <a:schemeClr val="bg1"/>
                </a:solidFill>
                <a:latin typeface="Inter"/>
              </a:rPr>
              <a:t>Resultados Verificación COLA: Enero – Febrero – Marzo </a:t>
            </a:r>
            <a:endParaRPr lang="es-CO" sz="2000" dirty="0">
              <a:solidFill>
                <a:schemeClr val="bg1"/>
              </a:solidFill>
              <a:latin typeface="Arial Black" panose="020B0A040201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396157732"/>
              </p:ext>
            </p:extLst>
          </p:nvPr>
        </p:nvGraphicFramePr>
        <p:xfrm>
          <a:off x="134679" y="1130884"/>
          <a:ext cx="8796670" cy="3266391"/>
        </p:xfrm>
        <a:graphic>
          <a:graphicData uri="http://schemas.openxmlformats.org/drawingml/2006/table">
            <a:tbl>
              <a:tblPr firstRow="1" bandRow="1">
                <a:tableStyleId>{93296810-A885-4BE3-A3E7-6D5BEEA58F35}</a:tableStyleId>
              </a:tblPr>
              <a:tblGrid>
                <a:gridCol w="8796670">
                  <a:extLst>
                    <a:ext uri="{9D8B030D-6E8A-4147-A177-3AD203B41FA5}">
                      <a16:colId xmlns:a16="http://schemas.microsoft.com/office/drawing/2014/main" val="690360902"/>
                    </a:ext>
                  </a:extLst>
                </a:gridCol>
              </a:tblGrid>
              <a:tr h="1025024">
                <a:tc>
                  <a:txBody>
                    <a:bodyPr/>
                    <a:lstStyle/>
                    <a:p>
                      <a:pPr algn="just"/>
                      <a:r>
                        <a:rPr lang="es-ES_tradnl" sz="1400" b="1" dirty="0" smtClean="0">
                          <a:latin typeface="Arial" panose="020B0604020202020204" pitchFamily="34" charset="0"/>
                          <a:cs typeface="Arial" panose="020B0604020202020204" pitchFamily="34" charset="0"/>
                        </a:rPr>
                        <a:t>Realizar la validación de las EVIDENCIAS cargadas en el repositorio asignado a cada dependencia, con el fin de verificar el cumplimiento de las obligaciones establecidas en el Calendario de Obligaciones Legales y Administrativas (</a:t>
                      </a:r>
                      <a:r>
                        <a:rPr lang="es-ES_tradnl" sz="1400" b="1" smtClean="0">
                          <a:latin typeface="Arial" panose="020B0604020202020204" pitchFamily="34" charset="0"/>
                          <a:cs typeface="Arial" panose="020B0604020202020204" pitchFamily="34" charset="0"/>
                        </a:rPr>
                        <a:t>COLA</a:t>
                      </a:r>
                      <a:r>
                        <a:rPr lang="es-ES_tradnl" sz="1400" b="1" smtClean="0">
                          <a:latin typeface="Arial" panose="020B0604020202020204" pitchFamily="34" charset="0"/>
                          <a:cs typeface="Arial" panose="020B0604020202020204" pitchFamily="34" charset="0"/>
                        </a:rPr>
                        <a:t>).</a:t>
                      </a:r>
                      <a:endParaRPr lang="es-CO"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4588787"/>
                  </a:ext>
                </a:extLst>
              </a:tr>
              <a:tr h="793567">
                <a:tc>
                  <a:txBody>
                    <a:bodyPr/>
                    <a:lstStyle/>
                    <a:p>
                      <a:pPr algn="just"/>
                      <a:r>
                        <a:rPr lang="es-CO" sz="1400" b="1" dirty="0" smtClean="0">
                          <a:latin typeface="Arial" panose="020B0604020202020204" pitchFamily="34" charset="0"/>
                          <a:ea typeface="ADLaM Display" panose="02010000000000000000" pitchFamily="2" charset="77"/>
                          <a:cs typeface="Arial" panose="020B0604020202020204" pitchFamily="34" charset="0"/>
                        </a:rPr>
                        <a:t>En términos generales, se evidenciaron </a:t>
                      </a:r>
                      <a:r>
                        <a:rPr lang="es-CO" sz="1400" b="1" u="sng" dirty="0" smtClean="0">
                          <a:solidFill>
                            <a:srgbClr val="00B050"/>
                          </a:solidFill>
                          <a:latin typeface="Arial" panose="020B0604020202020204" pitchFamily="34" charset="0"/>
                          <a:ea typeface="ADLaM Display" panose="02010000000000000000" pitchFamily="2" charset="77"/>
                          <a:cs typeface="Arial" panose="020B0604020202020204" pitchFamily="34" charset="0"/>
                        </a:rPr>
                        <a:t>avances en el cumplimiento</a:t>
                      </a:r>
                      <a:r>
                        <a:rPr lang="es-CO" sz="1400" b="1" dirty="0" smtClean="0">
                          <a:solidFill>
                            <a:srgbClr val="00B050"/>
                          </a:solidFill>
                          <a:latin typeface="Arial" panose="020B0604020202020204" pitchFamily="34" charset="0"/>
                          <a:ea typeface="ADLaM Display" panose="02010000000000000000" pitchFamily="2" charset="77"/>
                          <a:cs typeface="Arial" panose="020B0604020202020204" pitchFamily="34" charset="0"/>
                        </a:rPr>
                        <a:t> </a:t>
                      </a:r>
                      <a:r>
                        <a:rPr lang="es-CO" sz="1400" b="1" dirty="0" smtClean="0">
                          <a:latin typeface="Arial" panose="020B0604020202020204" pitchFamily="34" charset="0"/>
                          <a:ea typeface="ADLaM Display" panose="02010000000000000000" pitchFamily="2" charset="77"/>
                          <a:cs typeface="Arial" panose="020B0604020202020204" pitchFamily="34" charset="0"/>
                        </a:rPr>
                        <a:t>de las obligaciones establecidas en el COLA; sin embargo, </a:t>
                      </a:r>
                      <a:r>
                        <a:rPr lang="es-CO" sz="1400" b="1" u="sng" dirty="0" smtClean="0">
                          <a:latin typeface="Arial" panose="020B0604020202020204" pitchFamily="34" charset="0"/>
                          <a:ea typeface="ADLaM Display" panose="02010000000000000000" pitchFamily="2" charset="77"/>
                          <a:cs typeface="Arial" panose="020B0604020202020204" pitchFamily="34" charset="0"/>
                        </a:rPr>
                        <a:t>persisten oportunidades de mejora</a:t>
                      </a:r>
                      <a:r>
                        <a:rPr lang="es-CO" sz="1400" b="1" dirty="0" smtClean="0">
                          <a:latin typeface="Arial" panose="020B0604020202020204" pitchFamily="34" charset="0"/>
                          <a:ea typeface="ADLaM Display" panose="02010000000000000000" pitchFamily="2" charset="77"/>
                          <a:cs typeface="Arial" panose="020B0604020202020204" pitchFamily="34" charset="0"/>
                        </a:rPr>
                        <a:t> relacionadas con la oportunidad y seguimiento de la información reportada por algunas dependencias.</a:t>
                      </a:r>
                      <a:endParaRPr lang="es-CO"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84331148"/>
                  </a:ext>
                </a:extLst>
              </a:tr>
              <a:tr h="68898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s-CO" sz="1400" dirty="0" smtClean="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s-CO" sz="1400" dirty="0" smtClean="0">
                          <a:latin typeface="Arial" panose="020B0604020202020204" pitchFamily="34" charset="0"/>
                          <a:cs typeface="Arial" panose="020B0604020202020204" pitchFamily="34" charset="0"/>
                        </a:rPr>
                        <a:t>El </a:t>
                      </a:r>
                      <a:r>
                        <a:rPr lang="es-CO" sz="1400" dirty="0" smtClean="0">
                          <a:latin typeface="Arial" panose="020B0604020202020204" pitchFamily="34" charset="0"/>
                          <a:cs typeface="Arial" panose="020B0604020202020204" pitchFamily="34" charset="0"/>
                        </a:rPr>
                        <a:t>ejercicio fortalece el autocontrol y la primera línea de defensa institucional.</a:t>
                      </a:r>
                      <a:endParaRPr lang="es-ES" dirty="0" smtClean="0">
                        <a:latin typeface="Arial" panose="020B0604020202020204" pitchFamily="34" charset="0"/>
                        <a:cs typeface="Arial" panose="020B0604020202020204" pitchFamily="34" charset="0"/>
                      </a:endParaRPr>
                    </a:p>
                    <a:p>
                      <a:endParaRPr lang="es-CO"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03384272"/>
                  </a:ext>
                </a:extLst>
              </a:tr>
              <a:tr h="34449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s-CO" sz="1400" dirty="0" smtClean="0">
                        <a:latin typeface="Arial" panose="020B0604020202020204" pitchFamily="34" charset="0"/>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s-CO" sz="1400" dirty="0" smtClean="0">
                          <a:latin typeface="Arial" panose="020B0604020202020204" pitchFamily="34" charset="0"/>
                          <a:cs typeface="Arial" panose="020B0604020202020204" pitchFamily="34" charset="0"/>
                        </a:rPr>
                        <a:t>Avance </a:t>
                      </a:r>
                      <a:r>
                        <a:rPr lang="es-CO" sz="1400" dirty="0" smtClean="0">
                          <a:latin typeface="Arial" panose="020B0604020202020204" pitchFamily="34" charset="0"/>
                          <a:cs typeface="Arial" panose="020B0604020202020204" pitchFamily="34" charset="0"/>
                        </a:rPr>
                        <a:t>progresivo en el cumplimiento institucional durante el trimestre evaluado</a:t>
                      </a:r>
                      <a:endParaRPr lang="es-ES" dirty="0" smtClean="0">
                        <a:latin typeface="Arial" panose="020B0604020202020204" pitchFamily="34" charset="0"/>
                        <a:cs typeface="Arial" panose="020B0604020202020204" pitchFamily="34" charset="0"/>
                      </a:endParaRPr>
                    </a:p>
                    <a:p>
                      <a:endParaRPr lang="es-CO"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33391189"/>
                  </a:ext>
                </a:extLst>
              </a:tr>
            </a:tbl>
          </a:graphicData>
        </a:graphic>
      </p:graphicFrame>
    </p:spTree>
    <p:extLst>
      <p:ext uri="{BB962C8B-B14F-4D97-AF65-F5344CB8AC3E}">
        <p14:creationId xmlns:p14="http://schemas.microsoft.com/office/powerpoint/2010/main" val="20085776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a:t>
            </a:r>
            <a:endParaRPr lang="es-MX" sz="2000" b="1" dirty="0">
              <a:solidFill>
                <a:schemeClr val="bg1"/>
              </a:solidFill>
              <a:latin typeface="Arial Black" panose="020B0A04020102020204" pitchFamily="34" charset="0"/>
            </a:endParaRPr>
          </a:p>
        </p:txBody>
      </p:sp>
      <p:sp>
        <p:nvSpPr>
          <p:cNvPr id="2" name="Rectángulo 1"/>
          <p:cNvSpPr/>
          <p:nvPr/>
        </p:nvSpPr>
        <p:spPr>
          <a:xfrm>
            <a:off x="0" y="141767"/>
            <a:ext cx="6131442" cy="400110"/>
          </a:xfrm>
          <a:prstGeom prst="rect">
            <a:avLst/>
          </a:prstGeom>
        </p:spPr>
        <p:txBody>
          <a:bodyPr wrap="square">
            <a:spAutoFit/>
          </a:bodyPr>
          <a:lstStyle/>
          <a:p>
            <a:pPr lvl="1"/>
            <a:r>
              <a:rPr lang="es-CO" sz="1800" b="1" dirty="0" smtClean="0">
                <a:solidFill>
                  <a:schemeClr val="bg1"/>
                </a:solidFill>
                <a:latin typeface="Arial Black" panose="020B0A04020102020204" pitchFamily="34" charset="0"/>
              </a:rPr>
              <a:t>II.</a:t>
            </a:r>
            <a:r>
              <a:rPr lang="es-CO" sz="1800" dirty="0" smtClean="0">
                <a:solidFill>
                  <a:schemeClr val="dk1"/>
                </a:solidFill>
              </a:rPr>
              <a:t> </a:t>
            </a:r>
            <a:r>
              <a:rPr lang="es-CO" sz="2000" dirty="0" smtClean="0">
                <a:solidFill>
                  <a:schemeClr val="bg1"/>
                </a:solidFill>
                <a:latin typeface="Arial Black" panose="020B0A04020102020204" pitchFamily="34" charset="0"/>
              </a:rPr>
              <a:t>Informes y auditorias en ejecución. </a:t>
            </a:r>
            <a:endParaRPr lang="es-CO" sz="2000" dirty="0">
              <a:solidFill>
                <a:schemeClr val="bg1"/>
              </a:solidFill>
              <a:latin typeface="Arial Black" panose="020B0A04020102020204" pitchFamily="34" charset="0"/>
            </a:endParaRPr>
          </a:p>
        </p:txBody>
      </p:sp>
      <p:sp>
        <p:nvSpPr>
          <p:cNvPr id="3" name="Rectángulo 2"/>
          <p:cNvSpPr/>
          <p:nvPr/>
        </p:nvSpPr>
        <p:spPr>
          <a:xfrm>
            <a:off x="106327" y="1027592"/>
            <a:ext cx="4536558" cy="3539430"/>
          </a:xfrm>
          <a:prstGeom prst="rect">
            <a:avLst/>
          </a:prstGeom>
        </p:spPr>
        <p:txBody>
          <a:bodyPr wrap="square">
            <a:spAutoFit/>
          </a:bodyPr>
          <a:lstStyle/>
          <a:p>
            <a:pPr algn="just"/>
            <a:r>
              <a:rPr lang="es-CO" sz="1600" dirty="0">
                <a:latin typeface="Arial" panose="020B0604020202020204" pitchFamily="34" charset="0"/>
                <a:cs typeface="Arial" panose="020B0604020202020204" pitchFamily="34" charset="0"/>
              </a:rPr>
              <a:t>La Oficina de Control Interno viene adelantando de forma mensual el Seguimiento a las Obligaciones Legales y Administrativas. </a:t>
            </a:r>
            <a:endParaRPr lang="es-CO" sz="1600" dirty="0" smtClean="0">
              <a:latin typeface="Arial" panose="020B0604020202020204" pitchFamily="34" charset="0"/>
              <a:cs typeface="Arial" panose="020B0604020202020204" pitchFamily="34" charset="0"/>
            </a:endParaRPr>
          </a:p>
          <a:p>
            <a:pPr algn="just"/>
            <a:endParaRPr lang="es-CO" sz="1600" dirty="0">
              <a:latin typeface="Arial" panose="020B0604020202020204" pitchFamily="34" charset="0"/>
              <a:cs typeface="Arial" panose="020B0604020202020204" pitchFamily="34" charset="0"/>
            </a:endParaRPr>
          </a:p>
          <a:p>
            <a:pPr algn="just"/>
            <a:r>
              <a:rPr lang="es-CO" sz="1600" dirty="0">
                <a:latin typeface="Arial" panose="020B0604020202020204" pitchFamily="34" charset="0"/>
                <a:cs typeface="Arial" panose="020B0604020202020204" pitchFamily="34" charset="0"/>
              </a:rPr>
              <a:t>Para el mes de mayo se tiene prevista la emisión de los siguientes informes:</a:t>
            </a:r>
          </a:p>
          <a:p>
            <a:pPr lvl="0" algn="just"/>
            <a:r>
              <a:rPr lang="es-CO" sz="1600" dirty="0">
                <a:latin typeface="Arial" panose="020B0604020202020204" pitchFamily="34" charset="0"/>
                <a:cs typeface="Arial" panose="020B0604020202020204" pitchFamily="34" charset="0"/>
              </a:rPr>
              <a:t>Informe de Austeridad en el Gasto </a:t>
            </a:r>
          </a:p>
          <a:p>
            <a:pPr lvl="0" algn="just"/>
            <a:r>
              <a:rPr lang="es-CO" sz="1600" dirty="0">
                <a:latin typeface="Arial" panose="020B0604020202020204" pitchFamily="34" charset="0"/>
                <a:cs typeface="Arial" panose="020B0604020202020204" pitchFamily="34" charset="0"/>
              </a:rPr>
              <a:t>Seguimiento al Mapa de Riesgos de </a:t>
            </a:r>
            <a:r>
              <a:rPr lang="es-CO" sz="1600" dirty="0" smtClean="0">
                <a:latin typeface="Arial" panose="020B0604020202020204" pitchFamily="34" charset="0"/>
                <a:cs typeface="Arial" panose="020B0604020202020204" pitchFamily="34" charset="0"/>
              </a:rPr>
              <a:t>Corrupción</a:t>
            </a:r>
          </a:p>
          <a:p>
            <a:pPr lvl="0" algn="just"/>
            <a:r>
              <a:rPr lang="es-CO" sz="1600" dirty="0" smtClean="0">
                <a:latin typeface="Arial" panose="020B0604020202020204" pitchFamily="34" charset="0"/>
                <a:cs typeface="Arial" panose="020B0604020202020204" pitchFamily="34" charset="0"/>
              </a:rPr>
              <a:t> </a:t>
            </a:r>
            <a:endParaRPr lang="es-CO" sz="1600" dirty="0">
              <a:latin typeface="Arial" panose="020B0604020202020204" pitchFamily="34" charset="0"/>
              <a:cs typeface="Arial" panose="020B0604020202020204" pitchFamily="34" charset="0"/>
            </a:endParaRPr>
          </a:p>
          <a:p>
            <a:pPr algn="just"/>
            <a:r>
              <a:rPr lang="es-CO" sz="1600" dirty="0">
                <a:latin typeface="Arial" panose="020B0604020202020204" pitchFamily="34" charset="0"/>
                <a:cs typeface="Arial" panose="020B0604020202020204" pitchFamily="34" charset="0"/>
              </a:rPr>
              <a:t>En relación con las auditorías basadas en riesgo que se encuentran actualmente en ejecución, se cuenta con el siguiente cronograma para la entrega de los informes </a:t>
            </a:r>
            <a:r>
              <a:rPr lang="es-CO" sz="1600" dirty="0" smtClean="0">
                <a:latin typeface="Arial" panose="020B0604020202020204" pitchFamily="34" charset="0"/>
                <a:cs typeface="Arial" panose="020B0604020202020204" pitchFamily="34" charset="0"/>
              </a:rPr>
              <a:t>preliminares: </a:t>
            </a:r>
            <a:endParaRPr lang="es-MX" sz="1600" dirty="0" smtClean="0">
              <a:latin typeface="Arial" panose="020B0604020202020204" pitchFamily="34" charset="0"/>
              <a:cs typeface="Arial" panose="020B0604020202020204" pitchFamily="34" charset="0"/>
            </a:endParaRPr>
          </a:p>
        </p:txBody>
      </p:sp>
      <p:pic>
        <p:nvPicPr>
          <p:cNvPr id="5" name="Imagen 4"/>
          <p:cNvPicPr>
            <a:picLocks noChangeAspect="1"/>
          </p:cNvPicPr>
          <p:nvPr/>
        </p:nvPicPr>
        <p:blipFill>
          <a:blip r:embed="rId2"/>
          <a:stretch>
            <a:fillRect/>
          </a:stretch>
        </p:blipFill>
        <p:spPr>
          <a:xfrm>
            <a:off x="5155976" y="989118"/>
            <a:ext cx="3124636" cy="3410426"/>
          </a:xfrm>
          <a:prstGeom prst="rect">
            <a:avLst/>
          </a:prstGeom>
        </p:spPr>
      </p:pic>
    </p:spTree>
    <p:extLst>
      <p:ext uri="{BB962C8B-B14F-4D97-AF65-F5344CB8AC3E}">
        <p14:creationId xmlns:p14="http://schemas.microsoft.com/office/powerpoint/2010/main" val="41216995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8502445" cy="676364"/>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lvl="1" algn="ctr">
              <a:lnSpc>
                <a:spcPct val="90000"/>
              </a:lnSpc>
              <a:spcBef>
                <a:spcPct val="0"/>
              </a:spcBef>
            </a:pPr>
            <a:r>
              <a:rPr lang="es-CO" sz="2000" b="1" dirty="0" smtClean="0">
                <a:solidFill>
                  <a:schemeClr val="bg1"/>
                </a:solidFill>
                <a:latin typeface="Arial Black" panose="020B0A04020102020204" pitchFamily="34" charset="0"/>
              </a:rPr>
              <a:t> </a:t>
            </a:r>
            <a:r>
              <a:rPr lang="es-CO" sz="2000" b="1" dirty="0" err="1" smtClean="0">
                <a:solidFill>
                  <a:schemeClr val="bg1"/>
                </a:solidFill>
                <a:latin typeface="Arial Black" panose="020B0A04020102020204" pitchFamily="34" charset="0"/>
              </a:rPr>
              <a:t>Proposiones</a:t>
            </a:r>
            <a:r>
              <a:rPr lang="es-CO" sz="2000" b="1" dirty="0" smtClean="0">
                <a:solidFill>
                  <a:schemeClr val="bg1"/>
                </a:solidFill>
                <a:latin typeface="Arial Black" panose="020B0A04020102020204" pitchFamily="34" charset="0"/>
              </a:rPr>
              <a:t> y Varios .</a:t>
            </a:r>
          </a:p>
        </p:txBody>
      </p:sp>
      <p:sp>
        <p:nvSpPr>
          <p:cNvPr id="10" name="Título 1"/>
          <p:cNvSpPr txBox="1">
            <a:spLocks/>
          </p:cNvSpPr>
          <p:nvPr/>
        </p:nvSpPr>
        <p:spPr>
          <a:xfrm>
            <a:off x="647697" y="246956"/>
            <a:ext cx="5422900" cy="575370"/>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marL="0" lvl="1" algn="ctr">
              <a:lnSpc>
                <a:spcPct val="90000"/>
              </a:lnSpc>
              <a:spcBef>
                <a:spcPct val="0"/>
              </a:spcBef>
            </a:pPr>
            <a:endParaRPr lang="es-CO" dirty="0"/>
          </a:p>
          <a:p>
            <a:pPr marL="0" lvl="1" algn="ctr">
              <a:lnSpc>
                <a:spcPct val="90000"/>
              </a:lnSpc>
              <a:spcBef>
                <a:spcPct val="0"/>
              </a:spcBef>
            </a:pPr>
            <a:r>
              <a:rPr lang="es-CO" b="1" dirty="0" smtClean="0"/>
              <a:t> </a:t>
            </a:r>
            <a:endParaRPr lang="es-CO" dirty="0"/>
          </a:p>
          <a:p>
            <a:pPr marL="0" lvl="1" algn="ctr">
              <a:lnSpc>
                <a:spcPct val="90000"/>
              </a:lnSpc>
              <a:spcBef>
                <a:spcPct val="0"/>
              </a:spcBef>
            </a:pPr>
            <a:endParaRPr lang="es-MX" sz="2000" b="1" dirty="0" smtClean="0">
              <a:solidFill>
                <a:schemeClr val="bg1"/>
              </a:solidFill>
              <a:latin typeface="Arial Black" panose="020B0A04020102020204" pitchFamily="34" charset="0"/>
            </a:endParaRPr>
          </a:p>
        </p:txBody>
      </p:sp>
      <p:sp>
        <p:nvSpPr>
          <p:cNvPr id="2" name="Rectángulo 1"/>
          <p:cNvSpPr/>
          <p:nvPr/>
        </p:nvSpPr>
        <p:spPr>
          <a:xfrm>
            <a:off x="443345" y="1420502"/>
            <a:ext cx="7959436" cy="854080"/>
          </a:xfrm>
          <a:prstGeom prst="rect">
            <a:avLst/>
          </a:prstGeom>
        </p:spPr>
        <p:txBody>
          <a:bodyPr wrap="square">
            <a:spAutoFit/>
          </a:bodyPr>
          <a:lstStyle/>
          <a:p>
            <a:pPr algn="just"/>
            <a:endParaRPr lang="es-CO" sz="1100" dirty="0" smtClean="0">
              <a:latin typeface="Arial" panose="020B0604020202020204" pitchFamily="34" charset="0"/>
              <a:ea typeface="Times New Roman" panose="02020603050405020304" pitchFamily="18" charset="0"/>
              <a:cs typeface="Arial" panose="020B0604020202020204" pitchFamily="34" charset="0"/>
            </a:endParaRPr>
          </a:p>
          <a:p>
            <a:pPr algn="just"/>
            <a:endParaRPr lang="es-CO" sz="1100" dirty="0" smtClean="0">
              <a:latin typeface="Arial" panose="020B0604020202020204" pitchFamily="34" charset="0"/>
              <a:cs typeface="Arial" panose="020B0604020202020204" pitchFamily="34" charset="0"/>
            </a:endParaRPr>
          </a:p>
          <a:p>
            <a:pPr algn="just"/>
            <a:endParaRPr lang="es-CO" dirty="0"/>
          </a:p>
          <a:p>
            <a:pPr algn="just"/>
            <a:endParaRPr lang="es-CO" sz="1400" dirty="0"/>
          </a:p>
        </p:txBody>
      </p:sp>
      <p:sp>
        <p:nvSpPr>
          <p:cNvPr id="19" name="Rectángulo 18"/>
          <p:cNvSpPr/>
          <p:nvPr/>
        </p:nvSpPr>
        <p:spPr>
          <a:xfrm>
            <a:off x="1297172" y="2530549"/>
            <a:ext cx="6230679" cy="276999"/>
          </a:xfrm>
          <a:prstGeom prst="rect">
            <a:avLst/>
          </a:prstGeom>
        </p:spPr>
        <p:txBody>
          <a:bodyPr wrap="square">
            <a:spAutoFit/>
          </a:bodyPr>
          <a:lstStyle/>
          <a:p>
            <a:pPr marL="742950" lvl="1" indent="-285750" algn="just">
              <a:buSzPts val="1000"/>
              <a:buFont typeface="Courier New" panose="02070309020205020404" pitchFamily="49" charset="0"/>
              <a:buChar char="o"/>
              <a:tabLst>
                <a:tab pos="914400" algn="l"/>
              </a:tabLst>
            </a:pPr>
            <a:endParaRPr lang="es-CO"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AutoShape 2" descr="FORMATO PROPOSICIONES Y VARIOS ASAMBLEA 2020 | LatinCoop - Nuestra meta,  ayudarle a lograr las suyas."/>
          <p:cNvSpPr>
            <a:spLocks noChangeAspect="1" noChangeArrowheads="1"/>
          </p:cNvSpPr>
          <p:nvPr/>
        </p:nvSpPr>
        <p:spPr bwMode="auto">
          <a:xfrm>
            <a:off x="155575" y="-144463"/>
            <a:ext cx="2311178" cy="231118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4" name="Imagen 3"/>
          <p:cNvPicPr>
            <a:picLocks noChangeAspect="1"/>
          </p:cNvPicPr>
          <p:nvPr/>
        </p:nvPicPr>
        <p:blipFill>
          <a:blip r:embed="rId3"/>
          <a:stretch>
            <a:fillRect/>
          </a:stretch>
        </p:blipFill>
        <p:spPr>
          <a:xfrm>
            <a:off x="1977655" y="923320"/>
            <a:ext cx="5821740" cy="3067853"/>
          </a:xfrm>
          <a:prstGeom prst="rect">
            <a:avLst/>
          </a:prstGeom>
        </p:spPr>
      </p:pic>
    </p:spTree>
    <p:extLst>
      <p:ext uri="{BB962C8B-B14F-4D97-AF65-F5344CB8AC3E}">
        <p14:creationId xmlns:p14="http://schemas.microsoft.com/office/powerpoint/2010/main" val="22258072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Un par de personas en una cancha&#10;&#10;Descripción generada automáticamente con confianza media">
            <a:extLst>
              <a:ext uri="{FF2B5EF4-FFF2-40B4-BE49-F238E27FC236}">
                <a16:creationId xmlns:a16="http://schemas.microsoft.com/office/drawing/2014/main" id="{1F7CB483-84AD-F68C-DA2F-FB0B5D2A42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17531313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E1CB13F33D978C4DB742CB7385623FD6" ma:contentTypeVersion="18" ma:contentTypeDescription="Crear nuevo documento." ma:contentTypeScope="" ma:versionID="19da270ed423c79dd92039013fcddc66">
  <xsd:schema xmlns:xsd="http://www.w3.org/2001/XMLSchema" xmlns:xs="http://www.w3.org/2001/XMLSchema" xmlns:p="http://schemas.microsoft.com/office/2006/metadata/properties" xmlns:ns2="c8c9426d-bf1a-405b-8f68-2c559a1326f7" xmlns:ns3="e457d1df-1db2-4b2c-9c92-ae72ac845d4f" targetNamespace="http://schemas.microsoft.com/office/2006/metadata/properties" ma:root="true" ma:fieldsID="88d70cf5a0cbf9e30d8d3571af4e36f7" ns2:_="" ns3:_="">
    <xsd:import namespace="c8c9426d-bf1a-405b-8f68-2c559a1326f7"/>
    <xsd:import namespace="e457d1df-1db2-4b2c-9c92-ae72ac845d4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AutoKeyPoints" minOccurs="0"/>
                <xsd:element ref="ns2:MediaServiceKeyPoints"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c9426d-bf1a-405b-8f68-2c559a1326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Etiquetas de imagen" ma:readOnly="false" ma:fieldId="{5cf76f15-5ced-4ddc-b409-7134ff3c332f}" ma:taxonomyMulti="true" ma:sspId="c57083f5-be9c-41b3-a388-000a2fa236d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57d1df-1db2-4b2c-9c92-ae72ac845d4f"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1e526fd-9f61-4eb8-b8b4-c41ef16a6750}" ma:internalName="TaxCatchAll" ma:showField="CatchAllData" ma:web="e457d1df-1db2-4b2c-9c92-ae72ac845d4f">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8c9426d-bf1a-405b-8f68-2c559a1326f7">
      <Terms xmlns="http://schemas.microsoft.com/office/infopath/2007/PartnerControls"/>
    </lcf76f155ced4ddcb4097134ff3c332f>
    <TaxCatchAll xmlns="e457d1df-1db2-4b2c-9c92-ae72ac845d4f" xsi:nil="true"/>
  </documentManagement>
</p:properties>
</file>

<file path=customXml/itemProps1.xml><?xml version="1.0" encoding="utf-8"?>
<ds:datastoreItem xmlns:ds="http://schemas.openxmlformats.org/officeDocument/2006/customXml" ds:itemID="{8D0D7A81-DDC2-4BE8-8575-0C3B438B4029}">
  <ds:schemaRefs>
    <ds:schemaRef ds:uri="http://schemas.microsoft.com/sharepoint/v3/contenttype/forms"/>
  </ds:schemaRefs>
</ds:datastoreItem>
</file>

<file path=customXml/itemProps2.xml><?xml version="1.0" encoding="utf-8"?>
<ds:datastoreItem xmlns:ds="http://schemas.openxmlformats.org/officeDocument/2006/customXml" ds:itemID="{3C1C4561-382C-40D1-8CC0-1BCDF791BF32}"/>
</file>

<file path=customXml/itemProps3.xml><?xml version="1.0" encoding="utf-8"?>
<ds:datastoreItem xmlns:ds="http://schemas.openxmlformats.org/officeDocument/2006/customXml" ds:itemID="{984D707E-119B-40D8-899A-15935AA442EF}">
  <ds:schemaRefs>
    <ds:schemaRef ds:uri="http://schemas.openxmlformats.org/package/2006/metadata/core-properties"/>
    <ds:schemaRef ds:uri="http://purl.org/dc/dcmitype/"/>
    <ds:schemaRef ds:uri="e457d1df-1db2-4b2c-9c92-ae72ac845d4f"/>
    <ds:schemaRef ds:uri="http://schemas.microsoft.com/office/2006/documentManagement/types"/>
    <ds:schemaRef ds:uri="http://purl.org/dc/terms/"/>
    <ds:schemaRef ds:uri="http://schemas.microsoft.com/office/2006/metadata/properties"/>
    <ds:schemaRef ds:uri="http://purl.org/dc/elements/1.1/"/>
    <ds:schemaRef ds:uri="http://schemas.microsoft.com/office/infopath/2007/PartnerControls"/>
    <ds:schemaRef ds:uri="c8c9426d-bf1a-405b-8f68-2c559a1326f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6997</TotalTime>
  <Words>1036</Words>
  <Application>Microsoft Office PowerPoint</Application>
  <PresentationFormat>Presentación en pantalla (16:9)</PresentationFormat>
  <Paragraphs>214</Paragraphs>
  <Slides>15</Slides>
  <Notes>4</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15</vt:i4>
      </vt:variant>
    </vt:vector>
  </HeadingPairs>
  <TitlesOfParts>
    <vt:vector size="26" baseType="lpstr">
      <vt:lpstr>ADLaM Display</vt:lpstr>
      <vt:lpstr>Arial</vt:lpstr>
      <vt:lpstr>Arial Black</vt:lpstr>
      <vt:lpstr>Calibri</vt:lpstr>
      <vt:lpstr>Calibri (Cuerpo)</vt:lpstr>
      <vt:lpstr>Calibri Light</vt:lpstr>
      <vt:lpstr>Courier New</vt:lpstr>
      <vt:lpstr>Inter</vt:lpstr>
      <vt:lpstr>pplxSerif</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Gestión del Deporte</dc:title>
  <dc:creator>Aracelly Arredondo Palacio</dc:creator>
  <cp:lastModifiedBy>Claudia Liliana Díaz Osorio</cp:lastModifiedBy>
  <cp:revision>515</cp:revision>
  <dcterms:created xsi:type="dcterms:W3CDTF">2024-01-03T20:23:48Z</dcterms:created>
  <dcterms:modified xsi:type="dcterms:W3CDTF">2026-05-07T12:38:28Z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0x010100E1CB13F33D978C4DB742CB7385623FD6</vt:lpwstr>
  </property>
  <property fmtid="{D5CDD505-2E9C-101B-9397-08002B2CF9AE}" pid="3" name="MediaServiceImageTags">
    <vt:lpwstr/>
  </property>
</Properties>
</file>