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323" r:id="rId5"/>
    <p:sldId id="549" r:id="rId6"/>
    <p:sldId id="555" r:id="rId7"/>
    <p:sldId id="589" r:id="rId8"/>
    <p:sldId id="578" r:id="rId9"/>
    <p:sldId id="595" r:id="rId10"/>
    <p:sldId id="596" r:id="rId11"/>
    <p:sldId id="583" r:id="rId12"/>
    <p:sldId id="584" r:id="rId13"/>
    <p:sldId id="585" r:id="rId14"/>
    <p:sldId id="579" r:id="rId15"/>
    <p:sldId id="588" r:id="rId16"/>
    <p:sldId id="580" r:id="rId17"/>
    <p:sldId id="593" r:id="rId18"/>
    <p:sldId id="597" r:id="rId19"/>
    <p:sldId id="598" r:id="rId20"/>
    <p:sldId id="581" r:id="rId21"/>
    <p:sldId id="590" r:id="rId22"/>
    <p:sldId id="572" r:id="rId23"/>
    <p:sldId id="574" r:id="rId24"/>
    <p:sldId id="568" r:id="rId25"/>
    <p:sldId id="582" r:id="rId26"/>
    <p:sldId id="523" r:id="rId27"/>
    <p:sldId id="489" r:id="rId28"/>
  </p:sldIdLst>
  <p:sldSz cx="9144000" cy="5143500" type="screen16x9"/>
  <p:notesSz cx="6858000" cy="9144000"/>
  <p:defaultTextStyle>
    <a:defPPr>
      <a:defRPr lang="es-C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6467A4C-9876-422D-B1D0-198005096AB2}">
          <p14:sldIdLst>
            <p14:sldId id="323"/>
            <p14:sldId id="549"/>
            <p14:sldId id="555"/>
            <p14:sldId id="589"/>
            <p14:sldId id="578"/>
            <p14:sldId id="595"/>
            <p14:sldId id="596"/>
            <p14:sldId id="583"/>
            <p14:sldId id="584"/>
            <p14:sldId id="585"/>
            <p14:sldId id="579"/>
            <p14:sldId id="588"/>
            <p14:sldId id="580"/>
            <p14:sldId id="593"/>
            <p14:sldId id="597"/>
            <p14:sldId id="598"/>
            <p14:sldId id="581"/>
            <p14:sldId id="590"/>
            <p14:sldId id="572"/>
            <p14:sldId id="574"/>
            <p14:sldId id="568"/>
            <p14:sldId id="582"/>
          </p14:sldIdLst>
        </p14:section>
        <p14:section name="Sección sin título" id="{EBA637B3-CE34-4583-9D7D-C1DE527F1D00}">
          <p14:sldIdLst>
            <p14:sldId id="523"/>
            <p14:sldId id="4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C11F"/>
    <a:srgbClr val="129045"/>
    <a:srgbClr val="F4F9F1"/>
    <a:srgbClr val="009045"/>
    <a:srgbClr val="69C7BE"/>
    <a:srgbClr val="1BD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51B30-9322-BCBB-91DB-6A4362FF6471}" v="2" dt="2024-01-19T20:04:44.9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89696" autoAdjust="0"/>
  </p:normalViewPr>
  <p:slideViewPr>
    <p:cSldViewPr snapToGrid="0">
      <p:cViewPr varScale="1">
        <p:scale>
          <a:sx n="135" d="100"/>
          <a:sy n="135" d="100"/>
        </p:scale>
        <p:origin x="7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61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848DA-0DFE-403E-93DA-CA69EFD86AB4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8E496-AF5F-48DE-AD7C-5E1B8E8584F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147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5708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0864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2012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72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21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5861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22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3085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8E496-AF5F-48DE-AD7C-5E1B8E8584FE}" type="slidenum">
              <a:rPr lang="es-CO" smtClean="0"/>
              <a:t>23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644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19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82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ondear rectángulo de esquina diagonal 6"/>
          <p:cNvSpPr/>
          <p:nvPr userDrawn="1"/>
        </p:nvSpPr>
        <p:spPr>
          <a:xfrm>
            <a:off x="0" y="0"/>
            <a:ext cx="9135784" cy="5297714"/>
          </a:xfrm>
          <a:prstGeom prst="round2DiagRect">
            <a:avLst>
              <a:gd name="adj1" fmla="val 977"/>
              <a:gd name="adj2" fmla="val 0"/>
            </a:avLst>
          </a:prstGeom>
          <a:solidFill>
            <a:srgbClr val="F4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84"/>
          <a:stretch/>
        </p:blipFill>
        <p:spPr>
          <a:xfrm rot="5400000">
            <a:off x="793440" y="-793441"/>
            <a:ext cx="1146629" cy="27335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007"/>
            <a:ext cx="9637434" cy="542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5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22" b="639"/>
          <a:stretch/>
        </p:blipFill>
        <p:spPr>
          <a:xfrm>
            <a:off x="0" y="-2365"/>
            <a:ext cx="9144000" cy="51458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74" y="4501164"/>
            <a:ext cx="1582104" cy="4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1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22" b="639"/>
          <a:stretch/>
        </p:blipFill>
        <p:spPr>
          <a:xfrm>
            <a:off x="0" y="-2365"/>
            <a:ext cx="9144000" cy="5145865"/>
          </a:xfrm>
          <a:prstGeom prst="rect">
            <a:avLst/>
          </a:prstGeom>
        </p:spPr>
      </p:pic>
      <p:sp>
        <p:nvSpPr>
          <p:cNvPr id="4" name="Paralelogramo 3"/>
          <p:cNvSpPr/>
          <p:nvPr userDrawn="1"/>
        </p:nvSpPr>
        <p:spPr>
          <a:xfrm>
            <a:off x="441436" y="161716"/>
            <a:ext cx="7181849" cy="500007"/>
          </a:xfrm>
          <a:prstGeom prst="parallelogram">
            <a:avLst>
              <a:gd name="adj" fmla="val 69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</p:spTree>
    <p:extLst>
      <p:ext uri="{BB962C8B-B14F-4D97-AF65-F5344CB8AC3E}">
        <p14:creationId xmlns:p14="http://schemas.microsoft.com/office/powerpoint/2010/main" val="208601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6320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3571875"/>
            <a:ext cx="342900" cy="15716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21" y="4379053"/>
            <a:ext cx="2102229" cy="764447"/>
          </a:xfrm>
          <a:prstGeom prst="rect">
            <a:avLst/>
          </a:prstGeom>
        </p:spPr>
      </p:pic>
      <p:pic>
        <p:nvPicPr>
          <p:cNvPr id="10" name="Marcador de contenido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57166" y="2157166"/>
            <a:ext cx="4949797" cy="63546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74" y="4501164"/>
            <a:ext cx="1582104" cy="4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7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8035"/>
            <a:ext cx="4949797" cy="6354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662" y="1"/>
            <a:ext cx="851338" cy="54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6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1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6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29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7217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5158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0494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3786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8A1E746-37C7-4076-9B2B-22A21271FA70}" type="datetimeFigureOut">
              <a:rPr lang="es-CO" smtClean="0"/>
              <a:t>9/07/2026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089455-91A7-423C-94DF-E5C706C594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808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4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6" r:id="rId5"/>
    <p:sldLayoutId id="2147483675" r:id="rId6"/>
    <p:sldLayoutId id="2147483663" r:id="rId7"/>
    <p:sldLayoutId id="214748367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29902" y="739044"/>
            <a:ext cx="7067129" cy="156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MX" sz="2400" b="1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Comité Institucional de Coordinación </a:t>
            </a: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de Control Interno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s-MX" sz="1400" b="1" dirty="0" smtClean="0">
              <a:solidFill>
                <a:schemeClr val="bg1"/>
              </a:solidFill>
              <a:latin typeface="Arial Black" panose="020B0A04020102020204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CICCI No.4</a:t>
            </a:r>
            <a:endParaRPr lang="es-CO" sz="2400" b="1" dirty="0">
              <a:solidFill>
                <a:schemeClr val="bg1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775" y="3303696"/>
            <a:ext cx="2600043" cy="8388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85377" y="2687587"/>
            <a:ext cx="675617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9 de </a:t>
            </a: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Julio </a:t>
            </a: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rPr>
              <a:t>del 2026</a:t>
            </a:r>
            <a:endParaRPr lang="es-CO" sz="2400" b="1" dirty="0">
              <a:solidFill>
                <a:schemeClr val="bg1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13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7412182" cy="626806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882732" y="108955"/>
            <a:ext cx="3646717" cy="4088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Temas a </a:t>
            </a:r>
            <a:r>
              <a:rPr lang="es-MX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presentar:</a:t>
            </a:r>
            <a:endParaRPr lang="es-CO" sz="2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39479" y="626806"/>
            <a:ext cx="7988595" cy="4116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 dirty="0" smtClean="0"/>
              <a:t>1</a:t>
            </a:r>
            <a:r>
              <a:rPr lang="es-MX" sz="1600" b="1" dirty="0"/>
              <a:t>.	Informes realizados.</a:t>
            </a:r>
          </a:p>
          <a:p>
            <a:pPr lvl="0"/>
            <a:r>
              <a:rPr lang="es-MX" sz="1600" dirty="0" smtClean="0"/>
              <a:t>1.1</a:t>
            </a:r>
            <a:r>
              <a:rPr lang="es-MX" sz="1600" dirty="0"/>
              <a:t>.	Acción de Verificación Seguimiento Obligaciones Legales y Administrativas </a:t>
            </a:r>
          </a:p>
          <a:p>
            <a:pPr lvl="0"/>
            <a:r>
              <a:rPr lang="es-MX" sz="1600" dirty="0"/>
              <a:t>1.2.	Auditoria al proceso Gestión del Talento </a:t>
            </a:r>
            <a:r>
              <a:rPr lang="es-MX" sz="1600" dirty="0" smtClean="0"/>
              <a:t>Humano  (Procedimiento </a:t>
            </a:r>
            <a:r>
              <a:rPr lang="es-MX" sz="1600" dirty="0"/>
              <a:t>para la Administración salarial y Prestaciones sociales</a:t>
            </a:r>
            <a:r>
              <a:rPr lang="es-MX" sz="1600" dirty="0" smtClean="0"/>
              <a:t>).</a:t>
            </a:r>
            <a:endParaRPr lang="es-MX" sz="1600" dirty="0"/>
          </a:p>
          <a:p>
            <a:pPr lvl="0"/>
            <a:r>
              <a:rPr lang="es-MX" sz="1600" dirty="0"/>
              <a:t>1.3.	Auditoria al proceso Apoyo técnico, científico y psicosocial para el alto rendimiento</a:t>
            </a:r>
          </a:p>
          <a:p>
            <a:pPr lvl="0"/>
            <a:r>
              <a:rPr lang="es-MX" sz="1600" dirty="0"/>
              <a:t>1.4.	Seguimiento a planes de mejoramiento </a:t>
            </a:r>
            <a:r>
              <a:rPr lang="es-MX" sz="1600" dirty="0" smtClean="0"/>
              <a:t>– CGA y CGR-</a:t>
            </a:r>
            <a:endParaRPr lang="es-MX" sz="1600" dirty="0"/>
          </a:p>
          <a:p>
            <a:pPr lvl="0"/>
            <a:r>
              <a:rPr lang="es-MX" sz="1600" dirty="0"/>
              <a:t>1.5.	Informe de Ley Austeridad en el Gasto</a:t>
            </a:r>
          </a:p>
          <a:p>
            <a:pPr lvl="0"/>
            <a:r>
              <a:rPr lang="es-MX" sz="1600" dirty="0"/>
              <a:t>1.6.	Informe a la Administración sobre la Gestión de </a:t>
            </a:r>
            <a:r>
              <a:rPr lang="es-MX" sz="1600" dirty="0" smtClean="0"/>
              <a:t>PQRSDF.</a:t>
            </a:r>
            <a:endParaRPr lang="es-MX" sz="1600" dirty="0"/>
          </a:p>
          <a:p>
            <a:pPr lvl="0"/>
            <a:r>
              <a:rPr lang="es-MX" sz="1600" dirty="0"/>
              <a:t>1.7.	Seguimiento al Mapa de Riesgos de Corrupción </a:t>
            </a:r>
          </a:p>
          <a:p>
            <a:pPr lvl="0"/>
            <a:endParaRPr lang="es-MX" sz="1600" b="1" dirty="0" smtClean="0"/>
          </a:p>
          <a:p>
            <a:pPr lvl="0"/>
            <a:r>
              <a:rPr lang="es-MX" sz="1600" b="1" dirty="0" smtClean="0"/>
              <a:t>2</a:t>
            </a:r>
            <a:r>
              <a:rPr lang="es-MX" sz="1600" b="1" dirty="0"/>
              <a:t>.	Informe de ley, Acción de Verificación y/o Auditorias en </a:t>
            </a:r>
            <a:r>
              <a:rPr lang="es-MX" sz="1600" b="1" dirty="0" smtClean="0"/>
              <a:t>ejecución.</a:t>
            </a:r>
            <a:endParaRPr lang="es-MX" sz="1600" b="1" dirty="0"/>
          </a:p>
          <a:p>
            <a:pPr lvl="0"/>
            <a:endParaRPr lang="es-MX" sz="1600" b="1" dirty="0" smtClean="0"/>
          </a:p>
          <a:p>
            <a:pPr marL="342900" lvl="0" indent="-342900">
              <a:buAutoNum type="arabicPeriod" startAt="3"/>
            </a:pPr>
            <a:r>
              <a:rPr lang="es-MX" sz="1600" b="1" dirty="0" smtClean="0"/>
              <a:t>        Modificación PAA.</a:t>
            </a:r>
          </a:p>
          <a:p>
            <a:pPr lvl="0"/>
            <a:endParaRPr lang="es-MX" sz="1600" b="1" dirty="0"/>
          </a:p>
          <a:p>
            <a:pPr lvl="0"/>
            <a:r>
              <a:rPr lang="es-MX" sz="1600" b="1" dirty="0"/>
              <a:t>4</a:t>
            </a:r>
            <a:r>
              <a:rPr lang="es-MX" sz="1600" b="1" dirty="0" smtClean="0"/>
              <a:t>.</a:t>
            </a:r>
            <a:r>
              <a:rPr lang="es-MX" sz="1600" b="1" dirty="0"/>
              <a:t>	Proposiciones y </a:t>
            </a:r>
            <a:r>
              <a:rPr lang="es-MX" sz="1600" b="1" dirty="0" smtClean="0"/>
              <a:t>varios.</a:t>
            </a:r>
            <a:endParaRPr lang="es-MX" sz="1600" b="1" dirty="0"/>
          </a:p>
          <a:p>
            <a:r>
              <a:rPr lang="es-CO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CO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72447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407888" cy="6379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1.1.  </a:t>
            </a:r>
            <a:r>
              <a:rPr lang="es-MX" sz="1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Acción de Verificación Seguimiento Obligaciones Legales y Administrativas </a:t>
            </a:r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59" y="708616"/>
            <a:ext cx="8795658" cy="12813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47" y="2071732"/>
            <a:ext cx="7839739" cy="293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1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407888" cy="6379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1.1.  </a:t>
            </a:r>
            <a:r>
              <a:rPr lang="es-MX" sz="1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Acción de Verificación Seguimiento Obligaciones Legales y Administrativas </a:t>
            </a:r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60" y="1377576"/>
            <a:ext cx="5809373" cy="35913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0" y="910215"/>
            <a:ext cx="8931349" cy="35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1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82" y="1628651"/>
            <a:ext cx="6450418" cy="85598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91387" y="1185908"/>
            <a:ext cx="3763925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O" sz="1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 de la auditoria</a:t>
            </a:r>
            <a:r>
              <a:rPr lang="es-CO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s-C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104707" y="2546672"/>
            <a:ext cx="5798288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O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Limitantes </a:t>
            </a:r>
            <a:r>
              <a:rPr lang="es-CO" sz="16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 desarrollo de la auditoria: </a:t>
            </a:r>
            <a:endParaRPr lang="es-CO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09" y="3008089"/>
            <a:ext cx="6436240" cy="167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21267" y="0"/>
            <a:ext cx="7118673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04800" y="1211186"/>
            <a:ext cx="8350101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Evaluación Financiera del Procedimiento de Administración Salarial y Prestaciones Sociales</a:t>
            </a:r>
          </a:p>
          <a:p>
            <a:pPr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Objetivo y resultados generales</a:t>
            </a:r>
          </a:p>
          <a:p>
            <a:pPr fontAlgn="t">
              <a:lnSpc>
                <a:spcPts val="1500"/>
              </a:lnSpc>
              <a:buNone/>
            </a:pPr>
            <a:endParaRPr lang="es-CO" sz="1050" b="1" dirty="0">
              <a:latin typeface="Segoe UI" panose="020B0502040204020203" pitchFamily="34" charset="0"/>
            </a:endParaRPr>
          </a:p>
          <a:p>
            <a:pPr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Se verificó el cumplimiento del procedimiento </a:t>
            </a:r>
            <a:r>
              <a:rPr lang="es-CO" sz="1050" b="1" dirty="0">
                <a:latin typeface="Segoe UI" panose="020B0502040204020203" pitchFamily="34" charset="0"/>
              </a:rPr>
              <a:t>P-TH-04</a:t>
            </a:r>
            <a:r>
              <a:rPr lang="es-CO" sz="1050" dirty="0">
                <a:latin typeface="Segoe UI" panose="020B0502040204020203" pitchFamily="34" charset="0"/>
              </a:rPr>
              <a:t>, validando la razonabilidad de las cifras presupuestales, contables y de pago asociadas a nómina, prestaciones sociales, seguridad social y parafiscales.</a:t>
            </a:r>
          </a:p>
          <a:p>
            <a:pPr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Se evidenció </a:t>
            </a:r>
            <a:r>
              <a:rPr lang="es-CO" sz="1050" b="1" dirty="0">
                <a:latin typeface="Segoe UI" panose="020B0502040204020203" pitchFamily="34" charset="0"/>
              </a:rPr>
              <a:t>concordancia entre los recursos presupuestados, los registros contables y los desembolsos realizados</a:t>
            </a:r>
            <a:r>
              <a:rPr lang="es-CO" sz="1050" dirty="0">
                <a:latin typeface="Segoe UI" panose="020B0502040204020203" pitchFamily="34" charset="0"/>
              </a:rPr>
              <a:t>, garantizando la trazabilidad financiera del proceso.</a:t>
            </a:r>
          </a:p>
          <a:p>
            <a:pPr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Los pagos de seguridad social, parafiscales y obligaciones laborales contaron con respaldo presupuestal y fueron ejecutados conforme a los soportes revisados.</a:t>
            </a:r>
          </a:p>
          <a:p>
            <a:pPr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Las pruebas efectuadas sobre planillas de seguridad social, devengados, deducciones y bonificaciones permitieron concluir la razonabilidad de la información evaluada.</a:t>
            </a:r>
          </a:p>
          <a:p>
            <a:pPr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Aspectos destacados</a:t>
            </a:r>
          </a:p>
          <a:p>
            <a:pPr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✅ Ejecución financiera consistente durante el primer trimestre de 2026.</a:t>
            </a:r>
          </a:p>
          <a:p>
            <a:pPr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✅ Correcta aplicación de aportes a seguridad social y parafiscales.</a:t>
            </a:r>
          </a:p>
          <a:p>
            <a:pPr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✅ Validación satisfactoria de pagos, bonificaciones y registros contables asociados a la nómina.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-63795" y="-113413"/>
            <a:ext cx="7203735" cy="1261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7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12296" y="1013416"/>
            <a:ext cx="840680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Riesgo Operativo Identificado y Oportunidades de Fortalecimiento</a:t>
            </a:r>
          </a:p>
          <a:p>
            <a:pPr algn="just" fontAlgn="t">
              <a:lnSpc>
                <a:spcPts val="1500"/>
              </a:lnSpc>
              <a:buNone/>
            </a:pPr>
            <a:endParaRPr lang="es-CO" sz="1050" b="1" dirty="0">
              <a:latin typeface="Segoe UI" panose="020B0502040204020203" pitchFamily="34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Se identificó la materialización del riesgo </a:t>
            </a:r>
            <a:r>
              <a:rPr lang="es-CO" sz="1050" b="1" dirty="0">
                <a:latin typeface="Segoe UI" panose="020B0502040204020203" pitchFamily="34" charset="0"/>
              </a:rPr>
              <a:t>TH-RF2-CAU1-CON1</a:t>
            </a:r>
            <a:r>
              <a:rPr lang="es-CO" sz="1050" dirty="0">
                <a:latin typeface="Segoe UI" panose="020B0502040204020203" pitchFamily="34" charset="0"/>
              </a:rPr>
              <a:t>, asociado a errores en la liquidación de nómina derivados de fallas del sistema ERP SICOF durante la aplicación del incremento salarial y el procesamiento de novedades.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 situación ocasionó inconsistencias en la liquidación de cuatro servidores públicos, incluyendo pagos en exceso y omisiones en deducciones, las cuales fueron corregidas mediante controles manuales y ajustes posteriores.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El evento evidenció limitaciones en los controles automáticos del sistema y dependencia de validaciones manuales para detectar errores.</a:t>
            </a:r>
          </a:p>
          <a:p>
            <a:pPr algn="just" fontAlgn="t">
              <a:lnSpc>
                <a:spcPts val="1500"/>
              </a:lnSpc>
            </a:pPr>
            <a:endParaRPr lang="es-CO" sz="1050" dirty="0">
              <a:latin typeface="Segoe UI" panose="020B0502040204020203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Conclusiones y acciones de mejora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Las inconsistencias identificadas fueron corregidas oportunamente, mitigando el impacto financiero para la entidad.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 situación fue incorporada al Plan de Mejoramiento Institucional mediante la acción </a:t>
            </a:r>
            <a:r>
              <a:rPr lang="es-CO" sz="1050" b="1" dirty="0">
                <a:latin typeface="Segoe UI" panose="020B0502040204020203" pitchFamily="34" charset="0"/>
              </a:rPr>
              <a:t>TH-119</a:t>
            </a:r>
            <a:r>
              <a:rPr lang="es-CO" sz="1050" dirty="0">
                <a:latin typeface="Segoe UI" panose="020B0502040204020203" pitchFamily="34" charset="0"/>
              </a:rPr>
              <a:t>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Se recomienda fortalecer la confiabilidad tecnológica del proceso mediante: </a:t>
            </a:r>
          </a:p>
          <a:p>
            <a:pPr marL="742950" lvl="1" indent="-285750"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 migración hacia una herramienta de nómina más robusta.</a:t>
            </a:r>
          </a:p>
          <a:p>
            <a:pPr marL="742950" lvl="1" indent="-285750"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El fortalecimiento de los controles automatizados.</a:t>
            </a:r>
          </a:p>
          <a:p>
            <a:pPr marL="742950" lvl="1" indent="-285750"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 exigencia de trazabilidad técnica de los ajustes realizados por el proveedor del sistema.</a:t>
            </a:r>
          </a:p>
          <a:p>
            <a:pPr marL="742950" lvl="1" indent="-285750"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La reducción de la dependencia de controles manuales en la validación de la nómina.</a:t>
            </a:r>
          </a:p>
        </p:txBody>
      </p:sp>
      <p:sp>
        <p:nvSpPr>
          <p:cNvPr id="7" name="Paralelogramo 6"/>
          <p:cNvSpPr/>
          <p:nvPr/>
        </p:nvSpPr>
        <p:spPr>
          <a:xfrm>
            <a:off x="21267" y="0"/>
            <a:ext cx="7118673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63795" y="-113413"/>
            <a:ext cx="7203735" cy="12617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2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376" y="3203018"/>
            <a:ext cx="4898065" cy="192894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954" y="978001"/>
            <a:ext cx="4657060" cy="2248982"/>
          </a:xfrm>
          <a:prstGeom prst="rect">
            <a:avLst/>
          </a:prstGeom>
        </p:spPr>
      </p:pic>
      <p:cxnSp>
        <p:nvCxnSpPr>
          <p:cNvPr id="16" name="Conector recto de flecha 15"/>
          <p:cNvCxnSpPr/>
          <p:nvPr/>
        </p:nvCxnSpPr>
        <p:spPr>
          <a:xfrm flipV="1">
            <a:off x="2188535" y="2085561"/>
            <a:ext cx="1601973" cy="16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/>
          <p:cNvSpPr/>
          <p:nvPr/>
        </p:nvSpPr>
        <p:spPr>
          <a:xfrm>
            <a:off x="659219" y="1545265"/>
            <a:ext cx="3131289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O" sz="2400" dirty="0">
                <a:latin typeface="Algerian" panose="04020705040A02060702" pitchFamily="82" charset="0"/>
                <a:ea typeface="Calibri" panose="020F0502020204030204" pitchFamily="34" charset="0"/>
                <a:cs typeface="Arial" panose="020B0604020202020204" pitchFamily="34" charset="0"/>
              </a:rPr>
              <a:t>Fortalezas: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1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3839"/>
            <a:ext cx="5911704" cy="3737060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 flipH="1">
            <a:off x="6202326" y="2783413"/>
            <a:ext cx="2254103" cy="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6117265" y="2254102"/>
            <a:ext cx="1935125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Riesgos: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71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1.2. </a:t>
            </a:r>
            <a:r>
              <a:rPr lang="es-MX" sz="2000" b="1" dirty="0">
                <a:solidFill>
                  <a:schemeClr val="bg1"/>
                </a:solidFill>
              </a:rPr>
              <a:t>Auditoria al proceso Gestión del Talento Humano  (Procedimiento para la Administración salarial y Prestaciones sociales).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6202326" y="2783413"/>
            <a:ext cx="2254103" cy="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6117265" y="2254102"/>
            <a:ext cx="1935125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C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Riesgos: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9" y="1084521"/>
            <a:ext cx="8973802" cy="39624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613452" y="439478"/>
            <a:ext cx="216195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CO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CO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62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1.3. </a:t>
            </a:r>
            <a:r>
              <a:rPr lang="es-MX" sz="2000" b="1" dirty="0">
                <a:solidFill>
                  <a:schemeClr val="bg1"/>
                </a:solidFill>
              </a:rPr>
              <a:t>Auditoria al proceso Apoyo técnico, científico y psicosocial para el alto rendimiento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sp>
        <p:nvSpPr>
          <p:cNvPr id="3" name="Rectángulo 2"/>
          <p:cNvSpPr/>
          <p:nvPr/>
        </p:nvSpPr>
        <p:spPr>
          <a:xfrm>
            <a:off x="6507126" y="418213"/>
            <a:ext cx="23746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400" b="1" dirty="0">
                <a:latin typeface="Century Gothic" panose="020B0502020202020204" pitchFamily="34" charset="0"/>
              </a:rPr>
              <a:t>Contrato No. 379 de 2025 </a:t>
            </a:r>
            <a:endParaRPr lang="es-CO" dirty="0"/>
          </a:p>
        </p:txBody>
      </p:sp>
      <p:sp>
        <p:nvSpPr>
          <p:cNvPr id="6" name="TextBox 15"/>
          <p:cNvSpPr txBox="1"/>
          <p:nvPr/>
        </p:nvSpPr>
        <p:spPr>
          <a:xfrm>
            <a:off x="269359" y="885825"/>
            <a:ext cx="5209954" cy="3565673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s-CO" altLang="es-CO" sz="1662" b="1" i="1" dirty="0"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“Convenio para la preparación y participación de los ciclistas antioqueños de alto rendimiento, en competencias deportivas de carácter nacional e internacional, sub 23 y élites”</a:t>
            </a:r>
            <a:endParaRPr lang="es-CO" sz="1662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BB6584D4-78C8-D36E-2BD1-D84C8F1EA5AE}"/>
              </a:ext>
            </a:extLst>
          </p:cNvPr>
          <p:cNvSpPr txBox="1"/>
          <p:nvPr/>
        </p:nvSpPr>
        <p:spPr>
          <a:xfrm>
            <a:off x="5548929" y="2262481"/>
            <a:ext cx="2628900" cy="1047823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s-ES_tradnl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CLUB ESCUELA DE CICLISMO</a:t>
            </a:r>
          </a:p>
          <a:p>
            <a:pPr algn="ctr">
              <a:defRPr/>
            </a:pPr>
            <a:r>
              <a:rPr lang="es-ES_tradnl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ORGULLO PAISA</a:t>
            </a:r>
            <a:endParaRPr lang="es-ES_tradnl" sz="554" dirty="0">
              <a:latin typeface="Century Gothic" panose="020B0502020202020204" pitchFamily="34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B6584D4-78C8-D36E-2BD1-D84C8F1EA5AE}"/>
              </a:ext>
            </a:extLst>
          </p:cNvPr>
          <p:cNvSpPr txBox="1"/>
          <p:nvPr/>
        </p:nvSpPr>
        <p:spPr>
          <a:xfrm>
            <a:off x="5701329" y="2414881"/>
            <a:ext cx="2628900" cy="1047823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s-ES_tradnl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CLUB ESCUELA DE CICLISMO</a:t>
            </a:r>
          </a:p>
          <a:p>
            <a:pPr algn="ctr">
              <a:defRPr/>
            </a:pPr>
            <a:r>
              <a:rPr lang="es-ES_tradnl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ORGULLO PAISA</a:t>
            </a:r>
            <a:endParaRPr lang="es-ES_tradnl" sz="554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820" y="1986033"/>
            <a:ext cx="3143689" cy="127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E3E4-5B73-8B3D-031E-CFC751F42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>
            <a:extLst>
              <a:ext uri="{FF2B5EF4-FFF2-40B4-BE49-F238E27FC236}">
                <a16:creationId xmlns:a16="http://schemas.microsoft.com/office/drawing/2014/main" id="{17888103-10A8-1858-92B4-1875540542A6}"/>
              </a:ext>
            </a:extLst>
          </p:cNvPr>
          <p:cNvSpPr txBox="1"/>
          <p:nvPr/>
        </p:nvSpPr>
        <p:spPr>
          <a:xfrm>
            <a:off x="789111" y="91880"/>
            <a:ext cx="8185638" cy="307731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rtlCol="0" anchor="ctr"/>
          <a:lstStyle/>
          <a:p>
            <a:pPr>
              <a:lnSpc>
                <a:spcPct val="120000"/>
              </a:lnSpc>
              <a:defRPr/>
            </a:pPr>
            <a:r>
              <a:rPr lang="es-ES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Conclusiones Informe Definitivo de Auditoria</a:t>
            </a:r>
            <a:r>
              <a:rPr lang="es-ES_tradnl" sz="2200" b="1" dirty="0">
                <a:solidFill>
                  <a:schemeClr val="bg1"/>
                </a:solidFill>
                <a:latin typeface="Inter"/>
              </a:rPr>
              <a:t>:</a:t>
            </a:r>
            <a:endParaRPr lang="es-ES_tradnl" sz="2200" dirty="0">
              <a:solidFill>
                <a:schemeClr val="bg1"/>
              </a:solidFill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A15AE02-67AE-D0AA-6C91-8BC1A533962E}"/>
              </a:ext>
            </a:extLst>
          </p:cNvPr>
          <p:cNvSpPr txBox="1"/>
          <p:nvPr/>
        </p:nvSpPr>
        <p:spPr>
          <a:xfrm>
            <a:off x="654418" y="761134"/>
            <a:ext cx="8309459" cy="952995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es-ES_tradnl" sz="1662" b="1" dirty="0">
                <a:solidFill>
                  <a:srgbClr val="00B050"/>
                </a:solidFill>
                <a:latin typeface="Century Gothic" panose="020B0502020202020204" pitchFamily="34" charset="0"/>
              </a:rPr>
              <a:t>Cumplimiento general:_ </a:t>
            </a:r>
            <a:r>
              <a:rPr lang="es-ES_tradnl" sz="1662" dirty="0">
                <a:latin typeface="Century Gothic" panose="020B0502020202020204" pitchFamily="34" charset="0"/>
              </a:rPr>
              <a:t>El Convenio No. 379 de 2025 evidenció cumplimiento de las etapas de planeación, contratación, ejecución, supervisión y liquidación, conforme a la normatividad aplicable y al Procedimiento P-AT-06.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B47AB38-27F2-06BE-5B10-D90801E27D08}"/>
              </a:ext>
            </a:extLst>
          </p:cNvPr>
          <p:cNvSpPr txBox="1"/>
          <p:nvPr/>
        </p:nvSpPr>
        <p:spPr>
          <a:xfrm>
            <a:off x="643616" y="3577196"/>
            <a:ext cx="8287855" cy="92658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es-CO" sz="1662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Control Documental_ </a:t>
            </a:r>
            <a:r>
              <a:rPr lang="es-CO" sz="1662" dirty="0">
                <a:latin typeface="Century Gothic" panose="020B0502020202020204" pitchFamily="34" charset="0"/>
              </a:rPr>
              <a:t>Se evidenciaron oportunidades de mejora en la trazabilidad de la información y en el uso adecuado de los formatos institucionales durante la etapa de ejecución y supervisión del convenio.</a:t>
            </a:r>
          </a:p>
        </p:txBody>
      </p:sp>
      <p:sp>
        <p:nvSpPr>
          <p:cNvPr id="2" name="TextBox 20">
            <a:extLst>
              <a:ext uri="{FF2B5EF4-FFF2-40B4-BE49-F238E27FC236}">
                <a16:creationId xmlns:a16="http://schemas.microsoft.com/office/drawing/2014/main" id="{C8C639FD-A56C-B6FD-BF1E-0FF30D1A6CD9}"/>
              </a:ext>
            </a:extLst>
          </p:cNvPr>
          <p:cNvSpPr txBox="1"/>
          <p:nvPr/>
        </p:nvSpPr>
        <p:spPr>
          <a:xfrm>
            <a:off x="665220" y="1945699"/>
            <a:ext cx="8287855" cy="1382018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lIns="0" tIns="0" rIns="0" bIns="0"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es-CO" sz="1662" b="1" dirty="0">
                <a:solidFill>
                  <a:srgbClr val="00B050"/>
                </a:solidFill>
                <a:latin typeface="Century Gothic" panose="020B0502020202020204" pitchFamily="34" charset="0"/>
              </a:rPr>
              <a:t>Soporte Documental_ </a:t>
            </a:r>
            <a:r>
              <a:rPr lang="es-CO" sz="1662" dirty="0">
                <a:latin typeface="Century Gothic" panose="020B0502020202020204" pitchFamily="34" charset="0"/>
              </a:rPr>
              <a:t>Se verificó la existencia de los documentos técnicos, financieros y contractuales que respaldan la estructuración y ejecución del convenio, así como la adecuada destinación de los recursos asignados.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B01E15-F7BF-7EFD-4C90-358655B5E3BC}"/>
              </a:ext>
            </a:extLst>
          </p:cNvPr>
          <p:cNvSpPr txBox="1"/>
          <p:nvPr/>
        </p:nvSpPr>
        <p:spPr>
          <a:xfrm>
            <a:off x="-2693814" y="-1090994"/>
            <a:ext cx="184731" cy="236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sz="935" dirty="0"/>
          </a:p>
        </p:txBody>
      </p:sp>
    </p:spTree>
    <p:extLst>
      <p:ext uri="{BB962C8B-B14F-4D97-AF65-F5344CB8AC3E}">
        <p14:creationId xmlns:p14="http://schemas.microsoft.com/office/powerpoint/2010/main" val="24323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0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507126" cy="1275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0"/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1.4. </a:t>
            </a:r>
            <a:r>
              <a:rPr lang="es-MX" sz="2000" b="1" dirty="0">
                <a:solidFill>
                  <a:schemeClr val="bg1"/>
                </a:solidFill>
              </a:rPr>
              <a:t>Seguimiento a planes de mejoramiento </a:t>
            </a:r>
            <a:r>
              <a:rPr lang="es-MX" sz="2000" b="1" dirty="0" smtClean="0">
                <a:solidFill>
                  <a:schemeClr val="bg1"/>
                </a:solidFill>
              </a:rPr>
              <a:t>–CGR-</a:t>
            </a:r>
            <a:endParaRPr lang="es-MX" sz="2000" b="1" dirty="0">
              <a:solidFill>
                <a:schemeClr val="bg1"/>
              </a:solidFill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6" name="Imagen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91833" y="1035866"/>
            <a:ext cx="4231758" cy="380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0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96722" y="79965"/>
            <a:ext cx="706962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CO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1.4. Seguimiento </a:t>
            </a:r>
            <a:r>
              <a:rPr lang="es-CO" sz="2000" dirty="0">
                <a:solidFill>
                  <a:schemeClr val="bg1"/>
                </a:solidFill>
                <a:latin typeface="Arial Black" panose="020B0A04020102020204" pitchFamily="34" charset="0"/>
              </a:rPr>
              <a:t>a Planes de Mejoramiento – Contraloría General de Antioquia.. </a:t>
            </a:r>
          </a:p>
          <a:p>
            <a:pPr lvl="1"/>
            <a:endParaRPr lang="es-CO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C554BD-B96C-4AC4-5AAF-4310899CE872}"/>
              </a:ext>
            </a:extLst>
          </p:cNvPr>
          <p:cNvSpPr txBox="1"/>
          <p:nvPr/>
        </p:nvSpPr>
        <p:spPr>
          <a:xfrm>
            <a:off x="252663" y="1003295"/>
            <a:ext cx="84822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En cumplimiento de la Resolución No. 2025500002289 del 15 de diciembre de 2025, se realizó la rendición del avance de seguimiento a los Planes de Mejoramiento ante la Contraloría General de Antioquia, con corte al 30 de junio de 2026, mediante la plataforma Gestión Transparente, reportando el estado de avance, las evidencias y los soportes de las acciones de mejora implementadas por la Entidad.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BF4CFCE-0BD8-23DB-1390-3134DF6A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51" y="2326734"/>
            <a:ext cx="6116865" cy="19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41767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27414"/>
            <a:ext cx="6131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CO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1.5. Informe </a:t>
            </a:r>
            <a:r>
              <a:rPr lang="es-CO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Austeridad  y Eficiencia en el Gasto Publico </a:t>
            </a:r>
            <a:r>
              <a:rPr lang="es-CO" sz="1600" dirty="0">
                <a:solidFill>
                  <a:schemeClr val="bg1"/>
                </a:solidFill>
                <a:latin typeface="Arial Black" panose="020B0A04020102020204" pitchFamily="34" charset="0"/>
              </a:rPr>
              <a:t>I trimestre 2026.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06326" y="1027592"/>
            <a:ext cx="8690343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Informe de Austeridad y Eficiencia en el Gasto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Primer Trimestre 2026 vs. Primer Trimestre 2025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Objetivo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Evaluar el cumplimiento de las medidas de austeridad y eficiencia del gasto público implementadas por Indeportes Antioquia durante el primer trimestre de 2026, en comparación con el mismo periodo de 2025.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Principales resultados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Reducción de gastos</a:t>
            </a:r>
            <a:endParaRPr lang="es-CO" sz="1050" dirty="0">
              <a:latin typeface="Segoe UI" panose="020B0502040204020203" pitchFamily="34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Horas extras y festivos: -17,74 %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Viáticos: -26,70 %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Combustible: -43,41 %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Telefonía móvil: -37,63 %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Incrementos con justificación institucional</a:t>
            </a:r>
            <a:endParaRPr lang="es-CO" sz="1050" dirty="0">
              <a:latin typeface="Segoe UI" panose="020B0502040204020203" pitchFamily="34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Sueldos y salarios: +7,84 % (incremento salarial aprobado para la vigencia 2026).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Vigilancia y seguridad: +127 % (actualización tarifaria y ampliación temporal de servicios).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Contratos de prestación de servicios: +77,43 % (necesidades operativas y medidas asociadas a la Ley de Garantías).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Resultado general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Se evidencia cumplimiento de la política de austeridad y eficiencia del gasto, manteniendo controles y seguimiento sobre los principales rubros de funcionamiento de la entidad.</a:t>
            </a:r>
          </a:p>
        </p:txBody>
      </p:sp>
    </p:spTree>
    <p:extLst>
      <p:ext uri="{BB962C8B-B14F-4D97-AF65-F5344CB8AC3E}">
        <p14:creationId xmlns:p14="http://schemas.microsoft.com/office/powerpoint/2010/main" val="263826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CD98E-218F-85C7-E703-37E13F07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>
            <a:extLst>
              <a:ext uri="{FF2B5EF4-FFF2-40B4-BE49-F238E27FC236}">
                <a16:creationId xmlns:a16="http://schemas.microsoft.com/office/drawing/2014/main" id="{27D9927B-755C-0954-D45B-6CB2B8F30978}"/>
              </a:ext>
            </a:extLst>
          </p:cNvPr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57170CA-2FFF-67AD-4B7C-2B731870CC4C}"/>
              </a:ext>
            </a:extLst>
          </p:cNvPr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C6309FD-1723-2411-2FFE-5D35C9524BBD}"/>
              </a:ext>
            </a:extLst>
          </p:cNvPr>
          <p:cNvSpPr/>
          <p:nvPr/>
        </p:nvSpPr>
        <p:spPr>
          <a:xfrm>
            <a:off x="0" y="141767"/>
            <a:ext cx="6131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CO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1.5. Informe </a:t>
            </a:r>
            <a:r>
              <a:rPr lang="es-CO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de Austeridad  y Eficiencia en el Gasto Publico </a:t>
            </a:r>
            <a:r>
              <a:rPr lang="es-CO" sz="1800" dirty="0">
                <a:solidFill>
                  <a:schemeClr val="bg1"/>
                </a:solidFill>
                <a:latin typeface="Arial Black" panose="020B0A04020102020204" pitchFamily="34" charset="0"/>
              </a:rPr>
              <a:t>I trimestre 2026.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BFBAB61-12D6-88A0-E725-EA4A0B45CEFC}"/>
              </a:ext>
            </a:extLst>
          </p:cNvPr>
          <p:cNvSpPr/>
          <p:nvPr/>
        </p:nvSpPr>
        <p:spPr>
          <a:xfrm>
            <a:off x="106326" y="1027592"/>
            <a:ext cx="869034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Conclusiones del Seguimiento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Fortalezas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Cumplimiento de las disposiciones de austeridad y eficiencia en el gasto público.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Seguimiento permanente a los principales rubros de gasto.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Implementación de campañas para el uso racional de los servicios públicos.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Control sobre horas extras, viáticos y contratación de prestación de servicios.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Cumplimiento y cierre de acciones de mejora relacionadas con la gestión de vacaciones acumuladas.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Riesgos y oportunidades de mejora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No se identificaron riesgos que afecten el cumplimiento de la política de austeridad.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No se evidenciaron observaciones que comprometan el cumplimiento de las disposiciones institucionales.</a:t>
            </a: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CO" sz="1050" dirty="0">
                <a:latin typeface="Segoe UI" panose="020B0502040204020203" pitchFamily="34" charset="0"/>
              </a:rPr>
              <a:t>No fue necesario formular nuevas acciones de mejora.</a:t>
            </a:r>
          </a:p>
          <a:p>
            <a:pPr algn="just" fontAlgn="t">
              <a:lnSpc>
                <a:spcPts val="1500"/>
              </a:lnSpc>
              <a:buNone/>
            </a:pPr>
            <a:endParaRPr lang="es-CO" sz="1050" b="1" dirty="0">
              <a:latin typeface="Segoe UI" panose="020B0502040204020203" pitchFamily="34" charset="0"/>
            </a:endParaRPr>
          </a:p>
          <a:p>
            <a:pPr algn="just" fontAlgn="t">
              <a:lnSpc>
                <a:spcPts val="1500"/>
              </a:lnSpc>
              <a:buNone/>
            </a:pPr>
            <a:r>
              <a:rPr lang="es-CO" sz="1050" b="1" dirty="0">
                <a:latin typeface="Segoe UI" panose="020B0502040204020203" pitchFamily="34" charset="0"/>
              </a:rPr>
              <a:t>Conclusión General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s-CO" sz="1050" dirty="0">
                <a:latin typeface="Segoe UI" panose="020B0502040204020203" pitchFamily="34" charset="0"/>
              </a:rPr>
              <a:t>Indeportes Antioquia dio cumplimiento a las medidas de austeridad y eficiencia del gasto durante el primer trimestre de 2026. Las variaciones observadas en algunos rubros se encuentran debidamente soportadas por necesidades del servicio, ajustes salariales, cambios tarifarios y condiciones operativas de la entidad, sin evidenciar incumplimientos de la política institucional de austeridad.</a:t>
            </a:r>
          </a:p>
        </p:txBody>
      </p:sp>
    </p:spTree>
    <p:extLst>
      <p:ext uri="{BB962C8B-B14F-4D97-AF65-F5344CB8AC3E}">
        <p14:creationId xmlns:p14="http://schemas.microsoft.com/office/powerpoint/2010/main" val="43104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6322828" cy="999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1.6</a:t>
            </a:r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. Informe a la Administración sobre la Gestión de PQRSDF.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sp>
        <p:nvSpPr>
          <p:cNvPr id="3" name="Rectángulo 2"/>
          <p:cNvSpPr/>
          <p:nvPr/>
        </p:nvSpPr>
        <p:spPr>
          <a:xfrm>
            <a:off x="113414" y="999459"/>
            <a:ext cx="8980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1. Comprende 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</a:rPr>
              <a:t>el </a:t>
            </a:r>
            <a:r>
              <a:rPr lang="es-CO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seguimiento y análisis de las Peticiones, Quejas, Reclamos, Sugerencias, Denuncias y Felicitaciones (PQRSDF)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</a:rPr>
              <a:t> que ingresaron a Indeportes Antioquia durante el período comprendido entre el </a:t>
            </a:r>
            <a:r>
              <a:rPr lang="es-CO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1.º de enero y el 30 de junio de 2026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CO" sz="1200" dirty="0"/>
          </a:p>
        </p:txBody>
      </p:sp>
      <p:sp>
        <p:nvSpPr>
          <p:cNvPr id="4" name="Rectángulo 3"/>
          <p:cNvSpPr/>
          <p:nvPr/>
        </p:nvSpPr>
        <p:spPr>
          <a:xfrm>
            <a:off x="113414" y="1759425"/>
            <a:ext cx="88888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2. No 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</a:rPr>
              <a:t>se presentaron factores que afectaran o limitaran el normal desarrollo del seguimiento al cumplimiento de la ley, en relación con la gestión de las Peticiones, Quejas, Reclamos, Sugerencias, Denuncias y Felicitaciones (PQRSDF) durante el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primer semestre </a:t>
            </a:r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</a:rPr>
              <a:t>2026.</a:t>
            </a:r>
            <a:endParaRPr lang="es-CO" sz="1200" dirty="0"/>
          </a:p>
        </p:txBody>
      </p:sp>
      <p:sp>
        <p:nvSpPr>
          <p:cNvPr id="6" name="Rectángulo 5"/>
          <p:cNvSpPr/>
          <p:nvPr/>
        </p:nvSpPr>
        <p:spPr>
          <a:xfrm>
            <a:off x="170120" y="2704057"/>
            <a:ext cx="878249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CO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La 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Entidad evidencia un desempeño mayoritariamente favorable en la gestión y oportunidad de respuesta de las PQRSDF durante el primer semestre de 2026, alcanzando un porcentaje de cumplimiento del 98,97 %, toda vez que de las seiscientas setenta y nueve (679) PQRSDF registradas, únicamente siete (7) fueron respondidas de manera inoportuna.</a:t>
            </a:r>
            <a:endParaRPr lang="es-CO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obstante, de acuerdo con las aclaraciones efectuadas por el Proceso Servicio al Ciudadano, cuatro (4) de los casos reportados como extemporáneos obedecieron a inconsistencias asociadas al </a:t>
            </a:r>
            <a:r>
              <a:rPr lang="es-CO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query</a:t>
            </a:r>
            <a:r>
              <a:rPr lang="es-CO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 al tablero de control utilizado para el seguimiento de las PQRSDF, situación atribuida a fallas en el sistema de información y no a incumplimientos de las dependencias responsables. En consecuencia, los incumplimientos efectivos identificados durante el periodo evaluado correspondieron a tres (3) PQRSDF asociadas a la Subgerencia de Escenarios Deportivos.</a:t>
            </a:r>
            <a:endParaRPr lang="es-CO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evidenció que durante el semestre evaluado no se recibieron denuncias ni felicitaciones por parte de la ciudadanía.</a:t>
            </a:r>
            <a:endParaRPr lang="es-CO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9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6322828" cy="999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1.6</a:t>
            </a:r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. Informe a la Administración sobre la Gestión de PQRSDF.</a:t>
            </a: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6" y="1091610"/>
            <a:ext cx="8112602" cy="375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9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273209" cy="8858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CO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1.7. </a:t>
            </a:r>
            <a:r>
              <a:rPr lang="es-MX" sz="1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Informe de Ley Seguimiento al mapa de riesgos de </a:t>
            </a:r>
            <a:r>
              <a:rPr lang="es-MX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corrupción.</a:t>
            </a:r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59" y="896235"/>
            <a:ext cx="8484782" cy="17508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30" y="2914650"/>
            <a:ext cx="8377157" cy="132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5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76484" cy="999459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1"/>
            <a:ext cx="6273209" cy="8858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Informe </a:t>
            </a:r>
            <a:r>
              <a:rPr lang="es-MX" sz="1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de Ley Seguimiento al mapa de riesgos de </a:t>
            </a:r>
            <a:r>
              <a:rPr lang="es-MX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corrupción.</a:t>
            </a:r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69359" y="885825"/>
            <a:ext cx="805947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65" y="885825"/>
            <a:ext cx="6244855" cy="411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1"/>
            <a:ext cx="7315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MX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Informe </a:t>
            </a:r>
            <a:r>
              <a:rPr lang="es-MX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de ley, Acción de Verificación </a:t>
            </a:r>
            <a:r>
              <a:rPr lang="es-MX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y/o</a:t>
            </a:r>
          </a:p>
          <a:p>
            <a:pPr lvl="1"/>
            <a:r>
              <a:rPr lang="es-MX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Auditorias </a:t>
            </a:r>
            <a:r>
              <a:rPr lang="es-MX" sz="1800" b="1" dirty="0">
                <a:solidFill>
                  <a:schemeClr val="bg1"/>
                </a:solidFill>
                <a:latin typeface="Arial Black" panose="020B0A04020102020204" pitchFamily="34" charset="0"/>
              </a:rPr>
              <a:t>en </a:t>
            </a:r>
            <a:r>
              <a:rPr lang="es-MX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ejecución.</a:t>
            </a:r>
            <a:endParaRPr lang="es-MX" sz="1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1"/>
            <a:endParaRPr lang="es-CO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95423" y="1013637"/>
            <a:ext cx="7896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MX" sz="1200" b="1" dirty="0"/>
          </a:p>
          <a:p>
            <a:pPr lvl="0"/>
            <a:endParaRPr lang="es-MX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97" y="1753463"/>
            <a:ext cx="8676167" cy="169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1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6718294" cy="885825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CO" sz="1013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" y="245059"/>
            <a:ext cx="5375083" cy="395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0" y="1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MX" sz="1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Modificación PAA</a:t>
            </a:r>
            <a:endParaRPr lang="es-MX" sz="1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lvl="1"/>
            <a:endParaRPr lang="es-CO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95423" y="1013637"/>
            <a:ext cx="7896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MX" sz="1200" b="1" dirty="0"/>
          </a:p>
          <a:p>
            <a:pPr lvl="0"/>
            <a:endParaRPr lang="es-MX" sz="20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98" y="1013637"/>
            <a:ext cx="5436723" cy="38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80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elogramo 7"/>
          <p:cNvSpPr/>
          <p:nvPr/>
        </p:nvSpPr>
        <p:spPr>
          <a:xfrm>
            <a:off x="0" y="1"/>
            <a:ext cx="8502445" cy="676364"/>
          </a:xfrm>
          <a:prstGeom prst="parallelogram">
            <a:avLst>
              <a:gd name="adj" fmla="val 66354"/>
            </a:avLst>
          </a:prstGeom>
          <a:solidFill>
            <a:srgbClr val="009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algn="ctr">
              <a:lnSpc>
                <a:spcPct val="90000"/>
              </a:lnSpc>
              <a:spcBef>
                <a:spcPct val="0"/>
              </a:spcBef>
            </a:pPr>
            <a:r>
              <a:rPr lang="es-CO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CO" sz="2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Proposiones</a:t>
            </a:r>
            <a:r>
              <a:rPr lang="es-CO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y Varios .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47697" y="246956"/>
            <a:ext cx="5422900" cy="575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lvl="1" algn="ctr">
              <a:lnSpc>
                <a:spcPct val="90000"/>
              </a:lnSpc>
              <a:spcBef>
                <a:spcPct val="0"/>
              </a:spcBef>
            </a:pPr>
            <a:endParaRPr lang="es-CO" dirty="0"/>
          </a:p>
          <a:p>
            <a:pPr marL="0" lvl="1" algn="ctr">
              <a:lnSpc>
                <a:spcPct val="90000"/>
              </a:lnSpc>
              <a:spcBef>
                <a:spcPct val="0"/>
              </a:spcBef>
            </a:pPr>
            <a:r>
              <a:rPr lang="es-CO" b="1" dirty="0" smtClean="0"/>
              <a:t> </a:t>
            </a:r>
            <a:endParaRPr lang="es-CO" dirty="0"/>
          </a:p>
          <a:p>
            <a:pPr marL="0" lvl="1" algn="ctr">
              <a:lnSpc>
                <a:spcPct val="90000"/>
              </a:lnSpc>
              <a:spcBef>
                <a:spcPct val="0"/>
              </a:spcBef>
            </a:pPr>
            <a:endParaRPr lang="es-MX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43345" y="1420502"/>
            <a:ext cx="7959436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11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s-C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dirty="0"/>
          </a:p>
          <a:p>
            <a:pPr algn="just"/>
            <a:endParaRPr lang="es-CO" sz="1400" dirty="0"/>
          </a:p>
        </p:txBody>
      </p:sp>
      <p:sp>
        <p:nvSpPr>
          <p:cNvPr id="19" name="Rectángulo 18"/>
          <p:cNvSpPr/>
          <p:nvPr/>
        </p:nvSpPr>
        <p:spPr>
          <a:xfrm>
            <a:off x="1297172" y="2530549"/>
            <a:ext cx="62306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s-CO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FORMATO PROPOSICIONES Y VARIOS ASAMBLEA 2020 | LatinCoop - Nuestra meta,  ayudarle a lograr las suyas."/>
          <p:cNvSpPr>
            <a:spLocks noChangeAspect="1" noChangeArrowheads="1"/>
          </p:cNvSpPr>
          <p:nvPr/>
        </p:nvSpPr>
        <p:spPr bwMode="auto">
          <a:xfrm>
            <a:off x="155575" y="-144463"/>
            <a:ext cx="2311178" cy="231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55" y="923320"/>
            <a:ext cx="5821740" cy="30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0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par de personas en una cancha&#10;&#10;Descripción generada automáticamente con confianza media">
            <a:extLst>
              <a:ext uri="{FF2B5EF4-FFF2-40B4-BE49-F238E27FC236}">
                <a16:creationId xmlns:a16="http://schemas.microsoft.com/office/drawing/2014/main" id="{1F7CB483-84AD-F68C-DA2F-FB0B5D2A4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1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c9426d-bf1a-405b-8f68-2c559a1326f7">
      <Terms xmlns="http://schemas.microsoft.com/office/infopath/2007/PartnerControls"/>
    </lcf76f155ced4ddcb4097134ff3c332f>
    <TaxCatchAll xmlns="e457d1df-1db2-4b2c-9c92-ae72ac845d4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1CB13F33D978C4DB742CB7385623FD6" ma:contentTypeVersion="18" ma:contentTypeDescription="Crear nuevo documento." ma:contentTypeScope="" ma:versionID="19da270ed423c79dd92039013fcddc66">
  <xsd:schema xmlns:xsd="http://www.w3.org/2001/XMLSchema" xmlns:xs="http://www.w3.org/2001/XMLSchema" xmlns:p="http://schemas.microsoft.com/office/2006/metadata/properties" xmlns:ns2="c8c9426d-bf1a-405b-8f68-2c559a1326f7" xmlns:ns3="e457d1df-1db2-4b2c-9c92-ae72ac845d4f" targetNamespace="http://schemas.microsoft.com/office/2006/metadata/properties" ma:root="true" ma:fieldsID="88d70cf5a0cbf9e30d8d3571af4e36f7" ns2:_="" ns3:_="">
    <xsd:import namespace="c8c9426d-bf1a-405b-8f68-2c559a1326f7"/>
    <xsd:import namespace="e457d1df-1db2-4b2c-9c92-ae72ac845d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9426d-bf1a-405b-8f68-2c559a132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c57083f5-be9c-41b3-a388-000a2fa236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57d1df-1db2-4b2c-9c92-ae72ac845d4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1e526fd-9f61-4eb8-b8b4-c41ef16a6750}" ma:internalName="TaxCatchAll" ma:showField="CatchAllData" ma:web="e457d1df-1db2-4b2c-9c92-ae72ac845d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D7A81-DDC2-4BE8-8575-0C3B438B40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4D707E-119B-40D8-899A-15935AA442EF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457d1df-1db2-4b2c-9c92-ae72ac845d4f"/>
    <ds:schemaRef ds:uri="http://schemas.microsoft.com/office/2006/metadata/properties"/>
    <ds:schemaRef ds:uri="http://www.w3.org/XML/1998/namespace"/>
    <ds:schemaRef ds:uri="http://purl.org/dc/terms/"/>
    <ds:schemaRef ds:uri="c8c9426d-bf1a-405b-8f68-2c559a1326f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16C20F1-6627-48BE-A2C1-2726DD2A8B6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7399</TotalTime>
  <Words>1494</Words>
  <Application>Microsoft Office PowerPoint</Application>
  <PresentationFormat>Presentación en pantalla (16:9)</PresentationFormat>
  <Paragraphs>362</Paragraphs>
  <Slides>24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5" baseType="lpstr">
      <vt:lpstr>Algerian</vt:lpstr>
      <vt:lpstr>Arial</vt:lpstr>
      <vt:lpstr>Arial Black</vt:lpstr>
      <vt:lpstr>Calibri</vt:lpstr>
      <vt:lpstr>Calibri Light</vt:lpstr>
      <vt:lpstr>Century Gothic</vt:lpstr>
      <vt:lpstr>Courier New</vt:lpstr>
      <vt:lpstr>Inter</vt:lpstr>
      <vt:lpstr>Segoe UI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Gestión del Deporte</dc:title>
  <dc:creator>Aracelly Arredondo Palacio</dc:creator>
  <cp:lastModifiedBy>Claudia Liliana Díaz Osorio</cp:lastModifiedBy>
  <cp:revision>548</cp:revision>
  <dcterms:created xsi:type="dcterms:W3CDTF">2024-01-03T20:23:48Z</dcterms:created>
  <dcterms:modified xsi:type="dcterms:W3CDTF">2026-07-09T14:30:09Z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0x010100E1CB13F33D978C4DB742CB7385623FD6</vt:lpwstr>
  </property>
  <property fmtid="{D5CDD505-2E9C-101B-9397-08002B2CF9AE}" pid="3" name="MediaServiceImageTags">
    <vt:lpwstr/>
  </property>
</Properties>
</file>