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323" r:id="rId5"/>
    <p:sldId id="549" r:id="rId6"/>
    <p:sldId id="602" r:id="rId7"/>
    <p:sldId id="605" r:id="rId8"/>
    <p:sldId id="607" r:id="rId9"/>
    <p:sldId id="608" r:id="rId10"/>
    <p:sldId id="609" r:id="rId11"/>
    <p:sldId id="610" r:id="rId12"/>
    <p:sldId id="611" r:id="rId13"/>
    <p:sldId id="612" r:id="rId14"/>
    <p:sldId id="613" r:id="rId15"/>
    <p:sldId id="614" r:id="rId16"/>
    <p:sldId id="616" r:id="rId17"/>
    <p:sldId id="618" r:id="rId18"/>
    <p:sldId id="594" r:id="rId19"/>
    <p:sldId id="523" r:id="rId20"/>
    <p:sldId id="489" r:id="rId21"/>
  </p:sldIdLst>
  <p:sldSz cx="9144000" cy="5143500" type="screen16x9"/>
  <p:notesSz cx="6858000" cy="9144000"/>
  <p:defaultTextStyle>
    <a:defPPr>
      <a:defRPr lang="es-C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46467A4C-9876-422D-B1D0-198005096AB2}">
          <p14:sldIdLst>
            <p14:sldId id="323"/>
            <p14:sldId id="549"/>
            <p14:sldId id="602"/>
            <p14:sldId id="605"/>
            <p14:sldId id="607"/>
            <p14:sldId id="608"/>
            <p14:sldId id="609"/>
            <p14:sldId id="610"/>
            <p14:sldId id="611"/>
            <p14:sldId id="612"/>
            <p14:sldId id="613"/>
            <p14:sldId id="614"/>
            <p14:sldId id="616"/>
            <p14:sldId id="618"/>
            <p14:sldId id="594"/>
          </p14:sldIdLst>
        </p14:section>
        <p14:section name="Sección sin título" id="{EBA637B3-CE34-4583-9D7D-C1DE527F1D00}">
          <p14:sldIdLst>
            <p14:sldId id="523"/>
            <p14:sldId id="4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C11F"/>
    <a:srgbClr val="129045"/>
    <a:srgbClr val="F4F9F1"/>
    <a:srgbClr val="009045"/>
    <a:srgbClr val="69C7BE"/>
    <a:srgbClr val="1BD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051B30-9322-BCBB-91DB-6A4362FF6471}" v="2" dt="2024-01-19T20:04:44.97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89696" autoAdjust="0"/>
  </p:normalViewPr>
  <p:slideViewPr>
    <p:cSldViewPr snapToGrid="0">
      <p:cViewPr varScale="1">
        <p:scale>
          <a:sx n="135" d="100"/>
          <a:sy n="135" d="100"/>
        </p:scale>
        <p:origin x="73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848DA-0DFE-403E-93DA-CA69EFD86AB4}" type="datetimeFigureOut">
              <a:rPr lang="es-CO" smtClean="0"/>
              <a:t>13/08/2026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8E496-AF5F-48DE-AD7C-5E1B8E8584FE}" type="slidenum">
              <a:rPr lang="es-CO" smtClean="0"/>
              <a:t>‹Nº›</a:t>
            </a:fld>
            <a:endParaRPr lang="es-CO"/>
          </a:p>
        </p:txBody>
      </p:sp>
    </p:spTree>
    <p:extLst>
      <p:ext uri="{BB962C8B-B14F-4D97-AF65-F5344CB8AC3E}">
        <p14:creationId xmlns:p14="http://schemas.microsoft.com/office/powerpoint/2010/main" val="3651478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2</a:t>
            </a:fld>
            <a:endParaRPr lang="es-CO"/>
          </a:p>
        </p:txBody>
      </p:sp>
    </p:spTree>
    <p:extLst>
      <p:ext uri="{BB962C8B-B14F-4D97-AF65-F5344CB8AC3E}">
        <p14:creationId xmlns:p14="http://schemas.microsoft.com/office/powerpoint/2010/main" val="2125708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EF8E496-AF5F-48DE-AD7C-5E1B8E8584FE}" type="slidenum">
              <a:rPr lang="es-CO" smtClean="0"/>
              <a:t>3</a:t>
            </a:fld>
            <a:endParaRPr lang="es-CO"/>
          </a:p>
        </p:txBody>
      </p:sp>
    </p:spTree>
    <p:extLst>
      <p:ext uri="{BB962C8B-B14F-4D97-AF65-F5344CB8AC3E}">
        <p14:creationId xmlns:p14="http://schemas.microsoft.com/office/powerpoint/2010/main" val="166513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11</a:t>
            </a:fld>
            <a:endParaRPr lang="es-CO"/>
          </a:p>
        </p:txBody>
      </p:sp>
    </p:spTree>
    <p:extLst>
      <p:ext uri="{BB962C8B-B14F-4D97-AF65-F5344CB8AC3E}">
        <p14:creationId xmlns:p14="http://schemas.microsoft.com/office/powerpoint/2010/main" val="609565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12</a:t>
            </a:fld>
            <a:endParaRPr lang="es-CO"/>
          </a:p>
        </p:txBody>
      </p:sp>
    </p:spTree>
    <p:extLst>
      <p:ext uri="{BB962C8B-B14F-4D97-AF65-F5344CB8AC3E}">
        <p14:creationId xmlns:p14="http://schemas.microsoft.com/office/powerpoint/2010/main" val="273982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16</a:t>
            </a:fld>
            <a:endParaRPr lang="es-CO"/>
          </a:p>
        </p:txBody>
      </p:sp>
    </p:spTree>
    <p:extLst>
      <p:ext uri="{BB962C8B-B14F-4D97-AF65-F5344CB8AC3E}">
        <p14:creationId xmlns:p14="http://schemas.microsoft.com/office/powerpoint/2010/main" val="277644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s-ES"/>
              <a:t>Haga clic para modificar el estilo de título del patrón</a:t>
            </a:r>
            <a:endParaRPr lang="en-US"/>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13/08/2026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39519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82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7" name="Redondear rectángulo de esquina diagonal 6"/>
          <p:cNvSpPr/>
          <p:nvPr userDrawn="1"/>
        </p:nvSpPr>
        <p:spPr>
          <a:xfrm>
            <a:off x="0" y="0"/>
            <a:ext cx="9135784" cy="5297714"/>
          </a:xfrm>
          <a:prstGeom prst="round2DiagRect">
            <a:avLst>
              <a:gd name="adj1" fmla="val 977"/>
              <a:gd name="adj2" fmla="val 0"/>
            </a:avLst>
          </a:prstGeom>
          <a:solidFill>
            <a:srgbClr val="F4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r="76384"/>
          <a:stretch/>
        </p:blipFill>
        <p:spPr>
          <a:xfrm rot="5400000">
            <a:off x="793440" y="-793441"/>
            <a:ext cx="1146629" cy="2733511"/>
          </a:xfrm>
          <a:prstGeom prst="rect">
            <a:avLst/>
          </a:prstGeom>
        </p:spPr>
      </p:pic>
      <p:pic>
        <p:nvPicPr>
          <p:cNvPr id="2" name="Imagen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22007"/>
            <a:ext cx="9637434" cy="5421057"/>
          </a:xfrm>
          <a:prstGeom prst="rect">
            <a:avLst/>
          </a:prstGeom>
        </p:spPr>
      </p:pic>
    </p:spTree>
    <p:extLst>
      <p:ext uri="{BB962C8B-B14F-4D97-AF65-F5344CB8AC3E}">
        <p14:creationId xmlns:p14="http://schemas.microsoft.com/office/powerpoint/2010/main" val="3553051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t="-1" r="822" b="639"/>
          <a:stretch/>
        </p:blipFill>
        <p:spPr>
          <a:xfrm>
            <a:off x="0" y="-2365"/>
            <a:ext cx="9144000" cy="5145865"/>
          </a:xfrm>
          <a:prstGeom prst="rect">
            <a:avLst/>
          </a:prstGeom>
        </p:spPr>
      </p:pic>
      <p:pic>
        <p:nvPicPr>
          <p:cNvPr id="12" name="Imagen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33074" y="4501164"/>
            <a:ext cx="1582104" cy="483873"/>
          </a:xfrm>
          <a:prstGeom prst="rect">
            <a:avLst/>
          </a:prstGeom>
        </p:spPr>
      </p:pic>
    </p:spTree>
    <p:extLst>
      <p:ext uri="{BB962C8B-B14F-4D97-AF65-F5344CB8AC3E}">
        <p14:creationId xmlns:p14="http://schemas.microsoft.com/office/powerpoint/2010/main" val="1030416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1" r="822" b="639"/>
          <a:stretch/>
        </p:blipFill>
        <p:spPr>
          <a:xfrm>
            <a:off x="0" y="-2365"/>
            <a:ext cx="9144000" cy="5145865"/>
          </a:xfrm>
          <a:prstGeom prst="rect">
            <a:avLst/>
          </a:prstGeom>
        </p:spPr>
      </p:pic>
      <p:sp>
        <p:nvSpPr>
          <p:cNvPr id="4" name="Paralelogramo 3"/>
          <p:cNvSpPr/>
          <p:nvPr userDrawn="1"/>
        </p:nvSpPr>
        <p:spPr>
          <a:xfrm>
            <a:off x="441436" y="161716"/>
            <a:ext cx="7181849" cy="500007"/>
          </a:xfrm>
          <a:prstGeom prst="parallelogram">
            <a:avLst>
              <a:gd name="adj" fmla="val 6957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Tree>
    <p:extLst>
      <p:ext uri="{BB962C8B-B14F-4D97-AF65-F5344CB8AC3E}">
        <p14:creationId xmlns:p14="http://schemas.microsoft.com/office/powerpoint/2010/main" val="2086019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Tree>
    <p:extLst>
      <p:ext uri="{BB962C8B-B14F-4D97-AF65-F5344CB8AC3E}">
        <p14:creationId xmlns:p14="http://schemas.microsoft.com/office/powerpoint/2010/main" val="1686320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01100" y="3571875"/>
            <a:ext cx="342900" cy="1571625"/>
          </a:xfrm>
          <a:prstGeom prst="rect">
            <a:avLst/>
          </a:prstGeom>
        </p:spPr>
      </p:pic>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0321" y="4379053"/>
            <a:ext cx="2102229" cy="764447"/>
          </a:xfrm>
          <a:prstGeom prst="rect">
            <a:avLst/>
          </a:prstGeom>
        </p:spPr>
      </p:pic>
      <p:pic>
        <p:nvPicPr>
          <p:cNvPr id="10" name="Marcador de contenido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2157166" y="2157166"/>
            <a:ext cx="4949797" cy="635465"/>
          </a:xfrm>
          <a:prstGeom prst="rect">
            <a:avLst/>
          </a:prstGeom>
        </p:spPr>
      </p:pic>
      <p:pic>
        <p:nvPicPr>
          <p:cNvPr id="6" name="Imagen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33074" y="4501164"/>
            <a:ext cx="1582104" cy="483873"/>
          </a:xfrm>
          <a:prstGeom prst="rect">
            <a:avLst/>
          </a:prstGeom>
        </p:spPr>
      </p:pic>
    </p:spTree>
    <p:extLst>
      <p:ext uri="{BB962C8B-B14F-4D97-AF65-F5344CB8AC3E}">
        <p14:creationId xmlns:p14="http://schemas.microsoft.com/office/powerpoint/2010/main" val="3812874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3" name="Marcador de contenido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08035"/>
            <a:ext cx="4949797" cy="635465"/>
          </a:xfrm>
          <a:prstGeom prst="rect">
            <a:avLst/>
          </a:prstGeom>
        </p:spPr>
      </p:pic>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2662" y="1"/>
            <a:ext cx="851338" cy="542980"/>
          </a:xfrm>
          <a:prstGeom prst="rect">
            <a:avLst/>
          </a:prstGeom>
        </p:spPr>
      </p:pic>
    </p:spTree>
    <p:extLst>
      <p:ext uri="{BB962C8B-B14F-4D97-AF65-F5344CB8AC3E}">
        <p14:creationId xmlns:p14="http://schemas.microsoft.com/office/powerpoint/2010/main" val="1181562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9421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2" name="Imagen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47864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93229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13/08/2026</a:t>
            </a:fld>
            <a:endParaRPr lang="es-CO"/>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s-CO"/>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797217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s-ES"/>
              <a:t>Haga clic para modificar el estilo de título del patrón</a:t>
            </a:r>
            <a:endParaRPr lang="en-US"/>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13/08/2026</a:t>
            </a:fld>
            <a:endParaRPr lang="es-CO"/>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s-CO"/>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3435158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13/08/2026</a:t>
            </a:fld>
            <a:endParaRPr lang="es-CO"/>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s-CO"/>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2990494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13/08/2026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983786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13/08/2026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4188080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9"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20861406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6" r:id="rId5"/>
    <p:sldLayoutId id="2147483675" r:id="rId6"/>
    <p:sldLayoutId id="2147483663" r:id="rId7"/>
    <p:sldLayoutId id="2147483674"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29902" y="739044"/>
            <a:ext cx="7067129" cy="1560427"/>
          </a:xfrm>
          <a:prstGeom prst="rect">
            <a:avLst/>
          </a:prstGeom>
          <a:noFill/>
        </p:spPr>
        <p:txBody>
          <a:bodyPr wrap="square" rtlCol="0">
            <a:spAutoFit/>
          </a:bodyPr>
          <a:lstStyle/>
          <a:p>
            <a:pPr algn="ctr">
              <a:lnSpc>
                <a:spcPct val="90000"/>
              </a:lnSpc>
              <a:spcBef>
                <a:spcPct val="0"/>
              </a:spcBef>
            </a:pPr>
            <a:r>
              <a:rPr lang="es-MX" sz="2400" b="1" dirty="0">
                <a:solidFill>
                  <a:schemeClr val="bg1"/>
                </a:solidFill>
                <a:latin typeface="Arial Black" panose="020B0A04020102020204" pitchFamily="34" charset="0"/>
                <a:ea typeface="+mj-ea"/>
                <a:cs typeface="+mj-cs"/>
              </a:rPr>
              <a:t>Comité Institucional de Coordinación </a:t>
            </a:r>
            <a:r>
              <a:rPr lang="es-MX" sz="2400" b="1" dirty="0" smtClean="0">
                <a:solidFill>
                  <a:schemeClr val="bg1"/>
                </a:solidFill>
                <a:latin typeface="Arial Black" panose="020B0A04020102020204" pitchFamily="34" charset="0"/>
                <a:ea typeface="+mj-ea"/>
                <a:cs typeface="+mj-cs"/>
              </a:rPr>
              <a:t>de Control Interno </a:t>
            </a:r>
          </a:p>
          <a:p>
            <a:pPr algn="ctr">
              <a:lnSpc>
                <a:spcPct val="90000"/>
              </a:lnSpc>
              <a:spcBef>
                <a:spcPct val="0"/>
              </a:spcBef>
            </a:pPr>
            <a:endParaRPr lang="es-MX" sz="1400" b="1" dirty="0" smtClean="0">
              <a:solidFill>
                <a:schemeClr val="bg1"/>
              </a:solidFill>
              <a:latin typeface="Arial Black" panose="020B0A04020102020204" pitchFamily="34" charset="0"/>
              <a:ea typeface="+mj-ea"/>
              <a:cs typeface="+mj-cs"/>
            </a:endParaRPr>
          </a:p>
          <a:p>
            <a:pPr algn="ctr">
              <a:lnSpc>
                <a:spcPct val="90000"/>
              </a:lnSpc>
              <a:spcBef>
                <a:spcPct val="0"/>
              </a:spcBef>
            </a:pPr>
            <a:endParaRPr lang="es-MX" sz="2000" b="1" dirty="0" smtClean="0">
              <a:solidFill>
                <a:schemeClr val="bg1"/>
              </a:solidFill>
              <a:latin typeface="Arial Black" panose="020B0A04020102020204" pitchFamily="34" charset="0"/>
              <a:ea typeface="+mj-ea"/>
              <a:cs typeface="+mj-cs"/>
            </a:endParaRPr>
          </a:p>
          <a:p>
            <a:pPr algn="ctr">
              <a:lnSpc>
                <a:spcPct val="90000"/>
              </a:lnSpc>
              <a:spcBef>
                <a:spcPct val="0"/>
              </a:spcBef>
            </a:pPr>
            <a:r>
              <a:rPr lang="es-MX" sz="2400" b="1" dirty="0" smtClean="0">
                <a:solidFill>
                  <a:schemeClr val="bg1"/>
                </a:solidFill>
                <a:latin typeface="Arial Black" panose="020B0A04020102020204" pitchFamily="34" charset="0"/>
                <a:ea typeface="+mj-ea"/>
                <a:cs typeface="+mj-cs"/>
              </a:rPr>
              <a:t>CICCI No.5</a:t>
            </a:r>
            <a:endParaRPr lang="es-CO" sz="2400" b="1" dirty="0">
              <a:solidFill>
                <a:schemeClr val="bg1"/>
              </a:solidFill>
              <a:latin typeface="Arial Black" panose="020B0A04020102020204" pitchFamily="34" charset="0"/>
              <a:ea typeface="+mj-ea"/>
              <a:cs typeface="+mj-cs"/>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1775" y="3303696"/>
            <a:ext cx="2600043" cy="838813"/>
          </a:xfrm>
          <a:prstGeom prst="rect">
            <a:avLst/>
          </a:prstGeom>
        </p:spPr>
      </p:pic>
      <p:sp>
        <p:nvSpPr>
          <p:cNvPr id="4" name="CuadroTexto 3"/>
          <p:cNvSpPr txBox="1"/>
          <p:nvPr/>
        </p:nvSpPr>
        <p:spPr>
          <a:xfrm>
            <a:off x="885377" y="2687587"/>
            <a:ext cx="6756177" cy="424732"/>
          </a:xfrm>
          <a:prstGeom prst="rect">
            <a:avLst/>
          </a:prstGeom>
          <a:noFill/>
        </p:spPr>
        <p:txBody>
          <a:bodyPr wrap="square" rtlCol="0">
            <a:spAutoFit/>
          </a:bodyPr>
          <a:lstStyle/>
          <a:p>
            <a:pPr algn="ctr">
              <a:lnSpc>
                <a:spcPct val="90000"/>
              </a:lnSpc>
              <a:spcBef>
                <a:spcPct val="0"/>
              </a:spcBef>
            </a:pPr>
            <a:r>
              <a:rPr lang="es-MX" sz="2400" b="1" dirty="0" smtClean="0">
                <a:solidFill>
                  <a:schemeClr val="bg1"/>
                </a:solidFill>
                <a:latin typeface="Arial Black" panose="020B0A04020102020204" pitchFamily="34" charset="0"/>
                <a:ea typeface="+mj-ea"/>
                <a:cs typeface="+mj-cs"/>
              </a:rPr>
              <a:t>13 de agosto del 2026</a:t>
            </a:r>
            <a:endParaRPr lang="es-CO" sz="2400" b="1" dirty="0">
              <a:solidFill>
                <a:schemeClr val="bg1"/>
              </a:solidFill>
              <a:latin typeface="Arial Black" panose="020B0A04020102020204" pitchFamily="34" charset="0"/>
              <a:ea typeface="+mj-ea"/>
              <a:cs typeface="+mj-cs"/>
            </a:endParaRPr>
          </a:p>
        </p:txBody>
      </p:sp>
    </p:spTree>
    <p:extLst>
      <p:ext uri="{BB962C8B-B14F-4D97-AF65-F5344CB8AC3E}">
        <p14:creationId xmlns:p14="http://schemas.microsoft.com/office/powerpoint/2010/main" val="1731323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7412182" cy="626806"/>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882732" y="108955"/>
            <a:ext cx="3646717" cy="40889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s-MX" sz="2400" b="1" dirty="0">
                <a:solidFill>
                  <a:schemeClr val="bg1"/>
                </a:solidFill>
                <a:latin typeface="Arial Black" panose="020B0A04020102020204" pitchFamily="34" charset="0"/>
              </a:rPr>
              <a:t>Temas a </a:t>
            </a:r>
            <a:r>
              <a:rPr lang="es-MX" sz="2400" b="1" dirty="0" smtClean="0">
                <a:solidFill>
                  <a:schemeClr val="bg1"/>
                </a:solidFill>
                <a:latin typeface="Arial Black" panose="020B0A04020102020204" pitchFamily="34" charset="0"/>
              </a:rPr>
              <a:t>presentar:</a:t>
            </a:r>
            <a:endParaRPr lang="es-CO" sz="2400" b="1" dirty="0">
              <a:solidFill>
                <a:schemeClr val="bg1"/>
              </a:solidFill>
              <a:latin typeface="Arial Black" panose="020B0A04020102020204" pitchFamily="34" charset="0"/>
            </a:endParaRPr>
          </a:p>
        </p:txBody>
      </p:sp>
      <p:sp>
        <p:nvSpPr>
          <p:cNvPr id="4" name="Rectángulo 3"/>
          <p:cNvSpPr/>
          <p:nvPr/>
        </p:nvSpPr>
        <p:spPr>
          <a:xfrm>
            <a:off x="170122" y="626806"/>
            <a:ext cx="7478232" cy="4732065"/>
          </a:xfrm>
          <a:prstGeom prst="rect">
            <a:avLst/>
          </a:prstGeom>
        </p:spPr>
        <p:txBody>
          <a:bodyPr wrap="square">
            <a:spAutoFit/>
          </a:bodyPr>
          <a:lstStyle/>
          <a:p>
            <a:pPr fontAlgn="base"/>
            <a:r>
              <a:rPr lang="es-CO" sz="1400" b="1" dirty="0">
                <a:latin typeface="Arial" panose="020B0604020202020204" pitchFamily="34" charset="0"/>
                <a:cs typeface="Arial" panose="020B0604020202020204" pitchFamily="34" charset="0"/>
              </a:rPr>
              <a:t>1. Modificación PAA</a:t>
            </a:r>
          </a:p>
          <a:p>
            <a:pPr lvl="0" fontAlgn="base"/>
            <a:endParaRPr lang="es-CO" sz="1400" b="1" dirty="0" smtClean="0">
              <a:latin typeface="Arial" panose="020B0604020202020204" pitchFamily="34" charset="0"/>
              <a:cs typeface="Arial" panose="020B0604020202020204" pitchFamily="34" charset="0"/>
            </a:endParaRPr>
          </a:p>
          <a:p>
            <a:pPr lvl="0" fontAlgn="base"/>
            <a:r>
              <a:rPr lang="es-CO" sz="1400" b="1" dirty="0" smtClean="0">
                <a:latin typeface="Arial" panose="020B0604020202020204" pitchFamily="34" charset="0"/>
                <a:cs typeface="Arial" panose="020B0604020202020204" pitchFamily="34" charset="0"/>
              </a:rPr>
              <a:t>2. Informes </a:t>
            </a:r>
            <a:r>
              <a:rPr lang="es-CO" sz="1400" b="1" dirty="0">
                <a:latin typeface="Arial" panose="020B0604020202020204" pitchFamily="34" charset="0"/>
                <a:cs typeface="Arial" panose="020B0604020202020204" pitchFamily="34" charset="0"/>
              </a:rPr>
              <a:t>realizados.</a:t>
            </a:r>
            <a:endParaRPr lang="es-CO" sz="1400" dirty="0">
              <a:latin typeface="Arial" panose="020B0604020202020204" pitchFamily="34" charset="0"/>
              <a:cs typeface="Arial" panose="020B0604020202020204" pitchFamily="34" charset="0"/>
            </a:endParaRPr>
          </a:p>
          <a:p>
            <a:r>
              <a:rPr lang="es-CO" sz="1400" dirty="0">
                <a:latin typeface="Arial" panose="020B0604020202020204" pitchFamily="34" charset="0"/>
                <a:cs typeface="Arial" panose="020B0604020202020204" pitchFamily="34" charset="0"/>
              </a:rPr>
              <a:t> </a:t>
            </a:r>
          </a:p>
          <a:p>
            <a:pPr lvl="1"/>
            <a:r>
              <a:rPr lang="es-CO" sz="1400" dirty="0" smtClean="0">
                <a:latin typeface="Arial" panose="020B0604020202020204" pitchFamily="34" charset="0"/>
                <a:cs typeface="Arial" panose="020B0604020202020204" pitchFamily="34" charset="0"/>
              </a:rPr>
              <a:t>Auditoría </a:t>
            </a:r>
            <a:r>
              <a:rPr lang="es-CO" sz="1400" dirty="0">
                <a:latin typeface="Arial" panose="020B0604020202020204" pitchFamily="34" charset="0"/>
                <a:cs typeface="Arial" panose="020B0604020202020204" pitchFamily="34" charset="0"/>
              </a:rPr>
              <a:t>especializada de carácter técnico Convenio Interadministrativo N.° 678 de 2023 (cofinanciar la construcción de la pista de patinaje en el municipio de Ituango, Antioquia).</a:t>
            </a:r>
          </a:p>
          <a:p>
            <a:pPr lvl="1"/>
            <a:r>
              <a:rPr lang="es-CO" sz="1400" dirty="0">
                <a:latin typeface="Arial" panose="020B0604020202020204" pitchFamily="34" charset="0"/>
                <a:cs typeface="Arial" panose="020B0604020202020204" pitchFamily="34" charset="0"/>
              </a:rPr>
              <a:t>Informe del Estado del Sistema de Control Interno</a:t>
            </a:r>
          </a:p>
          <a:p>
            <a:pPr lvl="1"/>
            <a:r>
              <a:rPr lang="es-CO" sz="1400" dirty="0">
                <a:latin typeface="Arial" panose="020B0604020202020204" pitchFamily="34" charset="0"/>
                <a:cs typeface="Arial" panose="020B0604020202020204" pitchFamily="34" charset="0"/>
              </a:rPr>
              <a:t>Carrera Administrativa – Directiva 15 Procuraduría</a:t>
            </a:r>
          </a:p>
          <a:p>
            <a:r>
              <a:rPr lang="es-CO" sz="1400" dirty="0">
                <a:latin typeface="Arial" panose="020B0604020202020204" pitchFamily="34" charset="0"/>
                <a:cs typeface="Arial" panose="020B0604020202020204" pitchFamily="34" charset="0"/>
              </a:rPr>
              <a:t> </a:t>
            </a:r>
          </a:p>
          <a:p>
            <a:pPr lvl="0" fontAlgn="base"/>
            <a:r>
              <a:rPr lang="es-CO" sz="1400" b="1" dirty="0">
                <a:latin typeface="Arial" panose="020B0604020202020204" pitchFamily="34" charset="0"/>
                <a:cs typeface="Arial" panose="020B0604020202020204" pitchFamily="34" charset="0"/>
              </a:rPr>
              <a:t>3</a:t>
            </a:r>
            <a:r>
              <a:rPr lang="es-CO" sz="1400" b="1" dirty="0" smtClean="0">
                <a:latin typeface="Arial" panose="020B0604020202020204" pitchFamily="34" charset="0"/>
                <a:cs typeface="Arial" panose="020B0604020202020204" pitchFamily="34" charset="0"/>
              </a:rPr>
              <a:t>. Informe </a:t>
            </a:r>
            <a:r>
              <a:rPr lang="es-CO" sz="1400" b="1" dirty="0">
                <a:latin typeface="Arial" panose="020B0604020202020204" pitchFamily="34" charset="0"/>
                <a:cs typeface="Arial" panose="020B0604020202020204" pitchFamily="34" charset="0"/>
              </a:rPr>
              <a:t>de ley, Acción de Verificación y/o Auditorias en ejecución</a:t>
            </a:r>
            <a:endParaRPr lang="es-CO" sz="1400" dirty="0">
              <a:latin typeface="Arial" panose="020B0604020202020204" pitchFamily="34" charset="0"/>
              <a:cs typeface="Arial" panose="020B0604020202020204" pitchFamily="34" charset="0"/>
            </a:endParaRPr>
          </a:p>
          <a:p>
            <a:pPr fontAlgn="base"/>
            <a:r>
              <a:rPr lang="es-CO" sz="1400" b="1" dirty="0">
                <a:latin typeface="Arial" panose="020B0604020202020204" pitchFamily="34" charset="0"/>
                <a:cs typeface="Arial" panose="020B0604020202020204" pitchFamily="34" charset="0"/>
              </a:rPr>
              <a:t> </a:t>
            </a:r>
            <a:endParaRPr lang="es-CO" sz="1400" dirty="0">
              <a:latin typeface="Arial" panose="020B0604020202020204" pitchFamily="34" charset="0"/>
              <a:cs typeface="Arial" panose="020B0604020202020204" pitchFamily="34" charset="0"/>
            </a:endParaRPr>
          </a:p>
          <a:p>
            <a:pPr lvl="1" fontAlgn="base"/>
            <a:r>
              <a:rPr lang="es-CO" sz="1400" dirty="0">
                <a:latin typeface="Arial" panose="020B0604020202020204" pitchFamily="34" charset="0"/>
                <a:cs typeface="Arial" panose="020B0604020202020204" pitchFamily="34" charset="0"/>
              </a:rPr>
              <a:t>Auditoria al proceso Contratación y Adquisiciones </a:t>
            </a:r>
            <a:endParaRPr lang="es-CO" sz="1400" dirty="0" smtClean="0">
              <a:latin typeface="Arial" panose="020B0604020202020204" pitchFamily="34" charset="0"/>
              <a:cs typeface="Arial" panose="020B0604020202020204" pitchFamily="34" charset="0"/>
            </a:endParaRPr>
          </a:p>
          <a:p>
            <a:pPr lvl="1" fontAlgn="base"/>
            <a:r>
              <a:rPr lang="es-CO" sz="1400" dirty="0" smtClean="0">
                <a:latin typeface="Arial" panose="020B0604020202020204" pitchFamily="34" charset="0"/>
                <a:cs typeface="Arial" panose="020B0604020202020204" pitchFamily="34" charset="0"/>
              </a:rPr>
              <a:t>Seguimiento </a:t>
            </a:r>
            <a:r>
              <a:rPr lang="es-CO" sz="1400" dirty="0">
                <a:latin typeface="Arial" panose="020B0604020202020204" pitchFamily="34" charset="0"/>
                <a:cs typeface="Arial" panose="020B0604020202020204" pitchFamily="34" charset="0"/>
              </a:rPr>
              <a:t>al Cumplimiento Ley 1712 (ITA).</a:t>
            </a:r>
          </a:p>
          <a:p>
            <a:pPr lvl="1" fontAlgn="base"/>
            <a:r>
              <a:rPr lang="es-CO" sz="1400" dirty="0">
                <a:latin typeface="Arial" panose="020B0604020202020204" pitchFamily="34" charset="0"/>
                <a:cs typeface="Arial" panose="020B0604020202020204" pitchFamily="34" charset="0"/>
              </a:rPr>
              <a:t>Informe de Austeridad en el Gasto</a:t>
            </a:r>
          </a:p>
          <a:p>
            <a:pPr lvl="1" fontAlgn="base"/>
            <a:r>
              <a:rPr lang="es-CO" sz="1400" dirty="0" smtClean="0">
                <a:latin typeface="Arial" panose="020B0604020202020204" pitchFamily="34" charset="0"/>
                <a:cs typeface="Arial" panose="020B0604020202020204" pitchFamily="34" charset="0"/>
              </a:rPr>
              <a:t>Auditoria </a:t>
            </a:r>
            <a:r>
              <a:rPr lang="es-CO" sz="1400" dirty="0">
                <a:latin typeface="Arial" panose="020B0604020202020204" pitchFamily="34" charset="0"/>
                <a:cs typeface="Arial" panose="020B0604020202020204" pitchFamily="34" charset="0"/>
              </a:rPr>
              <a:t>al contrato 777-2024 (Adecuación de cancha polideportiva del municipio de </a:t>
            </a:r>
            <a:r>
              <a:rPr lang="es-CO" sz="1400" dirty="0" err="1">
                <a:latin typeface="Arial" panose="020B0604020202020204" pitchFamily="34" charset="0"/>
                <a:cs typeface="Arial" panose="020B0604020202020204" pitchFamily="34" charset="0"/>
              </a:rPr>
              <a:t>Rionegro</a:t>
            </a:r>
            <a:r>
              <a:rPr lang="es-CO" sz="1400" dirty="0">
                <a:latin typeface="Arial" panose="020B0604020202020204" pitchFamily="34" charset="0"/>
                <a:cs typeface="Arial" panose="020B0604020202020204" pitchFamily="34" charset="0"/>
              </a:rPr>
              <a:t> -Antioquia).</a:t>
            </a:r>
          </a:p>
          <a:p>
            <a:pPr fontAlgn="base"/>
            <a:r>
              <a:rPr lang="es-CO" sz="1400" dirty="0">
                <a:latin typeface="Arial" panose="020B0604020202020204" pitchFamily="34" charset="0"/>
                <a:cs typeface="Arial" panose="020B0604020202020204" pitchFamily="34" charset="0"/>
              </a:rPr>
              <a:t> </a:t>
            </a:r>
          </a:p>
          <a:p>
            <a:pPr lvl="0" fontAlgn="base"/>
            <a:r>
              <a:rPr lang="es-CO" sz="1400" b="1" dirty="0" smtClean="0">
                <a:latin typeface="Arial" panose="020B0604020202020204" pitchFamily="34" charset="0"/>
                <a:cs typeface="Arial" panose="020B0604020202020204" pitchFamily="34" charset="0"/>
              </a:rPr>
              <a:t>4. Proposiciones </a:t>
            </a:r>
            <a:r>
              <a:rPr lang="es-CO" sz="1400" b="1" dirty="0">
                <a:latin typeface="Arial" panose="020B0604020202020204" pitchFamily="34" charset="0"/>
                <a:cs typeface="Arial" panose="020B0604020202020204" pitchFamily="34" charset="0"/>
              </a:rPr>
              <a:t>y varios</a:t>
            </a:r>
          </a:p>
          <a:p>
            <a:pPr fontAlgn="base"/>
            <a:r>
              <a:rPr lang="es-CO" sz="1400" b="1" dirty="0">
                <a:latin typeface="Arial" panose="020B0604020202020204" pitchFamily="34" charset="0"/>
                <a:cs typeface="Arial" panose="020B0604020202020204" pitchFamily="34" charset="0"/>
              </a:rPr>
              <a:t> </a:t>
            </a:r>
            <a:endParaRPr lang="es-CO" sz="1400" dirty="0">
              <a:latin typeface="Arial" panose="020B0604020202020204" pitchFamily="34" charset="0"/>
              <a:cs typeface="Arial" panose="020B0604020202020204" pitchFamily="34" charset="0"/>
            </a:endParaRPr>
          </a:p>
          <a:p>
            <a:r>
              <a:rPr lang="es-CO" sz="800" b="1" dirty="0" smtClean="0">
                <a:latin typeface="Arial" panose="020B0604020202020204" pitchFamily="34" charset="0"/>
                <a:cs typeface="Arial" panose="020B0604020202020204" pitchFamily="34" charset="0"/>
              </a:rPr>
              <a:t> </a:t>
            </a:r>
            <a:endParaRPr lang="es-CO" sz="800" dirty="0" smtClean="0">
              <a:latin typeface="Arial" panose="020B0604020202020204" pitchFamily="34" charset="0"/>
              <a:cs typeface="Arial" panose="020B0604020202020204" pitchFamily="34" charset="0"/>
            </a:endParaRPr>
          </a:p>
          <a:p>
            <a:endParaRPr lang="es-MX" b="1" dirty="0"/>
          </a:p>
        </p:txBody>
      </p:sp>
    </p:spTree>
    <p:extLst>
      <p:ext uri="{BB962C8B-B14F-4D97-AF65-F5344CB8AC3E}">
        <p14:creationId xmlns:p14="http://schemas.microsoft.com/office/powerpoint/2010/main" val="37244752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 </a:t>
            </a:r>
          </a:p>
        </p:txBody>
      </p:sp>
      <p:sp>
        <p:nvSpPr>
          <p:cNvPr id="2" name="Rectángulo 1"/>
          <p:cNvSpPr/>
          <p:nvPr/>
        </p:nvSpPr>
        <p:spPr>
          <a:xfrm>
            <a:off x="0" y="1"/>
            <a:ext cx="7315200" cy="923330"/>
          </a:xfrm>
          <a:prstGeom prst="rect">
            <a:avLst/>
          </a:prstGeom>
        </p:spPr>
        <p:txBody>
          <a:bodyPr wrap="square">
            <a:spAutoFit/>
          </a:bodyPr>
          <a:lstStyle/>
          <a:p>
            <a:pPr lvl="1"/>
            <a:endParaRPr lang="es-MX" sz="1800" b="1" dirty="0" smtClean="0">
              <a:solidFill>
                <a:schemeClr val="bg1"/>
              </a:solidFill>
              <a:latin typeface="Arial Black" panose="020B0A04020102020204" pitchFamily="34" charset="0"/>
            </a:endParaRPr>
          </a:p>
          <a:p>
            <a:pPr lvl="1"/>
            <a:r>
              <a:rPr lang="es-MX" sz="1800" b="1" dirty="0">
                <a:solidFill>
                  <a:schemeClr val="bg1"/>
                </a:solidFill>
                <a:latin typeface="Arial Black" panose="020B0A04020102020204" pitchFamily="34" charset="0"/>
              </a:rPr>
              <a:t>1</a:t>
            </a:r>
            <a:r>
              <a:rPr lang="es-MX" sz="1800" b="1" dirty="0" smtClean="0">
                <a:solidFill>
                  <a:schemeClr val="bg1"/>
                </a:solidFill>
                <a:latin typeface="Arial Black" panose="020B0A04020102020204" pitchFamily="34" charset="0"/>
              </a:rPr>
              <a:t>. Modificación PAA</a:t>
            </a:r>
            <a:endParaRPr lang="es-MX" sz="1800" b="1" dirty="0">
              <a:solidFill>
                <a:schemeClr val="bg1"/>
              </a:solidFill>
              <a:latin typeface="Arial Black" panose="020B0A04020102020204" pitchFamily="34" charset="0"/>
            </a:endParaRPr>
          </a:p>
          <a:p>
            <a:pPr lvl="1"/>
            <a:endParaRPr lang="es-CO" sz="1800" dirty="0">
              <a:solidFill>
                <a:schemeClr val="bg1"/>
              </a:solidFill>
              <a:latin typeface="Arial Black" panose="020B0A04020102020204" pitchFamily="34" charset="0"/>
            </a:endParaRPr>
          </a:p>
        </p:txBody>
      </p:sp>
      <p:sp>
        <p:nvSpPr>
          <p:cNvPr id="3" name="Rectángulo 2"/>
          <p:cNvSpPr/>
          <p:nvPr/>
        </p:nvSpPr>
        <p:spPr>
          <a:xfrm>
            <a:off x="595423" y="1013637"/>
            <a:ext cx="7896447" cy="584775"/>
          </a:xfrm>
          <a:prstGeom prst="rect">
            <a:avLst/>
          </a:prstGeom>
        </p:spPr>
        <p:txBody>
          <a:bodyPr wrap="square">
            <a:spAutoFit/>
          </a:bodyPr>
          <a:lstStyle/>
          <a:p>
            <a:pPr lvl="0"/>
            <a:endParaRPr lang="es-MX" sz="1200" b="1" dirty="0"/>
          </a:p>
          <a:p>
            <a:pPr lvl="0"/>
            <a:endParaRPr lang="es-MX" sz="2000" b="1" dirty="0"/>
          </a:p>
        </p:txBody>
      </p:sp>
      <p:pic>
        <p:nvPicPr>
          <p:cNvPr id="9" name="Imagen 8"/>
          <p:cNvPicPr/>
          <p:nvPr/>
        </p:nvPicPr>
        <p:blipFill>
          <a:blip r:embed="rId3"/>
          <a:stretch>
            <a:fillRect/>
          </a:stretch>
        </p:blipFill>
        <p:spPr>
          <a:xfrm>
            <a:off x="877684" y="930979"/>
            <a:ext cx="7378994" cy="2424446"/>
          </a:xfrm>
          <a:prstGeom prst="rect">
            <a:avLst/>
          </a:prstGeom>
        </p:spPr>
      </p:pic>
      <p:pic>
        <p:nvPicPr>
          <p:cNvPr id="4" name="Imagen 3"/>
          <p:cNvPicPr>
            <a:picLocks noChangeAspect="1"/>
          </p:cNvPicPr>
          <p:nvPr/>
        </p:nvPicPr>
        <p:blipFill>
          <a:blip r:embed="rId4"/>
          <a:stretch>
            <a:fillRect/>
          </a:stretch>
        </p:blipFill>
        <p:spPr>
          <a:xfrm>
            <a:off x="116957" y="3438083"/>
            <a:ext cx="8900448" cy="963796"/>
          </a:xfrm>
          <a:prstGeom prst="rect">
            <a:avLst/>
          </a:prstGeom>
        </p:spPr>
      </p:pic>
    </p:spTree>
    <p:extLst>
      <p:ext uri="{BB962C8B-B14F-4D97-AF65-F5344CB8AC3E}">
        <p14:creationId xmlns:p14="http://schemas.microsoft.com/office/powerpoint/2010/main" val="3581087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a:t>
            </a:r>
            <a:r>
              <a:rPr lang="es-MX" sz="1600" dirty="0">
                <a:solidFill>
                  <a:schemeClr val="bg1"/>
                </a:solidFill>
                <a:latin typeface="Arial" panose="020B0604020202020204" pitchFamily="34" charset="0"/>
                <a:cs typeface="Arial" panose="020B0604020202020204" pitchFamily="34" charset="0"/>
              </a:rPr>
              <a:t>.</a:t>
            </a:r>
          </a:p>
        </p:txBody>
      </p:sp>
      <p:sp>
        <p:nvSpPr>
          <p:cNvPr id="11" name="Rectángulo 10"/>
          <p:cNvSpPr/>
          <p:nvPr/>
        </p:nvSpPr>
        <p:spPr>
          <a:xfrm>
            <a:off x="155944" y="885825"/>
            <a:ext cx="8591107" cy="1546577"/>
          </a:xfrm>
          <a:prstGeom prst="rect">
            <a:avLst/>
          </a:prstGeom>
        </p:spPr>
        <p:txBody>
          <a:bodyPr wrap="square">
            <a:spAutoFit/>
          </a:bodyPr>
          <a:lstStyle/>
          <a:p>
            <a:pPr algn="just"/>
            <a:r>
              <a:rPr lang="es-MX" b="1" dirty="0" smtClean="0">
                <a:latin typeface="Arial" panose="020B0604020202020204" pitchFamily="34" charset="0"/>
                <a:cs typeface="Arial" panose="020B0604020202020204" pitchFamily="34" charset="0"/>
              </a:rPr>
              <a:t>ALCANCE: </a:t>
            </a:r>
            <a:r>
              <a:rPr lang="es-MX" dirty="0" smtClean="0">
                <a:latin typeface="Arial" panose="020B0604020202020204" pitchFamily="34" charset="0"/>
                <a:cs typeface="Arial" panose="020B0604020202020204" pitchFamily="34" charset="0"/>
              </a:rPr>
              <a:t>El </a:t>
            </a:r>
            <a:r>
              <a:rPr lang="es-MX" dirty="0">
                <a:latin typeface="Arial" panose="020B0604020202020204" pitchFamily="34" charset="0"/>
                <a:cs typeface="Arial" panose="020B0604020202020204" pitchFamily="34" charset="0"/>
              </a:rPr>
              <a:t>proceso de auditoria abarcara </a:t>
            </a:r>
            <a:r>
              <a:rPr lang="es-MX" b="1" dirty="0">
                <a:latin typeface="Arial" panose="020B0604020202020204" pitchFamily="34" charset="0"/>
                <a:cs typeface="Arial" panose="020B0604020202020204" pitchFamily="34" charset="0"/>
              </a:rPr>
              <a:t>la revisión del contrato N° 678 de 2023 - Cofinanciar la construcción de la pista de patinaje en el municipio de Ituango, Antioquia</a:t>
            </a:r>
            <a:r>
              <a:rPr lang="es-MX" dirty="0">
                <a:latin typeface="Arial" panose="020B0604020202020204" pitchFamily="34" charset="0"/>
                <a:cs typeface="Arial" panose="020B0604020202020204" pitchFamily="34" charset="0"/>
              </a:rPr>
              <a:t>, incluyendo la verificación de la planeación, ejecución y supervisión de la obra, se examinarán los informes técnicos, financieros y administrativos, así como la conformidad con las especificaciones contractuales y normativas vigentes. El análisis incluirá entrevistas, revisión de cronogramas y presupuestos, la validación de mecanismos de control y seguimiento utilizados por la entidad. También se verificará los procesos de contratación, la gestión de modificaciones contractuales, las actas de entrega, terminación y liquidación (si aplica).</a:t>
            </a:r>
            <a:endParaRPr lang="es-CO" dirty="0">
              <a:latin typeface="Arial" panose="020B0604020202020204" pitchFamily="34" charset="0"/>
              <a:cs typeface="Arial" panose="020B0604020202020204" pitchFamily="34" charset="0"/>
            </a:endParaRPr>
          </a:p>
        </p:txBody>
      </p:sp>
      <p:sp>
        <p:nvSpPr>
          <p:cNvPr id="12" name="Rectángulo 11"/>
          <p:cNvSpPr/>
          <p:nvPr/>
        </p:nvSpPr>
        <p:spPr>
          <a:xfrm>
            <a:off x="155944" y="2649109"/>
            <a:ext cx="8704521" cy="1546577"/>
          </a:xfrm>
          <a:prstGeom prst="rect">
            <a:avLst/>
          </a:prstGeom>
        </p:spPr>
        <p:txBody>
          <a:bodyPr wrap="square">
            <a:spAutoFit/>
          </a:bodyPr>
          <a:lstStyle/>
          <a:p>
            <a:pPr algn="just"/>
            <a:r>
              <a:rPr lang="es-MX" b="1" dirty="0" smtClean="0">
                <a:latin typeface="Arial" panose="020B0604020202020204" pitchFamily="34" charset="0"/>
                <a:cs typeface="Arial" panose="020B0604020202020204" pitchFamily="34" charset="0"/>
              </a:rPr>
              <a:t>Limitaciones</a:t>
            </a:r>
            <a:r>
              <a:rPr lang="es-MX" dirty="0" smtClean="0">
                <a:latin typeface="Arial" panose="020B0604020202020204" pitchFamily="34" charset="0"/>
                <a:cs typeface="Arial" panose="020B0604020202020204" pitchFamily="34" charset="0"/>
              </a:rPr>
              <a:t>: Durante </a:t>
            </a:r>
            <a:r>
              <a:rPr lang="es-MX" dirty="0">
                <a:latin typeface="Arial" panose="020B0604020202020204" pitchFamily="34" charset="0"/>
                <a:cs typeface="Arial" panose="020B0604020202020204" pitchFamily="34" charset="0"/>
              </a:rPr>
              <a:t>el desarrollo de la auditoría </a:t>
            </a:r>
            <a:r>
              <a:rPr lang="es-MX" b="1" dirty="0">
                <a:latin typeface="Arial" panose="020B0604020202020204" pitchFamily="34" charset="0"/>
                <a:cs typeface="Arial" panose="020B0604020202020204" pitchFamily="34" charset="0"/>
              </a:rPr>
              <a:t>se solicitó </a:t>
            </a:r>
            <a:r>
              <a:rPr lang="es-MX" dirty="0">
                <a:latin typeface="Arial" panose="020B0604020202020204" pitchFamily="34" charset="0"/>
                <a:cs typeface="Arial" panose="020B0604020202020204" pitchFamily="34" charset="0"/>
              </a:rPr>
              <a:t>por medio de correo electrónico el día 19/06/2026 y el día 8/07/2026, a la Subgerencia de Escenarios Deportivos y Equipamiento </a:t>
            </a:r>
            <a:r>
              <a:rPr lang="es-MX" b="1" dirty="0">
                <a:latin typeface="Arial" panose="020B0604020202020204" pitchFamily="34" charset="0"/>
                <a:cs typeface="Arial" panose="020B0604020202020204" pitchFamily="34" charset="0"/>
              </a:rPr>
              <a:t>el suministro de los Análisis de Precios Unitarios (APU) correspondientes a los ítems del presupuesto de obra que presentaban diferencias en sus precios unitarios</a:t>
            </a:r>
            <a:r>
              <a:rPr lang="es-MX" dirty="0">
                <a:latin typeface="Arial" panose="020B0604020202020204" pitchFamily="34" charset="0"/>
                <a:cs typeface="Arial" panose="020B0604020202020204" pitchFamily="34" charset="0"/>
              </a:rPr>
              <a:t>, con el fin de verificar la conformación de los costos y establecer la justificación técnica y económica de dichas variaciones. No obstante, </a:t>
            </a:r>
            <a:r>
              <a:rPr lang="es-MX" b="1" dirty="0">
                <a:latin typeface="Arial" panose="020B0604020202020204" pitchFamily="34" charset="0"/>
                <a:cs typeface="Arial" panose="020B0604020202020204" pitchFamily="34" charset="0"/>
              </a:rPr>
              <a:t>esta información no fue suministrada, lo que limitó el alcance de la auditoría al impedir la validación de la razonabilidad de los precios unitarios.</a:t>
            </a:r>
            <a:endParaRPr lang="es-CO"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83472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17100"/>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390200" y="420435"/>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6509973" y="510622"/>
            <a:ext cx="2545670" cy="286232"/>
          </a:xfrm>
          <a:prstGeom prst="rect">
            <a:avLst/>
          </a:prstGeom>
        </p:spPr>
        <p:txBody>
          <a:bodyPr wrap="square">
            <a:spAutoFit/>
          </a:bodyPr>
          <a:lstStyle/>
          <a:p>
            <a:pPr marL="0" lvl="1" algn="ctr">
              <a:lnSpc>
                <a:spcPct val="90000"/>
              </a:lnSpc>
              <a:spcBef>
                <a:spcPct val="0"/>
              </a:spcBef>
            </a:pPr>
            <a:r>
              <a:rPr lang="es-MX" sz="1400" b="1" dirty="0" smtClean="0">
                <a:solidFill>
                  <a:schemeClr val="accent6">
                    <a:lumMod val="50000"/>
                  </a:schemeClr>
                </a:solidFill>
                <a:latin typeface="Arial" panose="020B0604020202020204" pitchFamily="34" charset="0"/>
                <a:cs typeface="Arial" panose="020B0604020202020204" pitchFamily="34" charset="0"/>
              </a:rPr>
              <a:t>Resultados de la auditoria</a:t>
            </a:r>
            <a:endParaRPr lang="es-CO" sz="1400" b="1" dirty="0">
              <a:solidFill>
                <a:schemeClr val="accent6">
                  <a:lumMod val="50000"/>
                </a:schemeClr>
              </a:solidFill>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ext uri="{D42A27DB-BD31-4B8C-83A1-F6EECF244321}">
                <p14:modId xmlns:p14="http://schemas.microsoft.com/office/powerpoint/2010/main" val="4089593197"/>
              </p:ext>
            </p:extLst>
          </p:nvPr>
        </p:nvGraphicFramePr>
        <p:xfrm>
          <a:off x="600225" y="956069"/>
          <a:ext cx="7753128" cy="993809"/>
        </p:xfrm>
        <a:graphic>
          <a:graphicData uri="http://schemas.openxmlformats.org/drawingml/2006/table">
            <a:tbl>
              <a:tblPr firstRow="1" bandRow="1">
                <a:tableStyleId>{2A488322-F2BA-4B5B-9748-0D474271808F}</a:tableStyleId>
              </a:tblPr>
              <a:tblGrid>
                <a:gridCol w="630434">
                  <a:extLst>
                    <a:ext uri="{9D8B030D-6E8A-4147-A177-3AD203B41FA5}">
                      <a16:colId xmlns:a16="http://schemas.microsoft.com/office/drawing/2014/main" val="362517891"/>
                    </a:ext>
                  </a:extLst>
                </a:gridCol>
                <a:gridCol w="7122694">
                  <a:extLst>
                    <a:ext uri="{9D8B030D-6E8A-4147-A177-3AD203B41FA5}">
                      <a16:colId xmlns:a16="http://schemas.microsoft.com/office/drawing/2014/main" val="4220473675"/>
                    </a:ext>
                  </a:extLst>
                </a:gridCol>
              </a:tblGrid>
              <a:tr h="353729">
                <a:tc>
                  <a:txBody>
                    <a:bodyPr/>
                    <a:lstStyle/>
                    <a:p>
                      <a:r>
                        <a:rPr lang="es-MX" sz="1000" dirty="0" smtClean="0">
                          <a:latin typeface="Arial" panose="020B0604020202020204" pitchFamily="34" charset="0"/>
                          <a:cs typeface="Arial" panose="020B0604020202020204" pitchFamily="34" charset="0"/>
                        </a:rPr>
                        <a:t>No</a:t>
                      </a:r>
                      <a:endParaRPr lang="es-CO" sz="1000" dirty="0">
                        <a:latin typeface="Arial" panose="020B0604020202020204" pitchFamily="34" charset="0"/>
                        <a:cs typeface="Arial" panose="020B0604020202020204" pitchFamily="34" charset="0"/>
                      </a:endParaRPr>
                    </a:p>
                  </a:txBody>
                  <a:tcPr/>
                </a:tc>
                <a:tc>
                  <a:txBody>
                    <a:bodyPr/>
                    <a:lstStyle/>
                    <a:p>
                      <a:r>
                        <a:rPr lang="es-MX" sz="1000" dirty="0" smtClean="0">
                          <a:latin typeface="Arial" panose="020B0604020202020204" pitchFamily="34" charset="0"/>
                          <a:cs typeface="Arial" panose="020B0604020202020204" pitchFamily="34" charset="0"/>
                        </a:rPr>
                        <a:t>Fortalezas</a:t>
                      </a:r>
                      <a:endParaRPr lang="es-CO"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27265369"/>
                  </a:ext>
                </a:extLst>
              </a:tr>
              <a:tr h="390556">
                <a:tc>
                  <a:txBody>
                    <a:bodyPr/>
                    <a:lstStyle/>
                    <a:p>
                      <a:r>
                        <a:rPr lang="es-MX" sz="900" dirty="0" smtClean="0">
                          <a:latin typeface="Arial" panose="020B0604020202020204" pitchFamily="34" charset="0"/>
                          <a:cs typeface="Arial" panose="020B0604020202020204" pitchFamily="34" charset="0"/>
                        </a:rPr>
                        <a:t>1</a:t>
                      </a:r>
                      <a:endParaRPr lang="es-CO" sz="900" dirty="0">
                        <a:latin typeface="Arial" panose="020B0604020202020204" pitchFamily="34" charset="0"/>
                        <a:cs typeface="Arial" panose="020B0604020202020204" pitchFamily="34" charset="0"/>
                      </a:endParaRPr>
                    </a:p>
                  </a:txBody>
                  <a:tcPr/>
                </a:tc>
                <a:tc>
                  <a:txBody>
                    <a:bodyPr/>
                    <a:lstStyle/>
                    <a:p>
                      <a:pPr algn="just"/>
                      <a:r>
                        <a:rPr lang="es-MX" sz="900" b="1" i="0" u="none" strike="noStrike" kern="1200" baseline="0" dirty="0" smtClean="0">
                          <a:solidFill>
                            <a:schemeClr val="dk1"/>
                          </a:solidFill>
                          <a:latin typeface="Arial" panose="020B0604020202020204" pitchFamily="34" charset="0"/>
                          <a:ea typeface="+mn-ea"/>
                          <a:cs typeface="Arial" panose="020B0604020202020204" pitchFamily="34" charset="0"/>
                        </a:rPr>
                        <a:t>Se evidenció el compromiso y la articulación institucional entre Indeportes Antioquia, el Municipio de Ituango, el contratista y la interventoría,</a:t>
                      </a:r>
                      <a:r>
                        <a:rPr lang="es-MX" sz="900" b="0" i="0" u="none" strike="noStrike" kern="1200" baseline="0" dirty="0" smtClean="0">
                          <a:solidFill>
                            <a:schemeClr val="dk1"/>
                          </a:solidFill>
                          <a:latin typeface="Arial" panose="020B0604020202020204" pitchFamily="34" charset="0"/>
                          <a:ea typeface="+mn-ea"/>
                          <a:cs typeface="Arial" panose="020B0604020202020204" pitchFamily="34" charset="0"/>
                        </a:rPr>
                        <a:t> reflejados en las acciones de gestión implementadas para dar cumplimiento al objeto del Convenio Interadministrativo. Asimismo, se observó la disposición de las partes para atender y superar los inconvenientes presentados durante las etapas de planeación y </a:t>
                      </a:r>
                      <a:r>
                        <a:rPr lang="es-MX" sz="900" b="0" i="0" u="none" strike="noStrike" kern="1200" baseline="0" dirty="0" err="1" smtClean="0">
                          <a:solidFill>
                            <a:schemeClr val="dk1"/>
                          </a:solidFill>
                          <a:latin typeface="Arial" panose="020B0604020202020204" pitchFamily="34" charset="0"/>
                          <a:ea typeface="+mn-ea"/>
                          <a:cs typeface="Arial" panose="020B0604020202020204" pitchFamily="34" charset="0"/>
                        </a:rPr>
                        <a:t>viabilización</a:t>
                      </a:r>
                      <a:r>
                        <a:rPr lang="es-MX" sz="900" b="0" i="0" u="none" strike="noStrike" kern="1200" baseline="0" dirty="0" smtClean="0">
                          <a:solidFill>
                            <a:schemeClr val="dk1"/>
                          </a:solidFill>
                          <a:latin typeface="Arial" panose="020B0604020202020204" pitchFamily="34" charset="0"/>
                          <a:ea typeface="+mn-ea"/>
                          <a:cs typeface="Arial" panose="020B0604020202020204" pitchFamily="34" charset="0"/>
                        </a:rPr>
                        <a:t> del proyecto, contribuyendo a la continuidad de su ejecución.</a:t>
                      </a:r>
                      <a:endParaRPr lang="es-CO" sz="900" dirty="0">
                        <a:latin typeface="Arial" panose="020B0604020202020204" pitchFamily="34" charset="0"/>
                        <a:cs typeface="Arial" panose="020B0604020202020204" pitchFamily="34" charset="0"/>
                      </a:endParaRPr>
                    </a:p>
                  </a:txBody>
                  <a:tcPr marL="0"/>
                </a:tc>
                <a:extLst>
                  <a:ext uri="{0D108BD9-81ED-4DB2-BD59-A6C34878D82A}">
                    <a16:rowId xmlns:a16="http://schemas.microsoft.com/office/drawing/2014/main" val="3527332722"/>
                  </a:ext>
                </a:extLst>
              </a:tr>
            </a:tbl>
          </a:graphicData>
        </a:graphic>
      </p:graphicFrame>
      <p:sp>
        <p:nvSpPr>
          <p:cNvPr id="11"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a:t>
            </a:r>
            <a:r>
              <a:rPr lang="es-MX" sz="1600" dirty="0">
                <a:solidFill>
                  <a:schemeClr val="bg1"/>
                </a:solidFill>
                <a:latin typeface="Arial" panose="020B0604020202020204" pitchFamily="34" charset="0"/>
                <a:cs typeface="Arial" panose="020B0604020202020204" pitchFamily="34" charset="0"/>
              </a:rPr>
              <a:t>.</a:t>
            </a:r>
          </a:p>
        </p:txBody>
      </p:sp>
      <p:graphicFrame>
        <p:nvGraphicFramePr>
          <p:cNvPr id="7" name="Tabla 6"/>
          <p:cNvGraphicFramePr>
            <a:graphicFrameLocks noGrp="1"/>
          </p:cNvGraphicFramePr>
          <p:nvPr>
            <p:extLst/>
          </p:nvPr>
        </p:nvGraphicFramePr>
        <p:xfrm>
          <a:off x="600225" y="2344857"/>
          <a:ext cx="7753128" cy="1633889"/>
        </p:xfrm>
        <a:graphic>
          <a:graphicData uri="http://schemas.openxmlformats.org/drawingml/2006/table">
            <a:tbl>
              <a:tblPr firstRow="1" bandRow="1">
                <a:tableStyleId>{2A488322-F2BA-4B5B-9748-0D474271808F}</a:tableStyleId>
              </a:tblPr>
              <a:tblGrid>
                <a:gridCol w="630434">
                  <a:extLst>
                    <a:ext uri="{9D8B030D-6E8A-4147-A177-3AD203B41FA5}">
                      <a16:colId xmlns:a16="http://schemas.microsoft.com/office/drawing/2014/main" val="362517891"/>
                    </a:ext>
                  </a:extLst>
                </a:gridCol>
                <a:gridCol w="7122694">
                  <a:extLst>
                    <a:ext uri="{9D8B030D-6E8A-4147-A177-3AD203B41FA5}">
                      <a16:colId xmlns:a16="http://schemas.microsoft.com/office/drawing/2014/main" val="4220473675"/>
                    </a:ext>
                  </a:extLst>
                </a:gridCol>
              </a:tblGrid>
              <a:tr h="353729">
                <a:tc>
                  <a:txBody>
                    <a:bodyPr/>
                    <a:lstStyle/>
                    <a:p>
                      <a:r>
                        <a:rPr lang="es-MX" sz="1000" dirty="0" smtClean="0">
                          <a:latin typeface="Arial" panose="020B0604020202020204" pitchFamily="34" charset="0"/>
                          <a:cs typeface="Arial" panose="020B0604020202020204" pitchFamily="34" charset="0"/>
                        </a:rPr>
                        <a:t>No</a:t>
                      </a:r>
                      <a:endParaRPr lang="es-CO" sz="1000" dirty="0">
                        <a:latin typeface="Arial" panose="020B0604020202020204" pitchFamily="34" charset="0"/>
                        <a:cs typeface="Arial" panose="020B0604020202020204" pitchFamily="34" charset="0"/>
                      </a:endParaRPr>
                    </a:p>
                  </a:txBody>
                  <a:tcPr/>
                </a:tc>
                <a:tc>
                  <a:txBody>
                    <a:bodyPr/>
                    <a:lstStyle/>
                    <a:p>
                      <a:r>
                        <a:rPr lang="es-MX" sz="1000" dirty="0" smtClean="0">
                          <a:latin typeface="Arial" panose="020B0604020202020204" pitchFamily="34" charset="0"/>
                          <a:cs typeface="Arial" panose="020B0604020202020204" pitchFamily="34" charset="0"/>
                        </a:rPr>
                        <a:t>Oportunidad</a:t>
                      </a:r>
                      <a:r>
                        <a:rPr lang="es-MX" sz="1000" baseline="0" dirty="0" smtClean="0">
                          <a:latin typeface="Arial" panose="020B0604020202020204" pitchFamily="34" charset="0"/>
                          <a:cs typeface="Arial" panose="020B0604020202020204" pitchFamily="34" charset="0"/>
                        </a:rPr>
                        <a:t> de mejora</a:t>
                      </a:r>
                      <a:endParaRPr lang="es-CO"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27265369"/>
                  </a:ext>
                </a:extLst>
              </a:tr>
              <a:tr h="390556">
                <a:tc>
                  <a:txBody>
                    <a:bodyPr/>
                    <a:lstStyle/>
                    <a:p>
                      <a:r>
                        <a:rPr lang="es-MX" sz="900" dirty="0" smtClean="0">
                          <a:latin typeface="Arial" panose="020B0604020202020204" pitchFamily="34" charset="0"/>
                          <a:cs typeface="Arial" panose="020B0604020202020204" pitchFamily="34" charset="0"/>
                        </a:rPr>
                        <a:t>1</a:t>
                      </a:r>
                      <a:endParaRPr lang="es-CO" sz="900" dirty="0">
                        <a:latin typeface="Arial" panose="020B0604020202020204" pitchFamily="34" charset="0"/>
                        <a:cs typeface="Arial" panose="020B0604020202020204" pitchFamily="34" charset="0"/>
                      </a:endParaRPr>
                    </a:p>
                  </a:txBody>
                  <a:tcPr/>
                </a:tc>
                <a:tc>
                  <a:txBody>
                    <a:bodyPr/>
                    <a:lstStyle/>
                    <a:p>
                      <a:pPr algn="just"/>
                      <a:r>
                        <a:rPr lang="es-MX" sz="900" dirty="0" smtClean="0">
                          <a:latin typeface="Arial" panose="020B0604020202020204" pitchFamily="34" charset="0"/>
                          <a:cs typeface="Arial" panose="020B0604020202020204" pitchFamily="34" charset="0"/>
                        </a:rPr>
                        <a:t>Se recomienda registrar de manera clara y oportuna la fecha de elaboración de las modificaciones contractuales, garantizando que los formatos institucionales F-CF-53 “justificación de modificación al contrato/convenio” y F-CA-93 “Clausulado Anexo Modificación” se diligencien y conserven correctamente en el expediente contractual. Esta práctica permitirá mantener la trazabilidad de los cambios realizados, fortalecer el control documental y asegurar la transparencia en los procesos de ajuste contractual.</a:t>
                      </a:r>
                      <a:endParaRPr lang="es-CO" sz="900" dirty="0">
                        <a:latin typeface="Arial" panose="020B0604020202020204" pitchFamily="34" charset="0"/>
                        <a:cs typeface="Arial" panose="020B0604020202020204" pitchFamily="34" charset="0"/>
                      </a:endParaRPr>
                    </a:p>
                  </a:txBody>
                  <a:tcPr marL="0"/>
                </a:tc>
                <a:extLst>
                  <a:ext uri="{0D108BD9-81ED-4DB2-BD59-A6C34878D82A}">
                    <a16:rowId xmlns:a16="http://schemas.microsoft.com/office/drawing/2014/main" val="3527332722"/>
                  </a:ext>
                </a:extLst>
              </a:tr>
              <a:tr h="390556">
                <a:tc>
                  <a:txBody>
                    <a:bodyPr/>
                    <a:lstStyle/>
                    <a:p>
                      <a:r>
                        <a:rPr lang="es-MX" sz="900" dirty="0" smtClean="0">
                          <a:latin typeface="Arial" panose="020B0604020202020204" pitchFamily="34" charset="0"/>
                          <a:cs typeface="Arial" panose="020B0604020202020204" pitchFamily="34" charset="0"/>
                        </a:rPr>
                        <a:t>2</a:t>
                      </a:r>
                      <a:endParaRPr lang="es-CO" sz="900" dirty="0">
                        <a:latin typeface="Arial" panose="020B0604020202020204" pitchFamily="34" charset="0"/>
                        <a:cs typeface="Arial" panose="020B0604020202020204" pitchFamily="34" charset="0"/>
                      </a:endParaRPr>
                    </a:p>
                  </a:txBody>
                  <a:tcPr/>
                </a:tc>
                <a:tc>
                  <a:txBody>
                    <a:bodyPr/>
                    <a:lstStyle/>
                    <a:p>
                      <a:pPr algn="just"/>
                      <a:r>
                        <a:rPr lang="es-MX" sz="900" dirty="0" smtClean="0">
                          <a:latin typeface="Arial" panose="020B0604020202020204" pitchFamily="34" charset="0"/>
                          <a:cs typeface="Arial" panose="020B0604020202020204" pitchFamily="34" charset="0"/>
                        </a:rPr>
                        <a:t>Fortalecer los controles de gestión documental del expediente contractual, garantizando la incorporación oportuna y completa de los documentos que soportan cada etapa del proceso. Durante la revisión se evidenció la ausencia de la Matriz de Riesgos y del Acta de Inicio en el expediente contractual y en SECOP II. Se recomienda implementar un mecanismo de verificación documental previo al cierre de cada etapa contractual, que asegure la integridad, trazabilidad y disponibilidad de los soportes del proceso.</a:t>
                      </a:r>
                      <a:endParaRPr lang="es-CO" sz="900" dirty="0">
                        <a:latin typeface="Arial" panose="020B0604020202020204" pitchFamily="34" charset="0"/>
                        <a:cs typeface="Arial" panose="020B0604020202020204" pitchFamily="34" charset="0"/>
                      </a:endParaRPr>
                    </a:p>
                  </a:txBody>
                  <a:tcPr marL="0"/>
                </a:tc>
                <a:extLst>
                  <a:ext uri="{0D108BD9-81ED-4DB2-BD59-A6C34878D82A}">
                    <a16:rowId xmlns:a16="http://schemas.microsoft.com/office/drawing/2014/main" val="4191001935"/>
                  </a:ext>
                </a:extLst>
              </a:tr>
            </a:tbl>
          </a:graphicData>
        </a:graphic>
      </p:graphicFrame>
    </p:spTree>
    <p:extLst>
      <p:ext uri="{BB962C8B-B14F-4D97-AF65-F5344CB8AC3E}">
        <p14:creationId xmlns:p14="http://schemas.microsoft.com/office/powerpoint/2010/main" val="11249463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17100"/>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390200" y="420435"/>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6509973" y="510622"/>
            <a:ext cx="2545670" cy="286232"/>
          </a:xfrm>
          <a:prstGeom prst="rect">
            <a:avLst/>
          </a:prstGeom>
        </p:spPr>
        <p:txBody>
          <a:bodyPr wrap="square">
            <a:spAutoFit/>
          </a:bodyPr>
          <a:lstStyle/>
          <a:p>
            <a:pPr marL="0" lvl="1" algn="ctr">
              <a:lnSpc>
                <a:spcPct val="90000"/>
              </a:lnSpc>
              <a:spcBef>
                <a:spcPct val="0"/>
              </a:spcBef>
            </a:pPr>
            <a:r>
              <a:rPr lang="es-MX" sz="1400" b="1" dirty="0" smtClean="0">
                <a:solidFill>
                  <a:schemeClr val="accent6">
                    <a:lumMod val="50000"/>
                  </a:schemeClr>
                </a:solidFill>
                <a:latin typeface="Arial" panose="020B0604020202020204" pitchFamily="34" charset="0"/>
                <a:cs typeface="Arial" panose="020B0604020202020204" pitchFamily="34" charset="0"/>
              </a:rPr>
              <a:t>Resultados de la auditoria</a:t>
            </a:r>
            <a:endParaRPr lang="es-CO" sz="1400" b="1" dirty="0">
              <a:solidFill>
                <a:schemeClr val="accent6">
                  <a:lumMod val="50000"/>
                </a:schemeClr>
              </a:solidFill>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nvPr>
        </p:nvGraphicFramePr>
        <p:xfrm>
          <a:off x="600225" y="956069"/>
          <a:ext cx="7753128" cy="1637761"/>
        </p:xfrm>
        <a:graphic>
          <a:graphicData uri="http://schemas.openxmlformats.org/drawingml/2006/table">
            <a:tbl>
              <a:tblPr firstRow="1" bandRow="1">
                <a:tableStyleId>{2A488322-F2BA-4B5B-9748-0D474271808F}</a:tableStyleId>
              </a:tblPr>
              <a:tblGrid>
                <a:gridCol w="630434">
                  <a:extLst>
                    <a:ext uri="{9D8B030D-6E8A-4147-A177-3AD203B41FA5}">
                      <a16:colId xmlns:a16="http://schemas.microsoft.com/office/drawing/2014/main" val="362517891"/>
                    </a:ext>
                  </a:extLst>
                </a:gridCol>
                <a:gridCol w="7122694">
                  <a:extLst>
                    <a:ext uri="{9D8B030D-6E8A-4147-A177-3AD203B41FA5}">
                      <a16:colId xmlns:a16="http://schemas.microsoft.com/office/drawing/2014/main" val="4220473675"/>
                    </a:ext>
                  </a:extLst>
                </a:gridCol>
              </a:tblGrid>
              <a:tr h="353729">
                <a:tc>
                  <a:txBody>
                    <a:bodyPr/>
                    <a:lstStyle/>
                    <a:p>
                      <a:r>
                        <a:rPr lang="es-MX" sz="1000" dirty="0" smtClean="0">
                          <a:latin typeface="Arial" panose="020B0604020202020204" pitchFamily="34" charset="0"/>
                          <a:cs typeface="Arial" panose="020B0604020202020204" pitchFamily="34" charset="0"/>
                        </a:rPr>
                        <a:t>No</a:t>
                      </a:r>
                      <a:endParaRPr lang="es-CO" sz="1000" dirty="0">
                        <a:latin typeface="Arial" panose="020B0604020202020204" pitchFamily="34" charset="0"/>
                        <a:cs typeface="Arial" panose="020B0604020202020204" pitchFamily="34" charset="0"/>
                      </a:endParaRPr>
                    </a:p>
                  </a:txBody>
                  <a:tcPr/>
                </a:tc>
                <a:tc>
                  <a:txBody>
                    <a:bodyPr/>
                    <a:lstStyle/>
                    <a:p>
                      <a:r>
                        <a:rPr lang="es-MX" sz="1000" dirty="0" smtClean="0">
                          <a:latin typeface="Arial" panose="020B0604020202020204" pitchFamily="34" charset="0"/>
                          <a:cs typeface="Arial" panose="020B0604020202020204" pitchFamily="34" charset="0"/>
                        </a:rPr>
                        <a:t>Riesgos</a:t>
                      </a:r>
                      <a:endParaRPr lang="es-CO" sz="10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27265369"/>
                  </a:ext>
                </a:extLst>
              </a:tr>
              <a:tr h="390556">
                <a:tc>
                  <a:txBody>
                    <a:bodyPr/>
                    <a:lstStyle/>
                    <a:p>
                      <a:r>
                        <a:rPr lang="es-MX" sz="900" dirty="0" smtClean="0">
                          <a:latin typeface="Arial" panose="020B0604020202020204" pitchFamily="34" charset="0"/>
                          <a:cs typeface="Arial" panose="020B0604020202020204" pitchFamily="34" charset="0"/>
                        </a:rPr>
                        <a:t>1</a:t>
                      </a:r>
                      <a:endParaRPr lang="es-CO" sz="900" dirty="0">
                        <a:latin typeface="Arial" panose="020B0604020202020204" pitchFamily="34" charset="0"/>
                        <a:cs typeface="Arial" panose="020B0604020202020204" pitchFamily="34" charset="0"/>
                      </a:endParaRPr>
                    </a:p>
                  </a:txBody>
                  <a:tcPr/>
                </a:tc>
                <a:tc>
                  <a:txBody>
                    <a:bodyPr/>
                    <a:lstStyle/>
                    <a:p>
                      <a:pPr algn="just"/>
                      <a:r>
                        <a:rPr lang="es-MX" sz="900" b="0" i="0" u="none" strike="noStrike" kern="1200" baseline="0" dirty="0" smtClean="0">
                          <a:solidFill>
                            <a:schemeClr val="dk1"/>
                          </a:solidFill>
                          <a:latin typeface="Arial" panose="020B0604020202020204" pitchFamily="34" charset="0"/>
                          <a:ea typeface="+mn-ea"/>
                          <a:cs typeface="Arial" panose="020B0604020202020204" pitchFamily="34" charset="0"/>
                        </a:rPr>
                        <a:t>Estructuración inadecuada del presupuesto de obra por falta de soportes técnicos que sustenten los precios unitarios de las actividades, lo que puede generar inconsistencias en los costos, sobrecostos y una utilización ineficiente de los recursos públicos.</a:t>
                      </a:r>
                      <a:endParaRPr lang="es-CO" sz="900" dirty="0">
                        <a:latin typeface="Arial" panose="020B0604020202020204" pitchFamily="34" charset="0"/>
                        <a:cs typeface="Arial" panose="020B0604020202020204" pitchFamily="34" charset="0"/>
                      </a:endParaRPr>
                    </a:p>
                  </a:txBody>
                  <a:tcPr marL="0"/>
                </a:tc>
                <a:extLst>
                  <a:ext uri="{0D108BD9-81ED-4DB2-BD59-A6C34878D82A}">
                    <a16:rowId xmlns:a16="http://schemas.microsoft.com/office/drawing/2014/main" val="3527332722"/>
                  </a:ext>
                </a:extLst>
              </a:tr>
              <a:tr h="390556">
                <a:tc>
                  <a:txBody>
                    <a:bodyPr/>
                    <a:lstStyle/>
                    <a:p>
                      <a:r>
                        <a:rPr lang="es-MX" sz="900" dirty="0" smtClean="0">
                          <a:latin typeface="Arial" panose="020B0604020202020204" pitchFamily="34" charset="0"/>
                          <a:cs typeface="Arial" panose="020B0604020202020204" pitchFamily="34" charset="0"/>
                        </a:rPr>
                        <a:t>2</a:t>
                      </a:r>
                      <a:endParaRPr lang="es-CO" sz="900" dirty="0">
                        <a:latin typeface="Arial" panose="020B0604020202020204" pitchFamily="34" charset="0"/>
                        <a:cs typeface="Arial" panose="020B0604020202020204" pitchFamily="34" charset="0"/>
                      </a:endParaRPr>
                    </a:p>
                  </a:txBody>
                  <a:tcPr/>
                </a:tc>
                <a:tc>
                  <a:txBody>
                    <a:bodyPr/>
                    <a:lstStyle/>
                    <a:p>
                      <a:pPr algn="just"/>
                      <a:r>
                        <a:rPr lang="es-MX" sz="900" dirty="0" smtClean="0">
                          <a:latin typeface="Arial" panose="020B0604020202020204" pitchFamily="34" charset="0"/>
                          <a:cs typeface="Arial" panose="020B0604020202020204" pitchFamily="34" charset="0"/>
                        </a:rPr>
                        <a:t>Afectación en la ejecución del proyecto por condiciones externas como fenómenos climáticos, dificultades de orden público, limitaciones logísticas o escasez de mano de obra y maquinaria, que pueden generar retrasos, disminución del rendimiento y mayores costos de ejecución.</a:t>
                      </a:r>
                      <a:endParaRPr lang="es-CO" sz="900" dirty="0">
                        <a:latin typeface="Arial" panose="020B0604020202020204" pitchFamily="34" charset="0"/>
                        <a:cs typeface="Arial" panose="020B0604020202020204" pitchFamily="34" charset="0"/>
                      </a:endParaRPr>
                    </a:p>
                  </a:txBody>
                  <a:tcPr marL="0"/>
                </a:tc>
                <a:extLst>
                  <a:ext uri="{0D108BD9-81ED-4DB2-BD59-A6C34878D82A}">
                    <a16:rowId xmlns:a16="http://schemas.microsoft.com/office/drawing/2014/main" val="4191001935"/>
                  </a:ext>
                </a:extLst>
              </a:tr>
              <a:tr h="390556">
                <a:tc>
                  <a:txBody>
                    <a:bodyPr/>
                    <a:lstStyle/>
                    <a:p>
                      <a:r>
                        <a:rPr lang="es-MX" sz="900" dirty="0" smtClean="0">
                          <a:latin typeface="Arial" panose="020B0604020202020204" pitchFamily="34" charset="0"/>
                          <a:cs typeface="Arial" panose="020B0604020202020204" pitchFamily="34" charset="0"/>
                        </a:rPr>
                        <a:t>3</a:t>
                      </a:r>
                      <a:endParaRPr lang="es-CO" sz="900" dirty="0">
                        <a:latin typeface="Arial" panose="020B0604020202020204" pitchFamily="34" charset="0"/>
                        <a:cs typeface="Arial" panose="020B0604020202020204" pitchFamily="34" charset="0"/>
                      </a:endParaRPr>
                    </a:p>
                  </a:txBody>
                  <a:tcPr/>
                </a:tc>
                <a:tc>
                  <a:txBody>
                    <a:bodyPr/>
                    <a:lstStyle/>
                    <a:p>
                      <a:pPr algn="just"/>
                      <a:r>
                        <a:rPr lang="es-MX" sz="900" dirty="0" smtClean="0">
                          <a:latin typeface="Arial" panose="020B0604020202020204" pitchFamily="34" charset="0"/>
                          <a:cs typeface="Arial" panose="020B0604020202020204" pitchFamily="34" charset="0"/>
                        </a:rPr>
                        <a:t>Afectación de la ejecución financiera del proyecto por retrasos en los desembolsos y en la disponibilidad de los recursos, lo que puede comprometer la continuidad de las actividades, el flujo de caja del contrato y el cumplimiento de las obligaciones contractuales.</a:t>
                      </a:r>
                      <a:endParaRPr lang="es-CO" sz="900" dirty="0">
                        <a:latin typeface="Arial" panose="020B0604020202020204" pitchFamily="34" charset="0"/>
                        <a:cs typeface="Arial" panose="020B0604020202020204" pitchFamily="34" charset="0"/>
                      </a:endParaRPr>
                    </a:p>
                  </a:txBody>
                  <a:tcPr marL="0"/>
                </a:tc>
                <a:extLst>
                  <a:ext uri="{0D108BD9-81ED-4DB2-BD59-A6C34878D82A}">
                    <a16:rowId xmlns:a16="http://schemas.microsoft.com/office/drawing/2014/main" val="4187441262"/>
                  </a:ext>
                </a:extLst>
              </a:tr>
            </a:tbl>
          </a:graphicData>
        </a:graphic>
      </p:graphicFrame>
      <p:sp>
        <p:nvSpPr>
          <p:cNvPr id="11"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a:t>
            </a:r>
            <a:r>
              <a:rPr lang="es-MX" sz="1600"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036716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743578"/>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426957" y="604362"/>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1800" b="1" dirty="0" smtClean="0">
              <a:solidFill>
                <a:schemeClr val="bg1"/>
              </a:solidFill>
              <a:latin typeface="Arial Black" panose="020B0A04020102020204" pitchFamily="34" charset="0"/>
            </a:endParaRPr>
          </a:p>
          <a:p>
            <a:endParaRPr lang="es-MX" sz="1800" b="1" dirty="0">
              <a:solidFill>
                <a:schemeClr val="bg1"/>
              </a:solidFill>
              <a:latin typeface="Arial Black" panose="020B0A04020102020204" pitchFamily="34" charset="0"/>
            </a:endParaRPr>
          </a:p>
          <a:p>
            <a:endParaRPr lang="es-MX" sz="1800" b="1" dirty="0" smtClean="0">
              <a:solidFill>
                <a:schemeClr val="bg1"/>
              </a:solidFill>
              <a:latin typeface="Arial Black" panose="020B0A04020102020204" pitchFamily="34" charset="0"/>
            </a:endParaRPr>
          </a:p>
          <a:p>
            <a:endParaRPr lang="es-MX" sz="1800" b="1" dirty="0">
              <a:solidFill>
                <a:schemeClr val="bg1"/>
              </a:solidFill>
              <a:latin typeface="Arial Black" panose="020B0A04020102020204" pitchFamily="34" charset="0"/>
            </a:endParaRPr>
          </a:p>
          <a:p>
            <a:r>
              <a:rPr lang="es-MX" sz="1800" b="1" dirty="0" smtClean="0">
                <a:solidFill>
                  <a:schemeClr val="bg1"/>
                </a:solidFill>
                <a:latin typeface="Arial Black" panose="020B0A04020102020204" pitchFamily="34" charset="0"/>
              </a:rPr>
              <a:t> </a:t>
            </a:r>
            <a:endParaRPr lang="es-MX" sz="1800" b="1" dirty="0">
              <a:solidFill>
                <a:schemeClr val="bg1"/>
              </a:solidFill>
              <a:latin typeface="Arial Black" panose="020B0A04020102020204" pitchFamily="34" charset="0"/>
            </a:endParaRPr>
          </a:p>
        </p:txBody>
      </p:sp>
      <p:sp>
        <p:nvSpPr>
          <p:cNvPr id="2" name="Rectángulo 1"/>
          <p:cNvSpPr/>
          <p:nvPr/>
        </p:nvSpPr>
        <p:spPr>
          <a:xfrm>
            <a:off x="6598330" y="468503"/>
            <a:ext cx="2545670" cy="286232"/>
          </a:xfrm>
          <a:prstGeom prst="rect">
            <a:avLst/>
          </a:prstGeom>
        </p:spPr>
        <p:txBody>
          <a:bodyPr wrap="square">
            <a:spAutoFit/>
          </a:bodyPr>
          <a:lstStyle/>
          <a:p>
            <a:pPr marL="0" lvl="1" algn="ctr">
              <a:lnSpc>
                <a:spcPct val="90000"/>
              </a:lnSpc>
              <a:spcBef>
                <a:spcPct val="0"/>
              </a:spcBef>
            </a:pPr>
            <a:r>
              <a:rPr lang="es-CO" sz="1400" b="1" dirty="0" smtClean="0">
                <a:solidFill>
                  <a:schemeClr val="accent6">
                    <a:lumMod val="50000"/>
                  </a:schemeClr>
                </a:solidFill>
                <a:latin typeface="Arial" panose="020B0604020202020204" pitchFamily="34" charset="0"/>
                <a:cs typeface="Arial" panose="020B0604020202020204" pitchFamily="34" charset="0"/>
              </a:rPr>
              <a:t>Resultados de la auditoria.</a:t>
            </a:r>
            <a:endParaRPr lang="es-CO" sz="1400" b="1" dirty="0">
              <a:solidFill>
                <a:schemeClr val="accent6">
                  <a:lumMod val="50000"/>
                </a:schemeClr>
              </a:solidFill>
              <a:latin typeface="Arial" panose="020B0604020202020204" pitchFamily="34" charset="0"/>
              <a:cs typeface="Arial" panose="020B0604020202020204" pitchFamily="34" charset="0"/>
            </a:endParaRPr>
          </a:p>
        </p:txBody>
      </p:sp>
      <p:sp>
        <p:nvSpPr>
          <p:cNvPr id="7" name="Rectángulo 6"/>
          <p:cNvSpPr/>
          <p:nvPr/>
        </p:nvSpPr>
        <p:spPr>
          <a:xfrm>
            <a:off x="379454" y="691427"/>
            <a:ext cx="4702109" cy="307777"/>
          </a:xfrm>
          <a:prstGeom prst="rect">
            <a:avLst/>
          </a:prstGeom>
        </p:spPr>
        <p:txBody>
          <a:bodyPr wrap="square">
            <a:spAutoFit/>
          </a:bodyPr>
          <a:lstStyle/>
          <a:p>
            <a:pPr algn="just"/>
            <a:r>
              <a:rPr lang="es-ES" sz="1400" b="1" dirty="0" smtClean="0">
                <a:latin typeface="Arial" panose="020B0604020202020204" pitchFamily="34" charset="0"/>
                <a:cs typeface="Arial" panose="020B0604020202020204" pitchFamily="34" charset="0"/>
              </a:rPr>
              <a:t>Observaciones / No conformidades </a:t>
            </a:r>
            <a:r>
              <a:rPr lang="es-CO" sz="1400" b="1" dirty="0" smtClean="0">
                <a:latin typeface="Arial" panose="020B0604020202020204" pitchFamily="34" charset="0"/>
                <a:cs typeface="Arial" panose="020B0604020202020204" pitchFamily="34" charset="0"/>
              </a:rPr>
              <a:t> </a:t>
            </a:r>
            <a:endParaRPr lang="es-CO" sz="1400" dirty="0">
              <a:effectLst/>
              <a:latin typeface="Arial" panose="020B0604020202020204" pitchFamily="34" charset="0"/>
              <a:cs typeface="Arial" panose="020B0604020202020204" pitchFamily="34" charset="0"/>
            </a:endParaRPr>
          </a:p>
        </p:txBody>
      </p:sp>
      <p:graphicFrame>
        <p:nvGraphicFramePr>
          <p:cNvPr id="3" name="Tabla 2"/>
          <p:cNvGraphicFramePr>
            <a:graphicFrameLocks noGrp="1"/>
          </p:cNvGraphicFramePr>
          <p:nvPr>
            <p:extLst/>
          </p:nvPr>
        </p:nvGraphicFramePr>
        <p:xfrm>
          <a:off x="142876" y="995924"/>
          <a:ext cx="8410575" cy="3703320"/>
        </p:xfrm>
        <a:graphic>
          <a:graphicData uri="http://schemas.openxmlformats.org/drawingml/2006/table">
            <a:tbl>
              <a:tblPr firstRow="1" bandRow="1">
                <a:tableStyleId>{2A488322-F2BA-4B5B-9748-0D474271808F}</a:tableStyleId>
              </a:tblPr>
              <a:tblGrid>
                <a:gridCol w="376456">
                  <a:extLst>
                    <a:ext uri="{9D8B030D-6E8A-4147-A177-3AD203B41FA5}">
                      <a16:colId xmlns:a16="http://schemas.microsoft.com/office/drawing/2014/main" val="3653445941"/>
                    </a:ext>
                  </a:extLst>
                </a:gridCol>
                <a:gridCol w="4121420">
                  <a:extLst>
                    <a:ext uri="{9D8B030D-6E8A-4147-A177-3AD203B41FA5}">
                      <a16:colId xmlns:a16="http://schemas.microsoft.com/office/drawing/2014/main" val="2457669397"/>
                    </a:ext>
                  </a:extLst>
                </a:gridCol>
                <a:gridCol w="3912699">
                  <a:extLst>
                    <a:ext uri="{9D8B030D-6E8A-4147-A177-3AD203B41FA5}">
                      <a16:colId xmlns:a16="http://schemas.microsoft.com/office/drawing/2014/main" val="2795511437"/>
                    </a:ext>
                  </a:extLst>
                </a:gridCol>
              </a:tblGrid>
              <a:tr h="222984">
                <a:tc>
                  <a:txBody>
                    <a:bodyPr/>
                    <a:lstStyle/>
                    <a:p>
                      <a:r>
                        <a:rPr lang="es-MX" sz="900" dirty="0" smtClean="0"/>
                        <a:t>No</a:t>
                      </a:r>
                      <a:endParaRPr lang="es-CO" sz="900" dirty="0"/>
                    </a:p>
                  </a:txBody>
                  <a:tcPr/>
                </a:tc>
                <a:tc>
                  <a:txBody>
                    <a:bodyPr/>
                    <a:lstStyle/>
                    <a:p>
                      <a:r>
                        <a:rPr lang="es-MX" sz="900" dirty="0" smtClean="0"/>
                        <a:t>Criterio</a:t>
                      </a:r>
                      <a:endParaRPr lang="es-CO" sz="900" dirty="0"/>
                    </a:p>
                  </a:txBody>
                  <a:tcPr/>
                </a:tc>
                <a:tc>
                  <a:txBody>
                    <a:bodyPr/>
                    <a:lstStyle/>
                    <a:p>
                      <a:r>
                        <a:rPr lang="es-MX" sz="900" dirty="0" smtClean="0"/>
                        <a:t>Condición</a:t>
                      </a:r>
                      <a:endParaRPr lang="es-CO" sz="900" dirty="0"/>
                    </a:p>
                  </a:txBody>
                  <a:tcPr/>
                </a:tc>
                <a:extLst>
                  <a:ext uri="{0D108BD9-81ED-4DB2-BD59-A6C34878D82A}">
                    <a16:rowId xmlns:a16="http://schemas.microsoft.com/office/drawing/2014/main" val="701135953"/>
                  </a:ext>
                </a:extLst>
              </a:tr>
              <a:tr h="1209293">
                <a:tc>
                  <a:txBody>
                    <a:bodyPr/>
                    <a:lstStyle/>
                    <a:p>
                      <a:r>
                        <a:rPr lang="es-MX" sz="900" dirty="0" smtClean="0"/>
                        <a:t>1</a:t>
                      </a:r>
                      <a:endParaRPr lang="es-CO" sz="900" dirty="0"/>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es-MX" sz="900" baseline="0" dirty="0" smtClean="0">
                          <a:latin typeface="Arial" panose="020B0604020202020204" pitchFamily="34" charset="0"/>
                          <a:cs typeface="Arial" panose="020B0604020202020204" pitchFamily="34" charset="0"/>
                        </a:rPr>
                        <a:t>Ley de 1474 de 2011 “Por lo cual se dictan normas orientadas a fortalecer los mecanismos de prevención, investigación y sanción de actos de corrupción y la efectividad del control de la gestión público.</a:t>
                      </a: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aseline="0" dirty="0" smtClean="0">
                          <a:latin typeface="Arial" panose="020B0604020202020204" pitchFamily="34" charset="0"/>
                          <a:cs typeface="Arial" panose="020B0604020202020204" pitchFamily="34" charset="0"/>
                        </a:rPr>
                        <a:t>Artículo 83. Supervisión e interventoría contractual. Con el fin de proteger la moralidad administrativa, de prevenir la ocurrencia de actos de corrupción y de tutelar la transparencia de la actividad contractual, las entidades públicas están obligadas a vigilar permanentemente la correcta ejecución del objeto contratado a través de un supervisor o un interventor, según corresponda.</a:t>
                      </a: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aseline="0" dirty="0" smtClean="0">
                          <a:latin typeface="Arial" panose="020B0604020202020204" pitchFamily="34" charset="0"/>
                          <a:cs typeface="Arial" panose="020B0604020202020204" pitchFamily="34" charset="0"/>
                        </a:rPr>
                        <a:t>La supervisión consistirá en el seguimiento técnico, administrativo, contable y jurídico que, sobre el cumplimiento del objeto del contrato, es ejercida por la misma entidad estatal cuando no requieren conocimientos especializados.</a:t>
                      </a: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aseline="0" dirty="0" smtClean="0">
                          <a:latin typeface="Arial" panose="020B0604020202020204" pitchFamily="34" charset="0"/>
                          <a:cs typeface="Arial" panose="020B0604020202020204" pitchFamily="34" charset="0"/>
                        </a:rPr>
                        <a:t>Manual de Supervisión e interventoría Resolución 2023001038 versión 3. Del 10 de octubre del 2023, emitida por el instituto de Deportes de Antioquia.</a:t>
                      </a:r>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es-MX" sz="900" baseline="0" dirty="0" smtClean="0">
                          <a:latin typeface="Arial" panose="020B0604020202020204" pitchFamily="34" charset="0"/>
                          <a:cs typeface="Arial" panose="020B0604020202020204" pitchFamily="34" charset="0"/>
                        </a:rPr>
                        <a:t>Se evidencia incumplimiento en el clausulado de:</a:t>
                      </a: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1" baseline="0" dirty="0" smtClean="0">
                          <a:latin typeface="Arial" panose="020B0604020202020204" pitchFamily="34" charset="0"/>
                          <a:cs typeface="Arial" panose="020B0604020202020204" pitchFamily="34" charset="0"/>
                        </a:rPr>
                        <a:t>Obligación del Municipio:</a:t>
                      </a: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0" baseline="0" dirty="0" smtClean="0">
                          <a:latin typeface="Arial" panose="020B0604020202020204" pitchFamily="34" charset="0"/>
                          <a:cs typeface="Arial" panose="020B0604020202020204" pitchFamily="34" charset="0"/>
                        </a:rPr>
                        <a:t>Numeral 27</a:t>
                      </a:r>
                    </a:p>
                    <a:p>
                      <a:pPr marL="0" marR="0" indent="0" algn="just" defTabSz="685800" rtl="0" eaLnBrk="1" fontAlgn="auto" latinLnBrk="0" hangingPunct="1">
                        <a:lnSpc>
                          <a:spcPct val="100000"/>
                        </a:lnSpc>
                        <a:spcBef>
                          <a:spcPts val="0"/>
                        </a:spcBef>
                        <a:spcAft>
                          <a:spcPts val="0"/>
                        </a:spcAft>
                        <a:buClrTx/>
                        <a:buSzTx/>
                        <a:buFontTx/>
                        <a:buNone/>
                        <a:tabLst/>
                        <a:defRPr/>
                      </a:pPr>
                      <a:endParaRPr lang="es-MX" sz="900" b="0" baseline="0" dirty="0" smtClean="0">
                        <a:latin typeface="Arial" panose="020B0604020202020204" pitchFamily="34" charset="0"/>
                        <a:cs typeface="Arial" panose="020B0604020202020204" pitchFamily="34" charset="0"/>
                      </a:endParaRP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1" baseline="0" dirty="0" smtClean="0">
                          <a:latin typeface="Arial" panose="020B0604020202020204" pitchFamily="34" charset="0"/>
                          <a:cs typeface="Arial" panose="020B0604020202020204" pitchFamily="34" charset="0"/>
                        </a:rPr>
                        <a:t>Obligación </a:t>
                      </a:r>
                      <a:r>
                        <a:rPr lang="es-MX" sz="900" b="1" baseline="0" dirty="0" err="1" smtClean="0">
                          <a:latin typeface="Arial" panose="020B0604020202020204" pitchFamily="34" charset="0"/>
                          <a:cs typeface="Arial" panose="020B0604020202020204" pitchFamily="34" charset="0"/>
                        </a:rPr>
                        <a:t>Indeportes</a:t>
                      </a:r>
                      <a:r>
                        <a:rPr lang="es-MX" sz="900" b="1" baseline="0" dirty="0" smtClean="0">
                          <a:latin typeface="Arial" panose="020B0604020202020204" pitchFamily="34" charset="0"/>
                          <a:cs typeface="Arial" panose="020B0604020202020204" pitchFamily="34" charset="0"/>
                        </a:rPr>
                        <a:t> Antioquia</a:t>
                      </a:r>
                    </a:p>
                    <a:p>
                      <a:pPr marL="0" marR="0" indent="0" algn="just" defTabSz="685800" rtl="0" eaLnBrk="1" fontAlgn="auto" latinLnBrk="0" hangingPunct="1">
                        <a:lnSpc>
                          <a:spcPct val="100000"/>
                        </a:lnSpc>
                        <a:spcBef>
                          <a:spcPts val="0"/>
                        </a:spcBef>
                        <a:spcAft>
                          <a:spcPts val="0"/>
                        </a:spcAft>
                        <a:buClrTx/>
                        <a:buSzTx/>
                        <a:buFontTx/>
                        <a:buNone/>
                        <a:tabLst/>
                        <a:defRPr/>
                      </a:pPr>
                      <a:r>
                        <a:rPr lang="es-MX" sz="900" b="0" baseline="0" dirty="0" smtClean="0">
                          <a:latin typeface="Arial" panose="020B0604020202020204" pitchFamily="34" charset="0"/>
                          <a:cs typeface="Arial" panose="020B0604020202020204" pitchFamily="34" charset="0"/>
                        </a:rPr>
                        <a:t>Numeral 10</a:t>
                      </a:r>
                    </a:p>
                  </a:txBody>
                  <a:tcPr/>
                </a:tc>
                <a:extLst>
                  <a:ext uri="{0D108BD9-81ED-4DB2-BD59-A6C34878D82A}">
                    <a16:rowId xmlns:a16="http://schemas.microsoft.com/office/drawing/2014/main" val="91255902"/>
                  </a:ext>
                </a:extLst>
              </a:tr>
              <a:tr h="1219502">
                <a:tc>
                  <a:txBody>
                    <a:bodyPr/>
                    <a:lstStyle/>
                    <a:p>
                      <a:r>
                        <a:rPr lang="es-MX" sz="900" dirty="0" smtClean="0"/>
                        <a:t>2</a:t>
                      </a:r>
                      <a:endParaRPr lang="es-CO" sz="900" dirty="0"/>
                    </a:p>
                  </a:txBody>
                  <a:tcPr/>
                </a:tc>
                <a:tc>
                  <a:txBody>
                    <a:bodyPr/>
                    <a:lstStyle/>
                    <a:p>
                      <a:pPr algn="just"/>
                      <a:r>
                        <a:rPr lang="es-MX" sz="900" dirty="0" smtClean="0">
                          <a:latin typeface="Arial" panose="020B0604020202020204" pitchFamily="34" charset="0"/>
                          <a:cs typeface="Arial" panose="020B0604020202020204" pitchFamily="34" charset="0"/>
                        </a:rPr>
                        <a:t>Se inobserva la ley 80 de 1993, articulo 25</a:t>
                      </a:r>
                    </a:p>
                    <a:p>
                      <a:pPr algn="just"/>
                      <a:r>
                        <a:rPr lang="es-MX" sz="900" dirty="0" smtClean="0">
                          <a:latin typeface="Arial" panose="020B0604020202020204" pitchFamily="34" charset="0"/>
                          <a:cs typeface="Arial" panose="020B0604020202020204" pitchFamily="34" charset="0"/>
                        </a:rPr>
                        <a:t>Numeral 12. Previo a la apertura de un proceso de selección, o a la firma del contrato en el caso en que la modalidad de selección sea contratación directa, deberán elaborarse los estudios, diseños y proyectos modalidad de selección sea contratación directa, deberán elaborarse los estudios, diseños y proyectos requeridos y los pliegos de condiciones, según corresponda.</a:t>
                      </a:r>
                    </a:p>
                    <a:p>
                      <a:pPr algn="just"/>
                      <a:r>
                        <a:rPr lang="es-MX" sz="900" dirty="0" smtClean="0">
                          <a:latin typeface="Arial" panose="020B0604020202020204" pitchFamily="34" charset="0"/>
                          <a:cs typeface="Arial" panose="020B0604020202020204" pitchFamily="34" charset="0"/>
                        </a:rPr>
                        <a:t>Decreto 1082 de 2015.</a:t>
                      </a:r>
                    </a:p>
                    <a:p>
                      <a:pPr algn="just"/>
                      <a:r>
                        <a:rPr lang="es-MX" sz="900" dirty="0" smtClean="0">
                          <a:latin typeface="Arial" panose="020B0604020202020204" pitchFamily="34" charset="0"/>
                          <a:cs typeface="Arial" panose="020B0604020202020204" pitchFamily="34" charset="0"/>
                        </a:rPr>
                        <a:t>Artículo 2.2.1.1.2.1.1. estudios y documentos previos. Los estudios y documentos previos son el soporte para elaborar el proyecto de pliegos, los pliegos de condiciones y el contrato (…).</a:t>
                      </a:r>
                    </a:p>
                    <a:p>
                      <a:pPr algn="just"/>
                      <a:endParaRPr lang="es-MX" sz="900" dirty="0" smtClean="0">
                        <a:latin typeface="Arial" panose="020B0604020202020204" pitchFamily="34" charset="0"/>
                        <a:cs typeface="Arial" panose="020B0604020202020204" pitchFamily="34" charset="0"/>
                      </a:endParaRPr>
                    </a:p>
                  </a:txBody>
                  <a:tcPr/>
                </a:tc>
                <a:tc>
                  <a:txBody>
                    <a:bodyPr/>
                    <a:lstStyle/>
                    <a:p>
                      <a:pPr algn="just"/>
                      <a:r>
                        <a:rPr lang="es-MX" sz="900" dirty="0" smtClean="0">
                          <a:latin typeface="Arial" panose="020B0604020202020204" pitchFamily="34" charset="0"/>
                          <a:cs typeface="Arial" panose="020B0604020202020204" pitchFamily="34" charset="0"/>
                        </a:rPr>
                        <a:t>Deficiencias en la planeación, identificándose falencias en los diseños iniciales, relacionados con problemas de localización, diseños estructurales, arquitectónicos, eléctricos e hidrosanitarios.</a:t>
                      </a:r>
                    </a:p>
                  </a:txBody>
                  <a:tcPr/>
                </a:tc>
                <a:extLst>
                  <a:ext uri="{0D108BD9-81ED-4DB2-BD59-A6C34878D82A}">
                    <a16:rowId xmlns:a16="http://schemas.microsoft.com/office/drawing/2014/main" val="4192976203"/>
                  </a:ext>
                </a:extLst>
              </a:tr>
            </a:tbl>
          </a:graphicData>
        </a:graphic>
      </p:graphicFrame>
      <p:sp>
        <p:nvSpPr>
          <p:cNvPr id="11"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a:t>
            </a:r>
            <a:r>
              <a:rPr lang="es-MX" sz="1600" dirty="0">
                <a:solidFill>
                  <a:schemeClr val="bg1"/>
                </a:solidFill>
                <a:latin typeface="Arial" panose="020B0604020202020204" pitchFamily="34" charset="0"/>
                <a:cs typeface="Arial" panose="020B0604020202020204" pitchFamily="34" charset="0"/>
              </a:rPr>
              <a:t>.</a:t>
            </a:r>
            <a:r>
              <a:rPr lang="es-MX" sz="1600" dirty="0" smtClean="0">
                <a:solidFill>
                  <a:schemeClr val="bg1"/>
                </a:solidFill>
                <a:latin typeface="Arial" panose="020B0604020202020204" pitchFamily="34" charset="0"/>
                <a:cs typeface="Arial" panose="020B0604020202020204" pitchFamily="34" charset="0"/>
              </a:rPr>
              <a:t> </a:t>
            </a:r>
            <a:endParaRPr lang="es-MX"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458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743578"/>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382773" y="371790"/>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6470524" y="426527"/>
            <a:ext cx="2545670" cy="286232"/>
          </a:xfrm>
          <a:prstGeom prst="rect">
            <a:avLst/>
          </a:prstGeom>
        </p:spPr>
        <p:txBody>
          <a:bodyPr wrap="square">
            <a:spAutoFit/>
          </a:bodyPr>
          <a:lstStyle/>
          <a:p>
            <a:pPr marL="0" lvl="1" algn="ctr">
              <a:lnSpc>
                <a:spcPct val="90000"/>
              </a:lnSpc>
              <a:spcBef>
                <a:spcPct val="0"/>
              </a:spcBef>
            </a:pPr>
            <a:r>
              <a:rPr lang="es-CO" sz="1400" b="1" dirty="0" smtClean="0">
                <a:solidFill>
                  <a:schemeClr val="accent6">
                    <a:lumMod val="50000"/>
                  </a:schemeClr>
                </a:solidFill>
                <a:latin typeface="Arial" panose="020B0604020202020204" pitchFamily="34" charset="0"/>
                <a:cs typeface="Arial" panose="020B0604020202020204" pitchFamily="34" charset="0"/>
              </a:rPr>
              <a:t>Resultado de la auditoria</a:t>
            </a:r>
            <a:endParaRPr lang="es-CO" sz="1400" b="1" dirty="0">
              <a:solidFill>
                <a:schemeClr val="accent6">
                  <a:lumMod val="50000"/>
                </a:schemeClr>
              </a:solidFill>
              <a:latin typeface="Arial" panose="020B0604020202020204" pitchFamily="34" charset="0"/>
              <a:cs typeface="Arial" panose="020B0604020202020204" pitchFamily="34" charset="0"/>
            </a:endParaRPr>
          </a:p>
        </p:txBody>
      </p:sp>
      <p:graphicFrame>
        <p:nvGraphicFramePr>
          <p:cNvPr id="7" name="Tabla 6"/>
          <p:cNvGraphicFramePr>
            <a:graphicFrameLocks noGrp="1"/>
          </p:cNvGraphicFramePr>
          <p:nvPr>
            <p:extLst/>
          </p:nvPr>
        </p:nvGraphicFramePr>
        <p:xfrm>
          <a:off x="382773" y="818062"/>
          <a:ext cx="7857193" cy="2550927"/>
        </p:xfrm>
        <a:graphic>
          <a:graphicData uri="http://schemas.openxmlformats.org/drawingml/2006/table">
            <a:tbl>
              <a:tblPr firstRow="1" bandRow="1">
                <a:tableStyleId>{2A488322-F2BA-4B5B-9748-0D474271808F}</a:tableStyleId>
              </a:tblPr>
              <a:tblGrid>
                <a:gridCol w="345997">
                  <a:extLst>
                    <a:ext uri="{9D8B030D-6E8A-4147-A177-3AD203B41FA5}">
                      <a16:colId xmlns:a16="http://schemas.microsoft.com/office/drawing/2014/main" val="3653445941"/>
                    </a:ext>
                  </a:extLst>
                </a:gridCol>
                <a:gridCol w="4296992">
                  <a:extLst>
                    <a:ext uri="{9D8B030D-6E8A-4147-A177-3AD203B41FA5}">
                      <a16:colId xmlns:a16="http://schemas.microsoft.com/office/drawing/2014/main" val="2457669397"/>
                    </a:ext>
                  </a:extLst>
                </a:gridCol>
                <a:gridCol w="3214204">
                  <a:extLst>
                    <a:ext uri="{9D8B030D-6E8A-4147-A177-3AD203B41FA5}">
                      <a16:colId xmlns:a16="http://schemas.microsoft.com/office/drawing/2014/main" val="2795511437"/>
                    </a:ext>
                  </a:extLst>
                </a:gridCol>
              </a:tblGrid>
              <a:tr h="417327">
                <a:tc>
                  <a:txBody>
                    <a:bodyPr/>
                    <a:lstStyle/>
                    <a:p>
                      <a:r>
                        <a:rPr lang="es-MX" sz="900" dirty="0" smtClean="0"/>
                        <a:t>No</a:t>
                      </a:r>
                      <a:endParaRPr lang="es-CO" sz="900" dirty="0"/>
                    </a:p>
                  </a:txBody>
                  <a:tcPr/>
                </a:tc>
                <a:tc>
                  <a:txBody>
                    <a:bodyPr/>
                    <a:lstStyle/>
                    <a:p>
                      <a:r>
                        <a:rPr lang="es-MX" sz="900" dirty="0" smtClean="0"/>
                        <a:t>Criterio</a:t>
                      </a:r>
                      <a:endParaRPr lang="es-CO" sz="900" dirty="0"/>
                    </a:p>
                  </a:txBody>
                  <a:tcPr/>
                </a:tc>
                <a:tc>
                  <a:txBody>
                    <a:bodyPr/>
                    <a:lstStyle/>
                    <a:p>
                      <a:r>
                        <a:rPr lang="es-MX" sz="900" dirty="0" smtClean="0"/>
                        <a:t>Condición</a:t>
                      </a:r>
                      <a:endParaRPr lang="es-CO" sz="900" dirty="0"/>
                    </a:p>
                  </a:txBody>
                  <a:tcPr/>
                </a:tc>
                <a:extLst>
                  <a:ext uri="{0D108BD9-81ED-4DB2-BD59-A6C34878D82A}">
                    <a16:rowId xmlns:a16="http://schemas.microsoft.com/office/drawing/2014/main" val="701135953"/>
                  </a:ext>
                </a:extLst>
              </a:tr>
              <a:tr h="565964">
                <a:tc>
                  <a:txBody>
                    <a:bodyPr/>
                    <a:lstStyle/>
                    <a:p>
                      <a:r>
                        <a:rPr lang="es-MX" sz="900" dirty="0" smtClean="0"/>
                        <a:t>3</a:t>
                      </a:r>
                      <a:endParaRPr lang="es-CO" sz="900" dirty="0"/>
                    </a:p>
                  </a:txBody>
                  <a:tcPr/>
                </a:tc>
                <a:tc>
                  <a:txBody>
                    <a:bodyPr/>
                    <a:lstStyle/>
                    <a:p>
                      <a:pPr marL="0" marR="0" indent="0" algn="just" defTabSz="685800" rtl="0" eaLnBrk="1" fontAlgn="auto" latinLnBrk="0" hangingPunct="1">
                        <a:lnSpc>
                          <a:spcPct val="100000"/>
                        </a:lnSpc>
                        <a:spcBef>
                          <a:spcPts val="0"/>
                        </a:spcBef>
                        <a:spcAft>
                          <a:spcPts val="0"/>
                        </a:spcAft>
                        <a:buClrTx/>
                        <a:buSzTx/>
                        <a:buFontTx/>
                        <a:buNone/>
                        <a:tabLst/>
                        <a:defRPr/>
                      </a:pPr>
                      <a:r>
                        <a:rPr lang="es-MX" sz="800" b="0" baseline="0" dirty="0" smtClean="0">
                          <a:latin typeface="Arial" panose="020B0604020202020204" pitchFamily="34" charset="0"/>
                          <a:cs typeface="Arial" panose="020B0604020202020204" pitchFamily="34" charset="0"/>
                        </a:rPr>
                        <a:t>Resolución radicado: S 2023001038 de 20/10/2023 por medio del cual se adopta el manual de supervisión, manual de supervisión numeral 6.2</a:t>
                      </a:r>
                    </a:p>
                    <a:p>
                      <a:pPr marL="0" marR="0" indent="0" algn="just" defTabSz="685800" rtl="0" eaLnBrk="1" fontAlgn="auto" latinLnBrk="0" hangingPunct="1">
                        <a:lnSpc>
                          <a:spcPct val="100000"/>
                        </a:lnSpc>
                        <a:spcBef>
                          <a:spcPts val="0"/>
                        </a:spcBef>
                        <a:spcAft>
                          <a:spcPts val="0"/>
                        </a:spcAft>
                        <a:buClrTx/>
                        <a:buSzTx/>
                        <a:buFontTx/>
                        <a:buNone/>
                        <a:tabLst/>
                        <a:defRPr/>
                      </a:pPr>
                      <a:r>
                        <a:rPr lang="es-MX" sz="800" b="0" baseline="0" dirty="0" smtClean="0">
                          <a:latin typeface="Arial" panose="020B0604020202020204" pitchFamily="34" charset="0"/>
                          <a:cs typeface="Arial" panose="020B0604020202020204" pitchFamily="34" charset="0"/>
                        </a:rPr>
                        <a:t>P-CA-06 Versión 1. Del 02/10/2023. Procedimiento para la conservación del expediente contractual en mercurio.</a:t>
                      </a:r>
                    </a:p>
                    <a:p>
                      <a:pPr marL="0" marR="0" indent="0" algn="just" defTabSz="685800" rtl="0" eaLnBrk="1" fontAlgn="auto" latinLnBrk="0" hangingPunct="1">
                        <a:lnSpc>
                          <a:spcPct val="100000"/>
                        </a:lnSpc>
                        <a:spcBef>
                          <a:spcPts val="0"/>
                        </a:spcBef>
                        <a:spcAft>
                          <a:spcPts val="0"/>
                        </a:spcAft>
                        <a:buClrTx/>
                        <a:buSzTx/>
                        <a:buFontTx/>
                        <a:buNone/>
                        <a:tabLst/>
                        <a:defRPr/>
                      </a:pPr>
                      <a:endParaRPr lang="es-MX" sz="800" b="0" baseline="0" dirty="0" smtClean="0">
                        <a:latin typeface="Arial" panose="020B0604020202020204" pitchFamily="34" charset="0"/>
                        <a:cs typeface="Arial" panose="020B0604020202020204" pitchFamily="34" charset="0"/>
                      </a:endParaRPr>
                    </a:p>
                  </a:txBody>
                  <a:tcPr/>
                </a:tc>
                <a:tc>
                  <a:txBody>
                    <a:bodyPr/>
                    <a:lstStyle/>
                    <a:p>
                      <a:pPr algn="just"/>
                      <a:r>
                        <a:rPr lang="es-MX" sz="800" dirty="0" smtClean="0">
                          <a:latin typeface="Arial" panose="020B0604020202020204" pitchFamily="34" charset="0"/>
                          <a:cs typeface="Arial" panose="020B0604020202020204" pitchFamily="34" charset="0"/>
                        </a:rPr>
                        <a:t>Expediente de Mercurio se evidencia incompleto, toda vez que no reposa la documentación correspondiente a las modificaciones efectuadas al Convenio Interadministrativo, relacionadas con las prórrogas y suspensiones suscritas durante su ejecución. Asimismo, no se evidenció el cargue de los informes de interventoría y de supervisión, documentos que constituyen soportes esenciales del expediente contractual y de la gestión de seguimiento y control del convenio.</a:t>
                      </a:r>
                      <a:endParaRPr lang="es-CO"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1255902"/>
                  </a:ext>
                </a:extLst>
              </a:tr>
              <a:tr h="377301">
                <a:tc>
                  <a:txBody>
                    <a:bodyPr/>
                    <a:lstStyle/>
                    <a:p>
                      <a:r>
                        <a:rPr lang="es-MX" sz="900" dirty="0" smtClean="0"/>
                        <a:t>4</a:t>
                      </a:r>
                      <a:endParaRPr lang="es-CO" sz="900" dirty="0"/>
                    </a:p>
                  </a:txBody>
                  <a:tcPr/>
                </a:tc>
                <a:tc>
                  <a:txBody>
                    <a:bodyPr/>
                    <a:lstStyle/>
                    <a:p>
                      <a:pPr lvl="0" algn="just"/>
                      <a:r>
                        <a:rPr lang="es-MX" sz="800" kern="1200" dirty="0" smtClean="0">
                          <a:solidFill>
                            <a:schemeClr val="dk1"/>
                          </a:solidFill>
                          <a:effectLst/>
                          <a:latin typeface="Arial" panose="020B0604020202020204" pitchFamily="34" charset="0"/>
                          <a:ea typeface="+mn-ea"/>
                          <a:cs typeface="Arial" panose="020B0604020202020204" pitchFamily="34" charset="0"/>
                        </a:rPr>
                        <a:t>Ley 1474 de 2011.</a:t>
                      </a:r>
                    </a:p>
                    <a:p>
                      <a:pPr lvl="0" algn="just"/>
                      <a:r>
                        <a:rPr lang="es-MX" sz="800" kern="1200" dirty="0" smtClean="0">
                          <a:solidFill>
                            <a:schemeClr val="dk1"/>
                          </a:solidFill>
                          <a:effectLst/>
                          <a:latin typeface="Arial" panose="020B0604020202020204" pitchFamily="34" charset="0"/>
                          <a:ea typeface="+mn-ea"/>
                          <a:cs typeface="Arial" panose="020B0604020202020204" pitchFamily="34" charset="0"/>
                        </a:rPr>
                        <a:t>Artículo 83. Supervisión e interventoría contractual. Con el fin de proteger la moralidad administrativa, de prevenir las ocurrencias de actos de corrupción y de tutelar la transparencia de la actividad contractual, las entidades públicas están obligadas a vigilar permanentemente la correcta ejecución del objeto contratado a través de un supervisor o un interventor, según corresponda.</a:t>
                      </a:r>
                    </a:p>
                    <a:p>
                      <a:pPr lvl="0" algn="just"/>
                      <a:endParaRPr lang="es-CO" sz="800" kern="1200" dirty="0">
                        <a:solidFill>
                          <a:schemeClr val="dk1"/>
                        </a:solidFill>
                        <a:effectLst/>
                        <a:latin typeface="Arial" panose="020B0604020202020204" pitchFamily="34" charset="0"/>
                        <a:ea typeface="+mn-ea"/>
                        <a:cs typeface="Arial" panose="020B0604020202020204" pitchFamily="34" charset="0"/>
                      </a:endParaRPr>
                    </a:p>
                  </a:txBody>
                  <a:tcPr/>
                </a:tc>
                <a:tc>
                  <a:txBody>
                    <a:bodyPr/>
                    <a:lstStyle/>
                    <a:p>
                      <a:pPr algn="just"/>
                      <a:r>
                        <a:rPr lang="es-MX" sz="800" dirty="0" smtClean="0">
                          <a:latin typeface="Arial" panose="020B0604020202020204" pitchFamily="34" charset="0"/>
                          <a:cs typeface="Arial" panose="020B0604020202020204" pitchFamily="34" charset="0"/>
                        </a:rPr>
                        <a:t>Se evidenciaron inconsistencias en la elaboración del Análisis de Administración y Utilidad (AU) del proyecto, toda vez que los factores correspondientes a los cargos de Profesional </a:t>
                      </a:r>
                      <a:r>
                        <a:rPr lang="es-MX" sz="800" dirty="0" err="1" smtClean="0">
                          <a:latin typeface="Arial" panose="020B0604020202020204" pitchFamily="34" charset="0"/>
                          <a:cs typeface="Arial" panose="020B0604020202020204" pitchFamily="34" charset="0"/>
                        </a:rPr>
                        <a:t>Socioambiental</a:t>
                      </a:r>
                      <a:r>
                        <a:rPr lang="es-MX" sz="800" dirty="0" smtClean="0">
                          <a:latin typeface="Arial" panose="020B0604020202020204" pitchFamily="34" charset="0"/>
                          <a:cs typeface="Arial" panose="020B0604020202020204" pitchFamily="34" charset="0"/>
                        </a:rPr>
                        <a:t>, Profesional de Seguridad y Salud en el Trabajo (SST), Secretaria, Celador y Almacenista no son concordantes con los valores y/o parámetros registrados en dicho análisis, lo que refleja deficiencias en la estructuración y validación de este componente presupuestal.</a:t>
                      </a:r>
                      <a:endParaRPr lang="es-CO" sz="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92976203"/>
                  </a:ext>
                </a:extLst>
              </a:tr>
            </a:tbl>
          </a:graphicData>
        </a:graphic>
      </p:graphicFrame>
      <p:sp>
        <p:nvSpPr>
          <p:cNvPr id="11"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a:t>
            </a:r>
            <a:r>
              <a:rPr lang="es-MX" sz="1600" dirty="0">
                <a:solidFill>
                  <a:schemeClr val="bg1"/>
                </a:solidFill>
                <a:latin typeface="Arial" panose="020B0604020202020204" pitchFamily="34" charset="0"/>
                <a:cs typeface="Arial" panose="020B0604020202020204" pitchFamily="34" charset="0"/>
              </a:rPr>
              <a:t>.</a:t>
            </a:r>
            <a:r>
              <a:rPr lang="es-MX" sz="1600" dirty="0" smtClean="0">
                <a:solidFill>
                  <a:schemeClr val="bg1"/>
                </a:solidFill>
                <a:latin typeface="Arial" panose="020B0604020202020204" pitchFamily="34" charset="0"/>
                <a:cs typeface="Arial" panose="020B0604020202020204" pitchFamily="34" charset="0"/>
              </a:rPr>
              <a:t> </a:t>
            </a:r>
            <a:endParaRPr lang="es-MX"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00202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743578"/>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546549" y="629076"/>
            <a:ext cx="5375083" cy="43527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r>
              <a:rPr lang="es-MX" sz="1800" b="1" smtClean="0">
                <a:solidFill>
                  <a:schemeClr val="bg1"/>
                </a:solidFill>
                <a:latin typeface="Arial Black" panose="020B0A04020102020204" pitchFamily="34" charset="0"/>
              </a:rPr>
              <a:t> </a:t>
            </a:r>
            <a:endParaRPr lang="es-MX" sz="1800" b="1" dirty="0">
              <a:solidFill>
                <a:schemeClr val="bg1"/>
              </a:solidFill>
              <a:latin typeface="Arial Black" panose="020B0A04020102020204" pitchFamily="34" charset="0"/>
            </a:endParaRPr>
          </a:p>
        </p:txBody>
      </p:sp>
      <p:sp>
        <p:nvSpPr>
          <p:cNvPr id="2" name="Rectángulo 1"/>
          <p:cNvSpPr/>
          <p:nvPr/>
        </p:nvSpPr>
        <p:spPr>
          <a:xfrm>
            <a:off x="6468181" y="464397"/>
            <a:ext cx="2545670" cy="286232"/>
          </a:xfrm>
          <a:prstGeom prst="rect">
            <a:avLst/>
          </a:prstGeom>
        </p:spPr>
        <p:txBody>
          <a:bodyPr wrap="square">
            <a:spAutoFit/>
          </a:bodyPr>
          <a:lstStyle/>
          <a:p>
            <a:pPr marL="0" lvl="1" algn="ctr">
              <a:lnSpc>
                <a:spcPct val="90000"/>
              </a:lnSpc>
              <a:spcBef>
                <a:spcPct val="0"/>
              </a:spcBef>
            </a:pPr>
            <a:r>
              <a:rPr lang="es-MX" sz="1400" b="1" dirty="0" smtClean="0">
                <a:solidFill>
                  <a:srgbClr val="129045"/>
                </a:solidFill>
                <a:latin typeface="Arial" panose="020B0604020202020204" pitchFamily="34" charset="0"/>
                <a:cs typeface="Arial" panose="020B0604020202020204" pitchFamily="34" charset="0"/>
              </a:rPr>
              <a:t>Conclusión</a:t>
            </a:r>
            <a:endParaRPr lang="es-MX" sz="1400" dirty="0">
              <a:solidFill>
                <a:srgbClr val="129045"/>
              </a:solidFill>
              <a:latin typeface="Arial" panose="020B0604020202020204" pitchFamily="34" charset="0"/>
              <a:cs typeface="Arial" panose="020B0604020202020204" pitchFamily="34" charset="0"/>
            </a:endParaRPr>
          </a:p>
        </p:txBody>
      </p:sp>
      <p:sp>
        <p:nvSpPr>
          <p:cNvPr id="6"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 </a:t>
            </a:r>
            <a:endParaRPr lang="es-MX" sz="1600" dirty="0">
              <a:solidFill>
                <a:schemeClr val="bg1"/>
              </a:solidFill>
              <a:latin typeface="Arial" panose="020B0604020202020204" pitchFamily="34" charset="0"/>
              <a:cs typeface="Arial" panose="020B0604020202020204" pitchFamily="34" charset="0"/>
            </a:endParaRPr>
          </a:p>
        </p:txBody>
      </p:sp>
      <p:sp>
        <p:nvSpPr>
          <p:cNvPr id="7" name="Rectángulo 6"/>
          <p:cNvSpPr/>
          <p:nvPr/>
        </p:nvSpPr>
        <p:spPr>
          <a:xfrm>
            <a:off x="379455" y="1064353"/>
            <a:ext cx="8338284" cy="3477875"/>
          </a:xfrm>
          <a:prstGeom prst="rect">
            <a:avLst/>
          </a:prstGeom>
        </p:spPr>
        <p:txBody>
          <a:bodyPr wrap="square">
            <a:spAutoFit/>
          </a:bodyPr>
          <a:lstStyle/>
          <a:p>
            <a:pPr algn="just"/>
            <a:r>
              <a:rPr lang="es-MX" sz="1000" dirty="0">
                <a:latin typeface="Arial" panose="020B0604020202020204" pitchFamily="34" charset="0"/>
                <a:cs typeface="Arial" panose="020B0604020202020204" pitchFamily="34" charset="0"/>
              </a:rPr>
              <a:t>Como resultado de la auditoría interna realizada al Convenio Interadministrativo No. 678 de 2023, suscrito entre INDEPORTES Antioquia y el Municipio de Ituango para la construcción de la pista de patinaje y obras complementarias de la unidad deportiva, se evidenció que, si bien el proyecto presenta avances en la ejecución física de las obras, persisten debilidades relevantes en las etapas de planeación, seguimiento, supervisión y control contractual</a:t>
            </a:r>
            <a:r>
              <a:rPr lang="es-MX" sz="1000" dirty="0" smtClean="0">
                <a:latin typeface="Arial" panose="020B0604020202020204" pitchFamily="34" charset="0"/>
                <a:cs typeface="Arial" panose="020B0604020202020204" pitchFamily="34" charset="0"/>
              </a:rPr>
              <a:t>.</a:t>
            </a:r>
          </a:p>
          <a:p>
            <a:pPr algn="just"/>
            <a:endParaRPr lang="es-MX" sz="1000" dirty="0">
              <a:latin typeface="Arial" panose="020B0604020202020204" pitchFamily="34" charset="0"/>
              <a:cs typeface="Arial" panose="020B0604020202020204" pitchFamily="34" charset="0"/>
            </a:endParaRPr>
          </a:p>
          <a:p>
            <a:pPr algn="just"/>
            <a:r>
              <a:rPr lang="es-MX" sz="1000" dirty="0">
                <a:latin typeface="Arial" panose="020B0604020202020204" pitchFamily="34" charset="0"/>
                <a:cs typeface="Arial" panose="020B0604020202020204" pitchFamily="34" charset="0"/>
              </a:rPr>
              <a:t>Durante el desarrollo de la auditoría se identificaron deficiencias en los estudios y diseños iniciales que dieron lugar a rediseños, modificaciones, suspensión y múltiples prórrogas del convenio, afectando el cumplimiento del cronograma previsto y evidenciando la materialización de riesgos asociados a la planeación del proyecto. Asimismo, se observaron debilidades en el seguimiento contractual debido a la ausencia de informes mensuales exigidos contractualmente, lo que limita la trazabilidad de la gestión y la oportunidad en la adopción de acciones correctivas</a:t>
            </a:r>
            <a:r>
              <a:rPr lang="es-MX" sz="1000" dirty="0" smtClean="0">
                <a:latin typeface="Arial" panose="020B0604020202020204" pitchFamily="34" charset="0"/>
                <a:cs typeface="Arial" panose="020B0604020202020204" pitchFamily="34" charset="0"/>
              </a:rPr>
              <a:t>.</a:t>
            </a:r>
          </a:p>
          <a:p>
            <a:pPr algn="just"/>
            <a:endParaRPr lang="es-MX" sz="1000" dirty="0">
              <a:latin typeface="Arial" panose="020B0604020202020204" pitchFamily="34" charset="0"/>
              <a:cs typeface="Arial" panose="020B0604020202020204" pitchFamily="34" charset="0"/>
            </a:endParaRPr>
          </a:p>
          <a:p>
            <a:pPr algn="just"/>
            <a:r>
              <a:rPr lang="es-MX" sz="1000" dirty="0">
                <a:latin typeface="Arial" panose="020B0604020202020204" pitchFamily="34" charset="0"/>
                <a:cs typeface="Arial" panose="020B0604020202020204" pitchFamily="34" charset="0"/>
              </a:rPr>
              <a:t>En el componente técnico se identificaron deficiencias en la calidad de la </a:t>
            </a:r>
            <a:r>
              <a:rPr lang="es-MX" sz="1000" dirty="0" smtClean="0">
                <a:latin typeface="Arial" panose="020B0604020202020204" pitchFamily="34" charset="0"/>
                <a:cs typeface="Arial" panose="020B0604020202020204" pitchFamily="34" charset="0"/>
              </a:rPr>
              <a:t>ejecución </a:t>
            </a:r>
            <a:r>
              <a:rPr lang="es-MX" sz="1000" dirty="0">
                <a:latin typeface="Arial" panose="020B0604020202020204" pitchFamily="34" charset="0"/>
                <a:cs typeface="Arial" panose="020B0604020202020204" pitchFamily="34" charset="0"/>
              </a:rPr>
              <a:t>de algunos elementos constructivos, tales como acero de refuerzo expuesto, hormigueros y falencias en los procesos de desencofrado</a:t>
            </a:r>
            <a:r>
              <a:rPr lang="es-MX" sz="1000" dirty="0" smtClean="0">
                <a:latin typeface="Arial" panose="020B0604020202020204" pitchFamily="34" charset="0"/>
                <a:cs typeface="Arial" panose="020B0604020202020204" pitchFamily="34" charset="0"/>
              </a:rPr>
              <a:t>.</a:t>
            </a:r>
          </a:p>
          <a:p>
            <a:pPr algn="just"/>
            <a:endParaRPr lang="es-MX" sz="1000" dirty="0">
              <a:latin typeface="Arial" panose="020B0604020202020204" pitchFamily="34" charset="0"/>
              <a:cs typeface="Arial" panose="020B0604020202020204" pitchFamily="34" charset="0"/>
            </a:endParaRPr>
          </a:p>
          <a:p>
            <a:pPr algn="just"/>
            <a:r>
              <a:rPr lang="es-MX" sz="1000" dirty="0">
                <a:latin typeface="Arial" panose="020B0604020202020204" pitchFamily="34" charset="0"/>
                <a:cs typeface="Arial" panose="020B0604020202020204" pitchFamily="34" charset="0"/>
              </a:rPr>
              <a:t>De igual manera, durante la revisión financiera y presupuestal se evidenciaron inconsistencias en la estructuración de algunos análisis económicos, diferencias en precios unitarios que no pudieron ser verificadas por la ausencia de los respectivos Análisis de Precios Unitarios (APU) y debilidades en la elaboración del componente de Administración y Utilidad (AU</a:t>
            </a:r>
            <a:r>
              <a:rPr lang="es-MX" sz="1000" dirty="0" smtClean="0">
                <a:latin typeface="Arial" panose="020B0604020202020204" pitchFamily="34" charset="0"/>
                <a:cs typeface="Arial" panose="020B0604020202020204" pitchFamily="34" charset="0"/>
              </a:rPr>
              <a:t>).</a:t>
            </a:r>
          </a:p>
          <a:p>
            <a:pPr algn="just"/>
            <a:endParaRPr lang="es-MX" sz="1000" dirty="0">
              <a:latin typeface="Arial" panose="020B0604020202020204" pitchFamily="34" charset="0"/>
              <a:cs typeface="Arial" panose="020B0604020202020204" pitchFamily="34" charset="0"/>
            </a:endParaRPr>
          </a:p>
          <a:p>
            <a:pPr algn="just"/>
            <a:r>
              <a:rPr lang="es-MX" sz="1000" dirty="0">
                <a:latin typeface="Arial" panose="020B0604020202020204" pitchFamily="34" charset="0"/>
                <a:cs typeface="Arial" panose="020B0604020202020204" pitchFamily="34" charset="0"/>
              </a:rPr>
              <a:t>En consecuencia, se concluye que los mecanismos de planeación, supervisión, interventoría y administración del convenio requieren fortalecerse mediante la implementación de acciones que permitan mejorar la gestión de riesgos, la calidad de la información contractual, el seguimiento oportuno a la ejecución física y financiera, así como el cumplimiento de las obligaciones contractuales, contribuyendo con ello a una gestión más eficiente, transparente y orientada al logro de los objetivos institucionales y a la adecuada inversión de los recursos públicos.</a:t>
            </a:r>
          </a:p>
          <a:p>
            <a:pPr algn="just"/>
            <a:endParaRPr lang="es-MX"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7739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743578"/>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546549" y="629076"/>
            <a:ext cx="5375083" cy="435278"/>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20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endParaRPr lang="es-MX" sz="1800" b="1" smtClean="0">
              <a:solidFill>
                <a:schemeClr val="bg1"/>
              </a:solidFill>
              <a:latin typeface="Arial Black" panose="020B0A04020102020204" pitchFamily="34" charset="0"/>
            </a:endParaRPr>
          </a:p>
          <a:p>
            <a:r>
              <a:rPr lang="es-MX" sz="1800" b="1" smtClean="0">
                <a:solidFill>
                  <a:schemeClr val="bg1"/>
                </a:solidFill>
                <a:latin typeface="Arial Black" panose="020B0A04020102020204" pitchFamily="34" charset="0"/>
              </a:rPr>
              <a:t> </a:t>
            </a:r>
            <a:endParaRPr lang="es-MX" sz="1800" b="1" dirty="0">
              <a:solidFill>
                <a:schemeClr val="bg1"/>
              </a:solidFill>
              <a:latin typeface="Arial Black" panose="020B0A04020102020204" pitchFamily="34" charset="0"/>
            </a:endParaRPr>
          </a:p>
        </p:txBody>
      </p:sp>
      <p:sp>
        <p:nvSpPr>
          <p:cNvPr id="2" name="Rectángulo 1"/>
          <p:cNvSpPr/>
          <p:nvPr/>
        </p:nvSpPr>
        <p:spPr>
          <a:xfrm>
            <a:off x="6468181" y="464397"/>
            <a:ext cx="2545670" cy="286232"/>
          </a:xfrm>
          <a:prstGeom prst="rect">
            <a:avLst/>
          </a:prstGeom>
        </p:spPr>
        <p:txBody>
          <a:bodyPr wrap="square">
            <a:spAutoFit/>
          </a:bodyPr>
          <a:lstStyle/>
          <a:p>
            <a:pPr marL="0" lvl="1" algn="ctr">
              <a:lnSpc>
                <a:spcPct val="90000"/>
              </a:lnSpc>
              <a:spcBef>
                <a:spcPct val="0"/>
              </a:spcBef>
            </a:pPr>
            <a:r>
              <a:rPr lang="es-MX" sz="1400" b="1" dirty="0" smtClean="0">
                <a:solidFill>
                  <a:srgbClr val="129045"/>
                </a:solidFill>
                <a:latin typeface="Arial" panose="020B0604020202020204" pitchFamily="34" charset="0"/>
                <a:cs typeface="Arial" panose="020B0604020202020204" pitchFamily="34" charset="0"/>
              </a:rPr>
              <a:t>Conclusión</a:t>
            </a:r>
            <a:endParaRPr lang="es-MX" sz="1400" dirty="0">
              <a:solidFill>
                <a:srgbClr val="129045"/>
              </a:solidFill>
              <a:latin typeface="Arial" panose="020B0604020202020204" pitchFamily="34" charset="0"/>
              <a:cs typeface="Arial" panose="020B0604020202020204" pitchFamily="34" charset="0"/>
            </a:endParaRPr>
          </a:p>
        </p:txBody>
      </p:sp>
      <p:sp>
        <p:nvSpPr>
          <p:cNvPr id="6" name="Título 1"/>
          <p:cNvSpPr txBox="1">
            <a:spLocks/>
          </p:cNvSpPr>
          <p:nvPr/>
        </p:nvSpPr>
        <p:spPr>
          <a:xfrm>
            <a:off x="379454" y="-138965"/>
            <a:ext cx="5666874" cy="808083"/>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lgn="just"/>
            <a:r>
              <a:rPr lang="es-MX" sz="1600" dirty="0" smtClean="0">
                <a:solidFill>
                  <a:schemeClr val="bg1"/>
                </a:solidFill>
                <a:latin typeface="Arial" panose="020B0604020202020204" pitchFamily="34" charset="0"/>
                <a:cs typeface="Arial" panose="020B0604020202020204" pitchFamily="34" charset="0"/>
              </a:rPr>
              <a:t>Informe auditoria </a:t>
            </a:r>
            <a:r>
              <a:rPr lang="es-MX" sz="1600" dirty="0">
                <a:solidFill>
                  <a:schemeClr val="bg1"/>
                </a:solidFill>
                <a:latin typeface="Arial" panose="020B0604020202020204" pitchFamily="34" charset="0"/>
                <a:cs typeface="Arial" panose="020B0604020202020204" pitchFamily="34" charset="0"/>
              </a:rPr>
              <a:t>al proceso </a:t>
            </a:r>
            <a:r>
              <a:rPr lang="es-MX" sz="1600" dirty="0" smtClean="0">
                <a:solidFill>
                  <a:schemeClr val="bg1"/>
                </a:solidFill>
                <a:latin typeface="Arial" panose="020B0604020202020204" pitchFamily="34" charset="0"/>
                <a:cs typeface="Arial" panose="020B0604020202020204" pitchFamily="34" charset="0"/>
              </a:rPr>
              <a:t>Asesoría </a:t>
            </a:r>
            <a:r>
              <a:rPr lang="es-MX" sz="1600" dirty="0">
                <a:solidFill>
                  <a:schemeClr val="bg1"/>
                </a:solidFill>
                <a:latin typeface="Arial" panose="020B0604020202020204" pitchFamily="34" charset="0"/>
                <a:cs typeface="Arial" panose="020B0604020202020204" pitchFamily="34" charset="0"/>
              </a:rPr>
              <a:t>para la Construcción de Escenarios </a:t>
            </a:r>
            <a:r>
              <a:rPr lang="es-MX" sz="1600" dirty="0" smtClean="0">
                <a:solidFill>
                  <a:schemeClr val="bg1"/>
                </a:solidFill>
                <a:latin typeface="Arial" panose="020B0604020202020204" pitchFamily="34" charset="0"/>
                <a:cs typeface="Arial" panose="020B0604020202020204" pitchFamily="34" charset="0"/>
              </a:rPr>
              <a:t>Deportivos. </a:t>
            </a:r>
            <a:endParaRPr lang="es-MX" sz="1600" dirty="0">
              <a:solidFill>
                <a:schemeClr val="bg1"/>
              </a:solidFill>
              <a:latin typeface="Arial" panose="020B0604020202020204" pitchFamily="34" charset="0"/>
              <a:cs typeface="Arial" panose="020B0604020202020204" pitchFamily="34" charset="0"/>
            </a:endParaRPr>
          </a:p>
        </p:txBody>
      </p:sp>
      <p:sp>
        <p:nvSpPr>
          <p:cNvPr id="7" name="Rectángulo 6"/>
          <p:cNvSpPr/>
          <p:nvPr/>
        </p:nvSpPr>
        <p:spPr>
          <a:xfrm>
            <a:off x="546549" y="1064354"/>
            <a:ext cx="8171189" cy="3323987"/>
          </a:xfrm>
          <a:prstGeom prst="rect">
            <a:avLst/>
          </a:prstGeom>
        </p:spPr>
        <p:txBody>
          <a:bodyPr wrap="square">
            <a:spAutoFit/>
          </a:bodyPr>
          <a:lstStyle/>
          <a:p>
            <a:pPr algn="just"/>
            <a:r>
              <a:rPr lang="es-MX" sz="1000" dirty="0">
                <a:latin typeface="Arial" panose="020B0604020202020204" pitchFamily="34" charset="0"/>
                <a:cs typeface="Arial" panose="020B0604020202020204" pitchFamily="34" charset="0"/>
              </a:rPr>
              <a:t>Desde la perspectiva de los componentes financiero y jurídico, la auditoría permitió establecer, además, las siguientes conclusiones específicas:</a:t>
            </a:r>
          </a:p>
          <a:p>
            <a:pPr algn="just"/>
            <a:endParaRPr lang="es-MX" sz="1000" dirty="0">
              <a:latin typeface="Arial" panose="020B0604020202020204" pitchFamily="34" charset="0"/>
              <a:cs typeface="Arial" panose="020B0604020202020204" pitchFamily="34" charset="0"/>
            </a:endParaRPr>
          </a:p>
          <a:p>
            <a:pPr algn="just"/>
            <a:r>
              <a:rPr lang="es-MX" sz="1000" dirty="0" smtClean="0">
                <a:latin typeface="Arial" panose="020B0604020202020204" pitchFamily="34" charset="0"/>
                <a:cs typeface="Arial" panose="020B0604020202020204" pitchFamily="34" charset="0"/>
              </a:rPr>
              <a:t>1. Inmovilización </a:t>
            </a:r>
            <a:r>
              <a:rPr lang="es-MX" sz="1000" dirty="0">
                <a:latin typeface="Arial" panose="020B0604020202020204" pitchFamily="34" charset="0"/>
                <a:cs typeface="Arial" panose="020B0604020202020204" pitchFamily="34" charset="0"/>
              </a:rPr>
              <a:t>de Fondos Públicos de Cofinanciación: Se concluye que el 100% del capital aportado por </a:t>
            </a:r>
            <a:r>
              <a:rPr lang="es-MX" sz="1000" dirty="0" err="1">
                <a:latin typeface="Arial" panose="020B0604020202020204" pitchFamily="34" charset="0"/>
                <a:cs typeface="Arial" panose="020B0604020202020204" pitchFamily="34" charset="0"/>
              </a:rPr>
              <a:t>Indeportes</a:t>
            </a:r>
            <a:r>
              <a:rPr lang="es-MX" sz="1000" dirty="0">
                <a:latin typeface="Arial" panose="020B0604020202020204" pitchFamily="34" charset="0"/>
                <a:cs typeface="Arial" panose="020B0604020202020204" pitchFamily="34" charset="0"/>
              </a:rPr>
              <a:t> Antioquia ($2.270.000.000), transferido mediante el Comprobante de Egreso No. 117158 de diciembre 22 de 2023, registra un cero por ciento (0%) de ejecución operativa real con cargo a la cuenta de ahorros especial del IDEA.</a:t>
            </a:r>
          </a:p>
          <a:p>
            <a:pPr algn="just"/>
            <a:r>
              <a:rPr lang="es-MX" sz="1000" dirty="0">
                <a:latin typeface="Arial" panose="020B0604020202020204" pitchFamily="34" charset="0"/>
                <a:cs typeface="Arial" panose="020B0604020202020204" pitchFamily="34" charset="0"/>
              </a:rPr>
              <a:t> </a:t>
            </a:r>
          </a:p>
          <a:p>
            <a:pPr algn="just"/>
            <a:r>
              <a:rPr lang="es-MX" sz="1000" dirty="0" smtClean="0">
                <a:latin typeface="Arial" panose="020B0604020202020204" pitchFamily="34" charset="0"/>
                <a:cs typeface="Arial" panose="020B0604020202020204" pitchFamily="34" charset="0"/>
              </a:rPr>
              <a:t>2. Financiación </a:t>
            </a:r>
            <a:r>
              <a:rPr lang="es-MX" sz="1000" dirty="0">
                <a:latin typeface="Arial" panose="020B0604020202020204" pitchFamily="34" charset="0"/>
                <a:cs typeface="Arial" panose="020B0604020202020204" pitchFamily="34" charset="0"/>
              </a:rPr>
              <a:t>Asimétrica del Proyecto: Se determina que el setenta por ciento (70%) del avance físico reportado en la obra civil a mayo de 2026 ha sido apalancado y costeado de manera exclusiva por los recursos de contrapartida inyectados por el Municipio de </a:t>
            </a:r>
            <a:r>
              <a:rPr lang="es-MX" sz="1000" dirty="0" err="1">
                <a:latin typeface="Arial" panose="020B0604020202020204" pitchFamily="34" charset="0"/>
                <a:cs typeface="Arial" panose="020B0604020202020204" pitchFamily="34" charset="0"/>
              </a:rPr>
              <a:t>Ituango</a:t>
            </a:r>
            <a:r>
              <a:rPr lang="es-MX" sz="1000" dirty="0">
                <a:latin typeface="Arial" panose="020B0604020202020204" pitchFamily="34" charset="0"/>
                <a:cs typeface="Arial" panose="020B0604020202020204" pitchFamily="34" charset="0"/>
              </a:rPr>
              <a:t> ($1.167.910.525).</a:t>
            </a:r>
          </a:p>
          <a:p>
            <a:pPr algn="just"/>
            <a:r>
              <a:rPr lang="es-MX" sz="1000" dirty="0">
                <a:latin typeface="Arial" panose="020B0604020202020204" pitchFamily="34" charset="0"/>
                <a:cs typeface="Arial" panose="020B0604020202020204" pitchFamily="34" charset="0"/>
              </a:rPr>
              <a:t> </a:t>
            </a:r>
          </a:p>
          <a:p>
            <a:pPr algn="just"/>
            <a:r>
              <a:rPr lang="es-MX" sz="1000" dirty="0" smtClean="0">
                <a:latin typeface="Arial" panose="020B0604020202020204" pitchFamily="34" charset="0"/>
                <a:cs typeface="Arial" panose="020B0604020202020204" pitchFamily="34" charset="0"/>
              </a:rPr>
              <a:t>3. Costo </a:t>
            </a:r>
            <a:r>
              <a:rPr lang="es-MX" sz="1000" dirty="0">
                <a:latin typeface="Arial" panose="020B0604020202020204" pitchFamily="34" charset="0"/>
                <a:cs typeface="Arial" panose="020B0604020202020204" pitchFamily="34" charset="0"/>
              </a:rPr>
              <a:t>de Oportunidad por Retención de Rendimientos: Al consolidarse el extracto bancario al Jun 30, 2026, con un saldo final de $2.404.852.059, se establece un hallazgo por rendimientos acumulados de $134.852.059 que permanecen atrapados en la cuenta bancaria. En aplicación del artículo 25 (numeral 20) de la Ley 80 de 1993 y la Modificación No. 01, este dinero pertenece de forma exclusiva a </a:t>
            </a:r>
            <a:r>
              <a:rPr lang="es-MX" sz="1000" dirty="0" err="1">
                <a:latin typeface="Arial" panose="020B0604020202020204" pitchFamily="34" charset="0"/>
                <a:cs typeface="Arial" panose="020B0604020202020204" pitchFamily="34" charset="0"/>
              </a:rPr>
              <a:t>Indeportes</a:t>
            </a:r>
            <a:r>
              <a:rPr lang="es-MX" sz="1000" dirty="0">
                <a:latin typeface="Arial" panose="020B0604020202020204" pitchFamily="34" charset="0"/>
                <a:cs typeface="Arial" panose="020B0604020202020204" pitchFamily="34" charset="0"/>
              </a:rPr>
              <a:t> Antioquia y representa un costo de oportunidad al no poder ser reinvertido en otros proyectos de infraestructura regional.</a:t>
            </a:r>
          </a:p>
          <a:p>
            <a:pPr algn="just"/>
            <a:r>
              <a:rPr lang="es-MX" sz="1000" dirty="0">
                <a:latin typeface="Arial" panose="020B0604020202020204" pitchFamily="34" charset="0"/>
                <a:cs typeface="Arial" panose="020B0604020202020204" pitchFamily="34" charset="0"/>
              </a:rPr>
              <a:t> </a:t>
            </a:r>
          </a:p>
          <a:p>
            <a:pPr algn="just"/>
            <a:r>
              <a:rPr lang="es-MX" sz="1000" dirty="0" smtClean="0">
                <a:latin typeface="Arial" panose="020B0604020202020204" pitchFamily="34" charset="0"/>
                <a:cs typeface="Arial" panose="020B0604020202020204" pitchFamily="34" charset="0"/>
              </a:rPr>
              <a:t>4. Modificación </a:t>
            </a:r>
            <a:r>
              <a:rPr lang="es-MX" sz="1000" dirty="0">
                <a:latin typeface="Arial" panose="020B0604020202020204" pitchFamily="34" charset="0"/>
                <a:cs typeface="Arial" panose="020B0604020202020204" pitchFamily="34" charset="0"/>
              </a:rPr>
              <a:t>Estructural del Presupuesto: Se certifica que el valor total del convenio se incrementó de $3.437.910.525 a $4.049.593.468 debido a la incorporación formal de la Modificación No. 03. En ella, el Municipio de </a:t>
            </a:r>
            <a:r>
              <a:rPr lang="es-MX" sz="1000" dirty="0" err="1">
                <a:latin typeface="Arial" panose="020B0604020202020204" pitchFamily="34" charset="0"/>
                <a:cs typeface="Arial" panose="020B0604020202020204" pitchFamily="34" charset="0"/>
              </a:rPr>
              <a:t>Ituango</a:t>
            </a:r>
            <a:r>
              <a:rPr lang="es-MX" sz="1000" dirty="0">
                <a:latin typeface="Arial" panose="020B0604020202020204" pitchFamily="34" charset="0"/>
                <a:cs typeface="Arial" panose="020B0604020202020204" pitchFamily="34" charset="0"/>
              </a:rPr>
              <a:t> asumió con recursos de regalías una adición de $611.682.943 para cubrir las obras extras (OE1 a OE51), fijando las participaciones definitivas en un 56,05% para </a:t>
            </a:r>
            <a:r>
              <a:rPr lang="es-MX" sz="1000" dirty="0" err="1">
                <a:latin typeface="Arial" panose="020B0604020202020204" pitchFamily="34" charset="0"/>
                <a:cs typeface="Arial" panose="020B0604020202020204" pitchFamily="34" charset="0"/>
              </a:rPr>
              <a:t>Indeportes</a:t>
            </a:r>
            <a:r>
              <a:rPr lang="es-MX" sz="1000" dirty="0">
                <a:latin typeface="Arial" panose="020B0604020202020204" pitchFamily="34" charset="0"/>
                <a:cs typeface="Arial" panose="020B0604020202020204" pitchFamily="34" charset="0"/>
              </a:rPr>
              <a:t> y un 43,95% para el Municipio.</a:t>
            </a:r>
          </a:p>
          <a:p>
            <a:pPr algn="just"/>
            <a:endParaRPr lang="es-MX"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4301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0"/>
            <a:ext cx="6776484" cy="999459"/>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34678" y="148855"/>
            <a:ext cx="5975499" cy="73697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r>
              <a:rPr lang="es-MX" sz="2000" b="1" dirty="0">
                <a:solidFill>
                  <a:schemeClr val="bg1"/>
                </a:solidFill>
                <a:latin typeface="Arial Black" panose="020B0A04020102020204" pitchFamily="34" charset="0"/>
              </a:rPr>
              <a:t>Informe del Estado del Sistema de Control </a:t>
            </a:r>
            <a:r>
              <a:rPr lang="es-MX" sz="2000" b="1" dirty="0" smtClean="0">
                <a:solidFill>
                  <a:schemeClr val="bg1"/>
                </a:solidFill>
                <a:latin typeface="Arial Black" panose="020B0A04020102020204" pitchFamily="34" charset="0"/>
              </a:rPr>
              <a:t>Interno (SCI).</a:t>
            </a:r>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00082"/>
          </a:xfrm>
          <a:prstGeom prst="rect">
            <a:avLst/>
          </a:prstGeom>
        </p:spPr>
        <p:txBody>
          <a:bodyPr wrap="square">
            <a:spAutoFit/>
          </a:bodyPr>
          <a:lstStyle/>
          <a:p>
            <a:endParaRPr lang="es-CO" dirty="0"/>
          </a:p>
        </p:txBody>
      </p:sp>
      <p:graphicFrame>
        <p:nvGraphicFramePr>
          <p:cNvPr id="3" name="Tabla 2"/>
          <p:cNvGraphicFramePr>
            <a:graphicFrameLocks noGrp="1"/>
          </p:cNvGraphicFramePr>
          <p:nvPr>
            <p:extLst>
              <p:ext uri="{D42A27DB-BD31-4B8C-83A1-F6EECF244321}">
                <p14:modId xmlns:p14="http://schemas.microsoft.com/office/powerpoint/2010/main" val="1169266796"/>
              </p:ext>
            </p:extLst>
          </p:nvPr>
        </p:nvGraphicFramePr>
        <p:xfrm>
          <a:off x="411126" y="1034676"/>
          <a:ext cx="8187070" cy="3211258"/>
        </p:xfrm>
        <a:graphic>
          <a:graphicData uri="http://schemas.openxmlformats.org/drawingml/2006/table">
            <a:tbl>
              <a:tblPr firstRow="1" bandRow="1">
                <a:tableStyleId>{93296810-A885-4BE3-A3E7-6D5BEEA58F35}</a:tableStyleId>
              </a:tblPr>
              <a:tblGrid>
                <a:gridCol w="8187070">
                  <a:extLst>
                    <a:ext uri="{9D8B030D-6E8A-4147-A177-3AD203B41FA5}">
                      <a16:colId xmlns:a16="http://schemas.microsoft.com/office/drawing/2014/main" val="2110217788"/>
                    </a:ext>
                  </a:extLst>
                </a:gridCol>
              </a:tblGrid>
              <a:tr h="1275091">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s-CO" sz="1350" b="1" kern="1200" dirty="0" smtClean="0">
                        <a:solidFill>
                          <a:schemeClr val="lt1"/>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lang="es-CO" sz="1350" b="1" kern="1200" dirty="0" smtClean="0">
                          <a:solidFill>
                            <a:schemeClr val="lt1"/>
                          </a:solidFill>
                          <a:effectLst/>
                          <a:latin typeface="+mn-lt"/>
                          <a:ea typeface="+mn-ea"/>
                          <a:cs typeface="+mn-cs"/>
                        </a:rPr>
                        <a:t>Resultado general del 98 % sobre 100 %, manteniendo el mismo nivel de cumplimiento alcanzado en el semestre anterior.  El Sistema de Control Interno opera de manera integrada y es efectivo para el cumplimiento de los objetivos institucionales, sin perjuicio de las acciones de mejora identificadas.</a:t>
                      </a:r>
                    </a:p>
                    <a:p>
                      <a:endParaRPr lang="es-CO" dirty="0"/>
                    </a:p>
                  </a:txBody>
                  <a:tcPr/>
                </a:tc>
                <a:extLst>
                  <a:ext uri="{0D108BD9-81ED-4DB2-BD59-A6C34878D82A}">
                    <a16:rowId xmlns:a16="http://schemas.microsoft.com/office/drawing/2014/main" val="3853201351"/>
                  </a:ext>
                </a:extLst>
              </a:tr>
              <a:tr h="879373">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endParaRPr lang="es-CO" sz="1350" kern="1200" dirty="0" smtClean="0">
                        <a:solidFill>
                          <a:schemeClr val="dk1"/>
                        </a:solidFill>
                        <a:effectLst/>
                        <a:latin typeface="+mn-lt"/>
                        <a:ea typeface="+mn-ea"/>
                        <a:cs typeface="+mn-cs"/>
                      </a:endParaRPr>
                    </a:p>
                    <a:p>
                      <a:pPr marL="0" marR="0" indent="0" algn="l" defTabSz="685800" rtl="0" eaLnBrk="1" fontAlgn="auto" latinLnBrk="0" hangingPunct="1">
                        <a:lnSpc>
                          <a:spcPct val="100000"/>
                        </a:lnSpc>
                        <a:spcBef>
                          <a:spcPts val="0"/>
                        </a:spcBef>
                        <a:spcAft>
                          <a:spcPts val="0"/>
                        </a:spcAft>
                        <a:buClrTx/>
                        <a:buSzTx/>
                        <a:buFontTx/>
                        <a:buNone/>
                        <a:tabLst/>
                        <a:defRPr/>
                      </a:pPr>
                      <a:r>
                        <a:rPr lang="es-CO" sz="1350" kern="1200" dirty="0" smtClean="0">
                          <a:solidFill>
                            <a:schemeClr val="dk1"/>
                          </a:solidFill>
                          <a:effectLst/>
                          <a:latin typeface="+mn-lt"/>
                          <a:ea typeface="+mn-ea"/>
                          <a:cs typeface="+mn-cs"/>
                        </a:rPr>
                        <a:t>Evaluación de los cinco componentes del Modelo Estándar de Control Interno (Ambiente de Control, Evaluación del Riesgo, Actividades de Control, Información y Comunicación y Actividades de Monitoreo).</a:t>
                      </a:r>
                      <a:endParaRPr lang="es-CO" dirty="0"/>
                    </a:p>
                  </a:txBody>
                  <a:tcPr/>
                </a:tc>
                <a:extLst>
                  <a:ext uri="{0D108BD9-81ED-4DB2-BD59-A6C34878D82A}">
                    <a16:rowId xmlns:a16="http://schemas.microsoft.com/office/drawing/2014/main" val="360208270"/>
                  </a:ext>
                </a:extLst>
              </a:tr>
              <a:tr h="1056794">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CO" sz="1350" kern="1200" dirty="0" smtClean="0">
                          <a:solidFill>
                            <a:schemeClr val="dk1"/>
                          </a:solidFill>
                          <a:effectLst/>
                          <a:latin typeface="+mn-lt"/>
                          <a:ea typeface="+mn-ea"/>
                          <a:cs typeface="+mn-cs"/>
                        </a:rPr>
                        <a:t>Oportunidad de mejora : fortalecer la presentación, análisis y articulación de la información estratégica en escenarios como el Comité Institucional de Coordinación de Control Interno (CICCI), el Comité Institucional de Gestión y Desempeño (CIGD) y el Comité Directivo, con el propósito de consolidar la toma de decisiones basada en evidencia y fortalecer la coordinación entre las líneas de defensa.</a:t>
                      </a:r>
                      <a:endParaRPr lang="es-CO" dirty="0"/>
                    </a:p>
                  </a:txBody>
                  <a:tcPr/>
                </a:tc>
                <a:extLst>
                  <a:ext uri="{0D108BD9-81ED-4DB2-BD59-A6C34878D82A}">
                    <a16:rowId xmlns:a16="http://schemas.microsoft.com/office/drawing/2014/main" val="410656766"/>
                  </a:ext>
                </a:extLst>
              </a:tr>
            </a:tbl>
          </a:graphicData>
        </a:graphic>
      </p:graphicFrame>
    </p:spTree>
    <p:extLst>
      <p:ext uri="{BB962C8B-B14F-4D97-AF65-F5344CB8AC3E}">
        <p14:creationId xmlns:p14="http://schemas.microsoft.com/office/powerpoint/2010/main" val="1240060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69359" y="885825"/>
            <a:ext cx="8059478" cy="300082"/>
          </a:xfrm>
          <a:prstGeom prst="rect">
            <a:avLst/>
          </a:prstGeom>
        </p:spPr>
        <p:txBody>
          <a:bodyPr wrap="square">
            <a:spAutoFit/>
          </a:bodyPr>
          <a:lstStyle/>
          <a:p>
            <a:endParaRPr lang="es-CO" dirty="0"/>
          </a:p>
        </p:txBody>
      </p:sp>
      <p:graphicFrame>
        <p:nvGraphicFramePr>
          <p:cNvPr id="3" name="Tabla 2"/>
          <p:cNvGraphicFramePr>
            <a:graphicFrameLocks noGrp="1"/>
          </p:cNvGraphicFramePr>
          <p:nvPr>
            <p:extLst>
              <p:ext uri="{D42A27DB-BD31-4B8C-83A1-F6EECF244321}">
                <p14:modId xmlns:p14="http://schemas.microsoft.com/office/powerpoint/2010/main" val="3485547654"/>
              </p:ext>
            </p:extLst>
          </p:nvPr>
        </p:nvGraphicFramePr>
        <p:xfrm>
          <a:off x="269359" y="205564"/>
          <a:ext cx="8442250" cy="4305078"/>
        </p:xfrm>
        <a:graphic>
          <a:graphicData uri="http://schemas.openxmlformats.org/drawingml/2006/table">
            <a:tbl>
              <a:tblPr firstRow="1" bandRow="1">
                <a:tableStyleId>{93296810-A885-4BE3-A3E7-6D5BEEA58F35}</a:tableStyleId>
              </a:tblPr>
              <a:tblGrid>
                <a:gridCol w="8442250">
                  <a:extLst>
                    <a:ext uri="{9D8B030D-6E8A-4147-A177-3AD203B41FA5}">
                      <a16:colId xmlns:a16="http://schemas.microsoft.com/office/drawing/2014/main" val="2110217788"/>
                    </a:ext>
                  </a:extLst>
                </a:gridCol>
              </a:tblGrid>
              <a:tr h="483172">
                <a:tc>
                  <a:txBody>
                    <a:bodyPr/>
                    <a:lstStyle/>
                    <a:p>
                      <a:pPr algn="ctr"/>
                      <a:r>
                        <a:rPr lang="es-MX" sz="1400" b="1" dirty="0" smtClean="0">
                          <a:solidFill>
                            <a:schemeClr val="bg1"/>
                          </a:solidFill>
                          <a:latin typeface="Arial Black" panose="020B0A04020102020204" pitchFamily="34" charset="0"/>
                        </a:rPr>
                        <a:t>Informe del Estado del Sistema de Control Interno (SCI).</a:t>
                      </a:r>
                      <a:endParaRPr lang="es-CO" dirty="0"/>
                    </a:p>
                  </a:txBody>
                  <a:tcPr/>
                </a:tc>
                <a:extLst>
                  <a:ext uri="{0D108BD9-81ED-4DB2-BD59-A6C34878D82A}">
                    <a16:rowId xmlns:a16="http://schemas.microsoft.com/office/drawing/2014/main" val="3853201351"/>
                  </a:ext>
                </a:extLst>
              </a:tr>
              <a:tr h="1125887">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CO" sz="1350" b="1" kern="1200" dirty="0" smtClean="0">
                          <a:solidFill>
                            <a:schemeClr val="dk1"/>
                          </a:solidFill>
                          <a:effectLst/>
                          <a:latin typeface="+mn-lt"/>
                          <a:ea typeface="+mn-ea"/>
                          <a:cs typeface="+mn-cs"/>
                        </a:rPr>
                        <a:t>Ambiente de Control: </a:t>
                      </a:r>
                      <a:r>
                        <a:rPr lang="es-CO" sz="1350" kern="1200" dirty="0" smtClean="0">
                          <a:solidFill>
                            <a:schemeClr val="dk1"/>
                          </a:solidFill>
                          <a:effectLst/>
                          <a:latin typeface="+mn-lt"/>
                          <a:ea typeface="+mn-ea"/>
                          <a:cs typeface="+mn-cs"/>
                        </a:rPr>
                        <a:t>se encuentra pendiente la evaluación formal de las actividades relacionadas con el retiro del personal, aspecto que permitirá fortalecer la trazabilidad, la retroalimentación y el mejoramiento continuo de este proceso. Igualmente, se reitera la necesidad de fortalecer la supervisión contractual, especialmente en la aplicación de los controles y herramientas institucionales, entre ellas Mercurio y SECOP.</a:t>
                      </a:r>
                      <a:endParaRPr lang="es-CO" dirty="0"/>
                    </a:p>
                  </a:txBody>
                  <a:tcPr/>
                </a:tc>
                <a:extLst>
                  <a:ext uri="{0D108BD9-81ED-4DB2-BD59-A6C34878D82A}">
                    <a16:rowId xmlns:a16="http://schemas.microsoft.com/office/drawing/2014/main" val="360208270"/>
                  </a:ext>
                </a:extLst>
              </a:tr>
              <a:tr h="1246503">
                <a:tc>
                  <a:txBody>
                    <a:bodyPr/>
                    <a:lstStyle/>
                    <a:p>
                      <a:r>
                        <a:rPr lang="es-CO" sz="1350" b="1" kern="1200" dirty="0" smtClean="0">
                          <a:solidFill>
                            <a:schemeClr val="dk1"/>
                          </a:solidFill>
                          <a:effectLst/>
                          <a:latin typeface="+mn-lt"/>
                          <a:ea typeface="+mn-ea"/>
                          <a:cs typeface="+mn-cs"/>
                        </a:rPr>
                        <a:t>Evaluación del Riesgo:</a:t>
                      </a:r>
                      <a:r>
                        <a:rPr lang="es-CO" sz="1350" kern="1200" dirty="0" smtClean="0">
                          <a:solidFill>
                            <a:schemeClr val="dk1"/>
                          </a:solidFill>
                          <a:effectLst/>
                          <a:latin typeface="+mn-lt"/>
                          <a:ea typeface="+mn-ea"/>
                          <a:cs typeface="+mn-cs"/>
                        </a:rPr>
                        <a:t> la evaluación alcanzó un cumplimiento del 100 %, no obstante se recomienda</a:t>
                      </a:r>
                      <a:r>
                        <a:rPr lang="es-CO" sz="1350" kern="1200" baseline="0" dirty="0" smtClean="0">
                          <a:solidFill>
                            <a:schemeClr val="dk1"/>
                          </a:solidFill>
                          <a:effectLst/>
                          <a:latin typeface="+mn-lt"/>
                          <a:ea typeface="+mn-ea"/>
                          <a:cs typeface="+mn-cs"/>
                        </a:rPr>
                        <a:t> agilizar la </a:t>
                      </a:r>
                      <a:r>
                        <a:rPr lang="es-CO" sz="1350" kern="1200" dirty="0" smtClean="0">
                          <a:solidFill>
                            <a:schemeClr val="dk1"/>
                          </a:solidFill>
                          <a:effectLst/>
                          <a:latin typeface="+mn-lt"/>
                          <a:ea typeface="+mn-ea"/>
                          <a:cs typeface="+mn-cs"/>
                        </a:rPr>
                        <a:t> culminación de  la actualización de la Política de Administración de Riesgos, con el fin de armonizarla con la </a:t>
                      </a:r>
                      <a:r>
                        <a:rPr lang="es-CO" sz="1350" b="1" kern="1200" dirty="0" smtClean="0">
                          <a:solidFill>
                            <a:schemeClr val="dk1"/>
                          </a:solidFill>
                          <a:effectLst/>
                          <a:latin typeface="+mn-lt"/>
                          <a:ea typeface="+mn-ea"/>
                          <a:cs typeface="+mn-cs"/>
                        </a:rPr>
                        <a:t>Guía para la Gestión Integral del Riesgo en Entidades Públicas – Versión 7</a:t>
                      </a:r>
                      <a:r>
                        <a:rPr lang="es-CO" sz="1350" kern="1200" dirty="0" smtClean="0">
                          <a:solidFill>
                            <a:schemeClr val="dk1"/>
                          </a:solidFill>
                          <a:effectLst/>
                          <a:latin typeface="+mn-lt"/>
                          <a:ea typeface="+mn-ea"/>
                          <a:cs typeface="+mn-cs"/>
                        </a:rPr>
                        <a:t>, publicada por el Departamento Administrativo de la Función Pública el </a:t>
                      </a:r>
                      <a:r>
                        <a:rPr lang="es-CO" sz="1350" b="1" kern="1200" dirty="0" smtClean="0">
                          <a:solidFill>
                            <a:schemeClr val="dk1"/>
                          </a:solidFill>
                          <a:effectLst/>
                          <a:latin typeface="+mn-lt"/>
                          <a:ea typeface="+mn-ea"/>
                          <a:cs typeface="+mn-cs"/>
                        </a:rPr>
                        <a:t>15 de septiembre de 2025</a:t>
                      </a:r>
                      <a:r>
                        <a:rPr lang="es-CO" sz="1350" kern="1200" dirty="0" smtClean="0">
                          <a:solidFill>
                            <a:schemeClr val="dk1"/>
                          </a:solidFill>
                          <a:effectLst/>
                          <a:latin typeface="+mn-lt"/>
                          <a:ea typeface="+mn-ea"/>
                          <a:cs typeface="+mn-cs"/>
                        </a:rPr>
                        <a:t>, fortaleciendo así la gestión integral del riesgo institucional.</a:t>
                      </a:r>
                      <a:endParaRPr lang="es-CO" dirty="0"/>
                    </a:p>
                  </a:txBody>
                  <a:tcPr/>
                </a:tc>
                <a:extLst>
                  <a:ext uri="{0D108BD9-81ED-4DB2-BD59-A6C34878D82A}">
                    <a16:rowId xmlns:a16="http://schemas.microsoft.com/office/drawing/2014/main" val="2066125981"/>
                  </a:ext>
                </a:extLst>
              </a:tr>
              <a:tr h="1449516">
                <a:tc>
                  <a:txBody>
                    <a:bodyPr/>
                    <a:lstStyle/>
                    <a:p>
                      <a:r>
                        <a:rPr lang="es-CO" sz="1350" b="1" kern="1200" dirty="0" smtClean="0">
                          <a:solidFill>
                            <a:schemeClr val="dk1"/>
                          </a:solidFill>
                          <a:effectLst/>
                          <a:latin typeface="+mn-lt"/>
                          <a:ea typeface="+mn-ea"/>
                          <a:cs typeface="+mn-cs"/>
                        </a:rPr>
                        <a:t>Actividades de Monitoreo</a:t>
                      </a:r>
                      <a:r>
                        <a:rPr lang="es-CO" sz="1350" b="0" kern="1200" dirty="0" smtClean="0">
                          <a:solidFill>
                            <a:schemeClr val="dk1"/>
                          </a:solidFill>
                          <a:effectLst/>
                          <a:latin typeface="+mn-lt"/>
                          <a:ea typeface="+mn-ea"/>
                          <a:cs typeface="+mn-cs"/>
                        </a:rPr>
                        <a:t>:</a:t>
                      </a:r>
                      <a:r>
                        <a:rPr lang="es-CO" sz="1350" b="0" kern="1200" baseline="0" dirty="0" smtClean="0">
                          <a:solidFill>
                            <a:schemeClr val="dk1"/>
                          </a:solidFill>
                          <a:effectLst/>
                          <a:latin typeface="+mn-lt"/>
                          <a:ea typeface="+mn-ea"/>
                          <a:cs typeface="+mn-cs"/>
                        </a:rPr>
                        <a:t> </a:t>
                      </a:r>
                      <a:r>
                        <a:rPr lang="es-CO" sz="1350" kern="1200" dirty="0" smtClean="0">
                          <a:solidFill>
                            <a:schemeClr val="dk1"/>
                          </a:solidFill>
                          <a:effectLst/>
                          <a:latin typeface="+mn-lt"/>
                          <a:ea typeface="+mn-ea"/>
                          <a:cs typeface="+mn-cs"/>
                        </a:rPr>
                        <a:t>persisten oportunidades de mejora relacionadas con la oportunidad, suficiencia y efectividad de las acciones correctivas formuladas para atender los hallazgos de auditoría, particularmente los derivados de auditorías de la Contraloría General de Antioquia y de las auditorías internas, por lo que se recomienda fortalecer el seguimiento por parte de los responsables de los procesos y asegurar el cierre efectivo de los planes de mejoramiento.</a:t>
                      </a:r>
                      <a:endParaRPr lang="es-CO" dirty="0"/>
                    </a:p>
                  </a:txBody>
                  <a:tcPr/>
                </a:tc>
                <a:extLst>
                  <a:ext uri="{0D108BD9-81ED-4DB2-BD59-A6C34878D82A}">
                    <a16:rowId xmlns:a16="http://schemas.microsoft.com/office/drawing/2014/main" val="2528968143"/>
                  </a:ext>
                </a:extLst>
              </a:tr>
            </a:tbl>
          </a:graphicData>
        </a:graphic>
      </p:graphicFrame>
    </p:spTree>
    <p:extLst>
      <p:ext uri="{BB962C8B-B14F-4D97-AF65-F5344CB8AC3E}">
        <p14:creationId xmlns:p14="http://schemas.microsoft.com/office/powerpoint/2010/main" val="25509155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0"/>
            <a:ext cx="6776484" cy="999459"/>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70884" y="-63795"/>
            <a:ext cx="6464596" cy="121784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r>
              <a:rPr lang="es-MX" sz="1600" b="1" dirty="0" smtClean="0">
                <a:solidFill>
                  <a:schemeClr val="bg1"/>
                </a:solidFill>
                <a:latin typeface="Arial Black" panose="020B0A04020102020204" pitchFamily="34" charset="0"/>
              </a:rPr>
              <a:t>Carrera </a:t>
            </a:r>
            <a:r>
              <a:rPr lang="es-MX" sz="1600" b="1" dirty="0">
                <a:solidFill>
                  <a:schemeClr val="bg1"/>
                </a:solidFill>
                <a:latin typeface="Arial Black" panose="020B0A04020102020204" pitchFamily="34" charset="0"/>
              </a:rPr>
              <a:t>Administrativa – Seguimiento al cumplimiento de la Directiva Presidencial 015 de 2022 y la Circular Externa No. 0010 de </a:t>
            </a:r>
            <a:r>
              <a:rPr lang="es-MX" sz="1600" b="1" dirty="0" smtClean="0">
                <a:solidFill>
                  <a:schemeClr val="bg1"/>
                </a:solidFill>
                <a:latin typeface="Arial Black" panose="020B0A04020102020204" pitchFamily="34" charset="0"/>
              </a:rPr>
              <a:t>2020</a:t>
            </a:r>
            <a:r>
              <a:rPr lang="es-MX" sz="1600" b="1" dirty="0" smtClean="0">
                <a:solidFill>
                  <a:schemeClr val="bg1"/>
                </a:solidFill>
              </a:rPr>
              <a:t>.</a:t>
            </a:r>
          </a:p>
          <a:p>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00082"/>
          </a:xfrm>
          <a:prstGeom prst="rect">
            <a:avLst/>
          </a:prstGeom>
        </p:spPr>
        <p:txBody>
          <a:bodyPr wrap="square">
            <a:spAutoFit/>
          </a:bodyPr>
          <a:lstStyle/>
          <a:p>
            <a:endParaRPr lang="es-CO" dirty="0"/>
          </a:p>
        </p:txBody>
      </p:sp>
      <p:graphicFrame>
        <p:nvGraphicFramePr>
          <p:cNvPr id="3" name="Tabla 2"/>
          <p:cNvGraphicFramePr>
            <a:graphicFrameLocks noGrp="1"/>
          </p:cNvGraphicFramePr>
          <p:nvPr>
            <p:extLst>
              <p:ext uri="{D42A27DB-BD31-4B8C-83A1-F6EECF244321}">
                <p14:modId xmlns:p14="http://schemas.microsoft.com/office/powerpoint/2010/main" val="114218414"/>
              </p:ext>
            </p:extLst>
          </p:nvPr>
        </p:nvGraphicFramePr>
        <p:xfrm>
          <a:off x="99237" y="1055372"/>
          <a:ext cx="8633637" cy="3137952"/>
        </p:xfrm>
        <a:graphic>
          <a:graphicData uri="http://schemas.openxmlformats.org/drawingml/2006/table">
            <a:tbl>
              <a:tblPr firstRow="1" bandRow="1">
                <a:tableStyleId>{93296810-A885-4BE3-A3E7-6D5BEEA58F35}</a:tableStyleId>
              </a:tblPr>
              <a:tblGrid>
                <a:gridCol w="8633637">
                  <a:extLst>
                    <a:ext uri="{9D8B030D-6E8A-4147-A177-3AD203B41FA5}">
                      <a16:colId xmlns:a16="http://schemas.microsoft.com/office/drawing/2014/main" val="952093213"/>
                    </a:ext>
                  </a:extLst>
                </a:gridCol>
              </a:tblGrid>
              <a:tr h="1009719">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CO" sz="1350" b="1" kern="1200" dirty="0" smtClean="0">
                          <a:solidFill>
                            <a:schemeClr val="tx1"/>
                          </a:solidFill>
                          <a:effectLst/>
                          <a:latin typeface="+mn-lt"/>
                          <a:ea typeface="+mn-ea"/>
                          <a:cs typeface="+mn-cs"/>
                        </a:rPr>
                        <a:t>Se evaluaron, entre otros aspectos, la provisión de empleos, el Registro Público de Carrera Administrativa, la Comisión de Personal, la evaluación del desempeño laboral, el Plan Anual de Vacantes, el Manual de Funciones, el registro y actualización de la información en SIGEP II y el cumplimiento de obligaciones relacionadas con la declaración de bienes y rentas.</a:t>
                      </a:r>
                    </a:p>
                    <a:p>
                      <a:endParaRPr lang="es-CO" dirty="0"/>
                    </a:p>
                  </a:txBody>
                  <a:tcPr/>
                </a:tc>
                <a:extLst>
                  <a:ext uri="{0D108BD9-81ED-4DB2-BD59-A6C34878D82A}">
                    <a16:rowId xmlns:a16="http://schemas.microsoft.com/office/drawing/2014/main" val="4251283796"/>
                  </a:ext>
                </a:extLst>
              </a:tr>
              <a:tr h="1009719">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CO" sz="1350" b="0" kern="1200" dirty="0" smtClean="0">
                          <a:solidFill>
                            <a:schemeClr val="dk1"/>
                          </a:solidFill>
                          <a:effectLst/>
                          <a:latin typeface="+mn-lt"/>
                          <a:ea typeface="+mn-ea"/>
                          <a:cs typeface="+mn-cs"/>
                        </a:rPr>
                        <a:t>N</a:t>
                      </a:r>
                      <a:r>
                        <a:rPr lang="es-CO" sz="1350" b="1" kern="1200" dirty="0" smtClean="0">
                          <a:solidFill>
                            <a:schemeClr val="dk1"/>
                          </a:solidFill>
                          <a:effectLst/>
                          <a:latin typeface="+mn-lt"/>
                          <a:ea typeface="+mn-ea"/>
                          <a:cs typeface="+mn-cs"/>
                        </a:rPr>
                        <a:t>o se identificaron riesgos materializados ni observaciones que ameriten la formulación de un plan de mejoramiento</a:t>
                      </a:r>
                      <a:r>
                        <a:rPr lang="es-CO" sz="1350" kern="1200" dirty="0" smtClean="0">
                          <a:solidFill>
                            <a:schemeClr val="dk1"/>
                          </a:solidFill>
                          <a:effectLst/>
                          <a:latin typeface="+mn-lt"/>
                          <a:ea typeface="+mn-ea"/>
                          <a:cs typeface="+mn-cs"/>
                        </a:rPr>
                        <a:t>. En términos generales, se evidenció cumplimiento de las disposiciones normativas objeto del seguimiento y una adecuada gestión por parte de la Oficina de Talento Humano y de las demás dependencias involucradas.</a:t>
                      </a:r>
                    </a:p>
                    <a:p>
                      <a:endParaRPr lang="es-CO" dirty="0"/>
                    </a:p>
                  </a:txBody>
                  <a:tcPr/>
                </a:tc>
                <a:extLst>
                  <a:ext uri="{0D108BD9-81ED-4DB2-BD59-A6C34878D82A}">
                    <a16:rowId xmlns:a16="http://schemas.microsoft.com/office/drawing/2014/main" val="3196589724"/>
                  </a:ext>
                </a:extLst>
              </a:tr>
              <a:tr h="1008093">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CO" sz="1350" kern="1200" dirty="0" smtClean="0">
                          <a:solidFill>
                            <a:schemeClr val="dk1"/>
                          </a:solidFill>
                          <a:effectLst/>
                          <a:latin typeface="+mn-lt"/>
                          <a:ea typeface="+mn-ea"/>
                          <a:cs typeface="+mn-cs"/>
                        </a:rPr>
                        <a:t>Como aspecto relevante, se destaca que la evaluación del desempeño laboral correspondiente al período evaluado presentó un </a:t>
                      </a:r>
                      <a:r>
                        <a:rPr lang="es-CO" sz="1350" b="1" kern="1200" dirty="0" smtClean="0">
                          <a:solidFill>
                            <a:schemeClr val="dk1"/>
                          </a:solidFill>
                          <a:effectLst/>
                          <a:latin typeface="+mn-lt"/>
                          <a:ea typeface="+mn-ea"/>
                          <a:cs typeface="+mn-cs"/>
                        </a:rPr>
                        <a:t>promedio institucional cercano a 99 puntos</a:t>
                      </a:r>
                      <a:r>
                        <a:rPr lang="es-CO" sz="1350" kern="1200" dirty="0" smtClean="0">
                          <a:solidFill>
                            <a:schemeClr val="dk1"/>
                          </a:solidFill>
                          <a:effectLst/>
                          <a:latin typeface="+mn-lt"/>
                          <a:ea typeface="+mn-ea"/>
                          <a:cs typeface="+mn-cs"/>
                        </a:rPr>
                        <a:t>, con una alta concentración de servidores en nivel sobresaliente, lo que evidencia un desempeño institucional favorable.</a:t>
                      </a:r>
                    </a:p>
                    <a:p>
                      <a:endParaRPr lang="es-CO" dirty="0"/>
                    </a:p>
                  </a:txBody>
                  <a:tcPr/>
                </a:tc>
                <a:extLst>
                  <a:ext uri="{0D108BD9-81ED-4DB2-BD59-A6C34878D82A}">
                    <a16:rowId xmlns:a16="http://schemas.microsoft.com/office/drawing/2014/main" val="978432414"/>
                  </a:ext>
                </a:extLst>
              </a:tr>
            </a:tbl>
          </a:graphicData>
        </a:graphic>
      </p:graphicFrame>
    </p:spTree>
    <p:extLst>
      <p:ext uri="{BB962C8B-B14F-4D97-AF65-F5344CB8AC3E}">
        <p14:creationId xmlns:p14="http://schemas.microsoft.com/office/powerpoint/2010/main" val="2772281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0"/>
            <a:ext cx="6776484" cy="999459"/>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70884" y="-63795"/>
            <a:ext cx="6464596" cy="1217842"/>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r>
              <a:rPr lang="es-MX" sz="1600" b="1" dirty="0" smtClean="0">
                <a:solidFill>
                  <a:schemeClr val="bg1"/>
                </a:solidFill>
                <a:latin typeface="Arial Black" panose="020B0A04020102020204" pitchFamily="34" charset="0"/>
              </a:rPr>
              <a:t>Carrera </a:t>
            </a:r>
            <a:r>
              <a:rPr lang="es-MX" sz="1600" b="1" dirty="0">
                <a:solidFill>
                  <a:schemeClr val="bg1"/>
                </a:solidFill>
                <a:latin typeface="Arial Black" panose="020B0A04020102020204" pitchFamily="34" charset="0"/>
              </a:rPr>
              <a:t>Administrativa – Seguimiento al cumplimiento de la Directiva Presidencial 015 de 2022 y la Circular Externa No. 0010 de </a:t>
            </a:r>
            <a:r>
              <a:rPr lang="es-MX" sz="1600" b="1" dirty="0" smtClean="0">
                <a:solidFill>
                  <a:schemeClr val="bg1"/>
                </a:solidFill>
                <a:latin typeface="Arial Black" panose="020B0A04020102020204" pitchFamily="34" charset="0"/>
              </a:rPr>
              <a:t>2020</a:t>
            </a:r>
            <a:r>
              <a:rPr lang="es-MX" sz="1600" b="1" dirty="0" smtClean="0">
                <a:solidFill>
                  <a:schemeClr val="bg1"/>
                </a:solidFill>
              </a:rPr>
              <a:t>.</a:t>
            </a:r>
          </a:p>
          <a:p>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00082"/>
          </a:xfrm>
          <a:prstGeom prst="rect">
            <a:avLst/>
          </a:prstGeom>
        </p:spPr>
        <p:txBody>
          <a:bodyPr wrap="square">
            <a:spAutoFit/>
          </a:bodyPr>
          <a:lstStyle/>
          <a:p>
            <a:endParaRPr lang="es-CO" dirty="0"/>
          </a:p>
        </p:txBody>
      </p:sp>
      <p:graphicFrame>
        <p:nvGraphicFramePr>
          <p:cNvPr id="4" name="Tabla 3"/>
          <p:cNvGraphicFramePr>
            <a:graphicFrameLocks noGrp="1"/>
          </p:cNvGraphicFramePr>
          <p:nvPr>
            <p:extLst>
              <p:ext uri="{D42A27DB-BD31-4B8C-83A1-F6EECF244321}">
                <p14:modId xmlns:p14="http://schemas.microsoft.com/office/powerpoint/2010/main" val="809846114"/>
              </p:ext>
            </p:extLst>
          </p:nvPr>
        </p:nvGraphicFramePr>
        <p:xfrm>
          <a:off x="170121" y="1154046"/>
          <a:ext cx="8661991" cy="3106113"/>
        </p:xfrm>
        <a:graphic>
          <a:graphicData uri="http://schemas.openxmlformats.org/drawingml/2006/table">
            <a:tbl>
              <a:tblPr firstRow="1" bandRow="1">
                <a:tableStyleId>{93296810-A885-4BE3-A3E7-6D5BEEA58F35}</a:tableStyleId>
              </a:tblPr>
              <a:tblGrid>
                <a:gridCol w="8661991">
                  <a:extLst>
                    <a:ext uri="{9D8B030D-6E8A-4147-A177-3AD203B41FA5}">
                      <a16:colId xmlns:a16="http://schemas.microsoft.com/office/drawing/2014/main" val="3706366176"/>
                    </a:ext>
                  </a:extLst>
                </a:gridCol>
              </a:tblGrid>
              <a:tr h="674341">
                <a:tc>
                  <a:txBody>
                    <a:bodyPr/>
                    <a:lstStyle/>
                    <a:p>
                      <a:r>
                        <a:rPr lang="es-CO" sz="1350" b="1" kern="1200" dirty="0" smtClean="0">
                          <a:solidFill>
                            <a:schemeClr val="tx1"/>
                          </a:solidFill>
                          <a:effectLst/>
                          <a:latin typeface="+mn-lt"/>
                          <a:ea typeface="+mn-ea"/>
                          <a:cs typeface="+mn-cs"/>
                        </a:rPr>
                        <a:t>Con el propósito de fortalecer la gestión institucional y bajo un enfoque preventivo propio del Sistema de Control Interno, se formularon cuatro oportunidades de mejora orientadas a:</a:t>
                      </a:r>
                    </a:p>
                    <a:p>
                      <a:endParaRPr lang="es-CO" dirty="0">
                        <a:solidFill>
                          <a:schemeClr val="tx1"/>
                        </a:solidFill>
                      </a:endParaRPr>
                    </a:p>
                  </a:txBody>
                  <a:tcPr/>
                </a:tc>
                <a:extLst>
                  <a:ext uri="{0D108BD9-81ED-4DB2-BD59-A6C34878D82A}">
                    <a16:rowId xmlns:a16="http://schemas.microsoft.com/office/drawing/2014/main" val="4042081868"/>
                  </a:ext>
                </a:extLst>
              </a:tr>
              <a:tr h="56293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s-CO" sz="1350" b="1" kern="1200" dirty="0" smtClean="0">
                          <a:solidFill>
                            <a:schemeClr val="tx1"/>
                          </a:solidFill>
                          <a:effectLst/>
                          <a:latin typeface="+mn-lt"/>
                          <a:ea typeface="+mn-ea"/>
                          <a:cs typeface="+mn-cs"/>
                        </a:rPr>
                        <a:t>Fortalecer la trazabilidad de la información relacionada con el retiro de servidores públicos.</a:t>
                      </a:r>
                    </a:p>
                    <a:p>
                      <a:endParaRPr lang="es-CO" dirty="0">
                        <a:solidFill>
                          <a:schemeClr val="tx1"/>
                        </a:solidFill>
                      </a:endParaRPr>
                    </a:p>
                  </a:txBody>
                  <a:tcPr/>
                </a:tc>
                <a:extLst>
                  <a:ext uri="{0D108BD9-81ED-4DB2-BD59-A6C34878D82A}">
                    <a16:rowId xmlns:a16="http://schemas.microsoft.com/office/drawing/2014/main" val="2354750222"/>
                  </a:ext>
                </a:extLst>
              </a:tr>
              <a:tr h="562931">
                <a:tc>
                  <a:txBody>
                    <a:bodyPr/>
                    <a:lstStyle/>
                    <a:p>
                      <a:r>
                        <a:rPr lang="es-CO" sz="1350" b="1" kern="1200" dirty="0" smtClean="0">
                          <a:solidFill>
                            <a:schemeClr val="tx1"/>
                          </a:solidFill>
                          <a:effectLst/>
                          <a:latin typeface="+mn-lt"/>
                          <a:ea typeface="+mn-ea"/>
                          <a:cs typeface="+mn-cs"/>
                        </a:rPr>
                        <a:t>Consolidar estrategias de acompañamiento derivadas de los resultados de la evaluación del desempeño.</a:t>
                      </a:r>
                      <a:endParaRPr lang="es-CO" dirty="0"/>
                    </a:p>
                  </a:txBody>
                  <a:tcPr/>
                </a:tc>
                <a:extLst>
                  <a:ext uri="{0D108BD9-81ED-4DB2-BD59-A6C34878D82A}">
                    <a16:rowId xmlns:a16="http://schemas.microsoft.com/office/drawing/2014/main" val="2174644779"/>
                  </a:ext>
                </a:extLst>
              </a:tr>
              <a:tr h="562931">
                <a:tc>
                  <a:txBody>
                    <a:bodyPr/>
                    <a:lstStyle/>
                    <a:p>
                      <a:r>
                        <a:rPr lang="es-CO" sz="1350" b="1" kern="1200" dirty="0" smtClean="0">
                          <a:solidFill>
                            <a:schemeClr val="tx1"/>
                          </a:solidFill>
                          <a:effectLst/>
                          <a:latin typeface="+mn-lt"/>
                          <a:ea typeface="+mn-ea"/>
                          <a:cs typeface="+mn-cs"/>
                        </a:rPr>
                        <a:t>Establecer mecanismos de seguimiento para la actualización de la información registrada en SIGEP II</a:t>
                      </a:r>
                      <a:endParaRPr lang="es-CO" dirty="0"/>
                    </a:p>
                  </a:txBody>
                  <a:tcPr/>
                </a:tc>
                <a:extLst>
                  <a:ext uri="{0D108BD9-81ED-4DB2-BD59-A6C34878D82A}">
                    <a16:rowId xmlns:a16="http://schemas.microsoft.com/office/drawing/2014/main" val="2063669256"/>
                  </a:ext>
                </a:extLst>
              </a:tr>
              <a:tr h="674341">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s-CO" sz="1350" b="1" kern="1200" dirty="0" smtClean="0">
                          <a:solidFill>
                            <a:schemeClr val="tx1"/>
                          </a:solidFill>
                          <a:effectLst/>
                          <a:latin typeface="+mn-lt"/>
                          <a:ea typeface="+mn-ea"/>
                          <a:cs typeface="+mn-cs"/>
                        </a:rPr>
                        <a:t>Evaluar mecanismos internos que permitan identificar los contratistas obligados a presentar la declaración de bienes y rentas conforme a la Ley 2013 de 2019.</a:t>
                      </a:r>
                      <a:endParaRPr lang="es-CO" dirty="0" smtClean="0">
                        <a:solidFill>
                          <a:schemeClr val="tx1"/>
                        </a:solidFill>
                      </a:endParaRPr>
                    </a:p>
                    <a:p>
                      <a:endParaRPr lang="es-CO" dirty="0"/>
                    </a:p>
                  </a:txBody>
                  <a:tcPr/>
                </a:tc>
                <a:extLst>
                  <a:ext uri="{0D108BD9-81ED-4DB2-BD59-A6C34878D82A}">
                    <a16:rowId xmlns:a16="http://schemas.microsoft.com/office/drawing/2014/main" val="1635341261"/>
                  </a:ext>
                </a:extLst>
              </a:tr>
            </a:tbl>
          </a:graphicData>
        </a:graphic>
      </p:graphicFrame>
    </p:spTree>
    <p:extLst>
      <p:ext uri="{BB962C8B-B14F-4D97-AF65-F5344CB8AC3E}">
        <p14:creationId xmlns:p14="http://schemas.microsoft.com/office/powerpoint/2010/main" val="13953041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0"/>
            <a:ext cx="6776484" cy="999459"/>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0" y="1"/>
            <a:ext cx="6507126" cy="1275906"/>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lvl="0"/>
            <a:r>
              <a:rPr lang="es-MX" sz="2000" b="1" dirty="0">
                <a:solidFill>
                  <a:schemeClr val="bg1"/>
                </a:solidFill>
                <a:latin typeface="Arial Black" panose="020B0A04020102020204" pitchFamily="34" charset="0"/>
              </a:rPr>
              <a:t>2. </a:t>
            </a:r>
            <a:r>
              <a:rPr lang="es-MX" sz="2000" b="1" dirty="0" smtClean="0">
                <a:solidFill>
                  <a:schemeClr val="bg1"/>
                </a:solidFill>
                <a:latin typeface="Arial Black" panose="020B0A04020102020204" pitchFamily="34" charset="0"/>
              </a:rPr>
              <a:t>Informe </a:t>
            </a:r>
            <a:r>
              <a:rPr lang="es-MX" sz="2000" b="1" dirty="0">
                <a:solidFill>
                  <a:schemeClr val="bg1"/>
                </a:solidFill>
                <a:latin typeface="Arial Black" panose="020B0A04020102020204" pitchFamily="34" charset="0"/>
              </a:rPr>
              <a:t>de ley, Acción de Verificación y/o Auditorias en </a:t>
            </a:r>
            <a:r>
              <a:rPr lang="es-MX" sz="2000" b="1" dirty="0" smtClean="0">
                <a:solidFill>
                  <a:schemeClr val="bg1"/>
                </a:solidFill>
                <a:latin typeface="Arial Black" panose="020B0A04020102020204" pitchFamily="34" charset="0"/>
              </a:rPr>
              <a:t>ejecución.</a:t>
            </a:r>
            <a:endParaRPr lang="es-MX" sz="2000" b="1" dirty="0" smtClean="0">
              <a:solidFill>
                <a:schemeClr val="bg1"/>
              </a:solidFill>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00082"/>
          </a:xfrm>
          <a:prstGeom prst="rect">
            <a:avLst/>
          </a:prstGeom>
        </p:spPr>
        <p:txBody>
          <a:bodyPr wrap="square">
            <a:spAutoFit/>
          </a:bodyPr>
          <a:lstStyle/>
          <a:p>
            <a:endParaRPr lang="es-CO" dirty="0"/>
          </a:p>
        </p:txBody>
      </p:sp>
      <p:sp>
        <p:nvSpPr>
          <p:cNvPr id="3" name="Rectángulo 2"/>
          <p:cNvSpPr/>
          <p:nvPr/>
        </p:nvSpPr>
        <p:spPr>
          <a:xfrm>
            <a:off x="1020726" y="1339701"/>
            <a:ext cx="6223590" cy="3277820"/>
          </a:xfrm>
          <a:prstGeom prst="rect">
            <a:avLst/>
          </a:prstGeom>
        </p:spPr>
        <p:txBody>
          <a:bodyPr wrap="square">
            <a:spAutoFit/>
          </a:bodyPr>
          <a:lstStyle/>
          <a:p>
            <a:pPr marL="742950" lvl="1" indent="-285750" algn="just" fontAlgn="base">
              <a:lnSpc>
                <a:spcPct val="115000"/>
              </a:lnSpc>
              <a:buFont typeface="+mj-lt"/>
              <a:buAutoNum type="arabicPeriod"/>
            </a:pPr>
            <a:r>
              <a:rPr lang="es-CO" sz="2000" dirty="0">
                <a:latin typeface="Arial" panose="020B0604020202020204" pitchFamily="34" charset="0"/>
                <a:cs typeface="Arial" panose="020B0604020202020204" pitchFamily="34" charset="0"/>
              </a:rPr>
              <a:t>Auditoria al proceso Contratación y Adquisiciones </a:t>
            </a:r>
          </a:p>
          <a:p>
            <a:pPr marL="742950" lvl="1" indent="-285750" algn="just" fontAlgn="base">
              <a:lnSpc>
                <a:spcPct val="115000"/>
              </a:lnSpc>
              <a:spcAft>
                <a:spcPts val="0"/>
              </a:spcAft>
              <a:buFont typeface="+mj-lt"/>
              <a:buAutoNum type="arabicPeriod"/>
            </a:pPr>
            <a:r>
              <a:rPr lang="es-CO" sz="2000" dirty="0" smtClean="0">
                <a:latin typeface="Arial" panose="020B0604020202020204" pitchFamily="34" charset="0"/>
                <a:ea typeface="Times New Roman" panose="02020603050405020304" pitchFamily="18" charset="0"/>
                <a:cs typeface="Arial" panose="020B0604020202020204" pitchFamily="34" charset="0"/>
              </a:rPr>
              <a:t>Seguimiento </a:t>
            </a:r>
            <a:r>
              <a:rPr lang="es-CO" sz="2000" dirty="0">
                <a:latin typeface="Arial" panose="020B0604020202020204" pitchFamily="34" charset="0"/>
                <a:ea typeface="Times New Roman" panose="02020603050405020304" pitchFamily="18" charset="0"/>
                <a:cs typeface="Arial" panose="020B0604020202020204" pitchFamily="34" charset="0"/>
              </a:rPr>
              <a:t>al Cumplimiento Ley 1712 (ITA).</a:t>
            </a:r>
            <a:endParaRPr lang="es-CO" sz="2000" dirty="0">
              <a:latin typeface="Arial" panose="020B0604020202020204" pitchFamily="34" charset="0"/>
              <a:ea typeface="Calibri" panose="020F0502020204030204" pitchFamily="34" charset="0"/>
              <a:cs typeface="Arial" panose="020B0604020202020204" pitchFamily="34" charset="0"/>
            </a:endParaRPr>
          </a:p>
          <a:p>
            <a:pPr marL="742950" lvl="1" indent="-285750" algn="just" fontAlgn="base">
              <a:lnSpc>
                <a:spcPct val="115000"/>
              </a:lnSpc>
              <a:spcAft>
                <a:spcPts val="0"/>
              </a:spcAft>
              <a:buFont typeface="+mj-lt"/>
              <a:buAutoNum type="arabicPeriod"/>
            </a:pPr>
            <a:r>
              <a:rPr lang="es-CO" sz="2000" dirty="0">
                <a:latin typeface="Arial" panose="020B0604020202020204" pitchFamily="34" charset="0"/>
                <a:ea typeface="Times New Roman" panose="02020603050405020304" pitchFamily="18" charset="0"/>
                <a:cs typeface="Arial" panose="020B0604020202020204" pitchFamily="34" charset="0"/>
              </a:rPr>
              <a:t>Informe de Austeridad en el Gasto</a:t>
            </a:r>
            <a:endParaRPr lang="es-CO" sz="2000" dirty="0">
              <a:latin typeface="Arial" panose="020B0604020202020204" pitchFamily="34" charset="0"/>
              <a:ea typeface="Calibri" panose="020F0502020204030204" pitchFamily="34" charset="0"/>
              <a:cs typeface="Arial" panose="020B0604020202020204" pitchFamily="34" charset="0"/>
            </a:endParaRPr>
          </a:p>
          <a:p>
            <a:pPr marL="742950" lvl="1" indent="-285750" algn="just" fontAlgn="base">
              <a:lnSpc>
                <a:spcPct val="115000"/>
              </a:lnSpc>
              <a:spcAft>
                <a:spcPts val="0"/>
              </a:spcAft>
              <a:buFont typeface="+mj-lt"/>
              <a:buAutoNum type="arabicPeriod"/>
            </a:pPr>
            <a:r>
              <a:rPr lang="es-CO" sz="2000" dirty="0">
                <a:latin typeface="Arial" panose="020B0604020202020204" pitchFamily="34" charset="0"/>
                <a:ea typeface="Times New Roman" panose="02020603050405020304" pitchFamily="18" charset="0"/>
                <a:cs typeface="Arial" panose="020B0604020202020204" pitchFamily="34" charset="0"/>
              </a:rPr>
              <a:t>Verificación Comité de Conciliación- acción de repetición</a:t>
            </a:r>
            <a:endParaRPr lang="es-CO" sz="2000" dirty="0">
              <a:latin typeface="Arial" panose="020B0604020202020204" pitchFamily="34" charset="0"/>
              <a:ea typeface="Calibri" panose="020F0502020204030204" pitchFamily="34" charset="0"/>
              <a:cs typeface="Arial" panose="020B0604020202020204" pitchFamily="34" charset="0"/>
            </a:endParaRPr>
          </a:p>
          <a:p>
            <a:pPr marL="742950" lvl="1" indent="-285750" algn="just" fontAlgn="base">
              <a:lnSpc>
                <a:spcPct val="115000"/>
              </a:lnSpc>
              <a:spcAft>
                <a:spcPts val="0"/>
              </a:spcAft>
              <a:buFont typeface="+mj-lt"/>
              <a:buAutoNum type="arabicPeriod"/>
            </a:pPr>
            <a:r>
              <a:rPr lang="es-CO" sz="2000" dirty="0">
                <a:latin typeface="Arial" panose="020B0604020202020204" pitchFamily="34" charset="0"/>
                <a:ea typeface="Times New Roman" panose="02020603050405020304" pitchFamily="18" charset="0"/>
                <a:cs typeface="Arial" panose="020B0604020202020204" pitchFamily="34" charset="0"/>
              </a:rPr>
              <a:t>Auditoria al contrato 777-2024 (Adecuación de cancha polideportiva del municipio de </a:t>
            </a:r>
            <a:r>
              <a:rPr lang="es-CO" sz="2000" dirty="0" err="1">
                <a:latin typeface="Arial" panose="020B0604020202020204" pitchFamily="34" charset="0"/>
                <a:ea typeface="Times New Roman" panose="02020603050405020304" pitchFamily="18" charset="0"/>
                <a:cs typeface="Arial" panose="020B0604020202020204" pitchFamily="34" charset="0"/>
              </a:rPr>
              <a:t>Rionegro</a:t>
            </a:r>
            <a:r>
              <a:rPr lang="es-CO" sz="2000" dirty="0">
                <a:latin typeface="Arial" panose="020B0604020202020204" pitchFamily="34" charset="0"/>
                <a:ea typeface="Times New Roman" panose="02020603050405020304" pitchFamily="18" charset="0"/>
                <a:cs typeface="Arial" panose="020B0604020202020204" pitchFamily="34" charset="0"/>
              </a:rPr>
              <a:t> -Antioquia).</a:t>
            </a:r>
            <a:endParaRPr lang="es-CO" sz="20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5679922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8502445" cy="676364"/>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lvl="1" algn="ctr">
              <a:lnSpc>
                <a:spcPct val="90000"/>
              </a:lnSpc>
              <a:spcBef>
                <a:spcPct val="0"/>
              </a:spcBef>
            </a:pPr>
            <a:r>
              <a:rPr lang="es-CO" sz="2000" b="1" dirty="0" smtClean="0">
                <a:solidFill>
                  <a:schemeClr val="bg1"/>
                </a:solidFill>
                <a:latin typeface="Arial Black" panose="020B0A04020102020204" pitchFamily="34" charset="0"/>
              </a:rPr>
              <a:t> </a:t>
            </a:r>
            <a:r>
              <a:rPr lang="es-CO" sz="2000" b="1" dirty="0" err="1" smtClean="0">
                <a:solidFill>
                  <a:schemeClr val="bg1"/>
                </a:solidFill>
                <a:latin typeface="Arial Black" panose="020B0A04020102020204" pitchFamily="34" charset="0"/>
              </a:rPr>
              <a:t>Proposiones</a:t>
            </a:r>
            <a:r>
              <a:rPr lang="es-CO" sz="2000" b="1" dirty="0" smtClean="0">
                <a:solidFill>
                  <a:schemeClr val="bg1"/>
                </a:solidFill>
                <a:latin typeface="Arial Black" panose="020B0A04020102020204" pitchFamily="34" charset="0"/>
              </a:rPr>
              <a:t> y Varios .</a:t>
            </a:r>
          </a:p>
        </p:txBody>
      </p:sp>
      <p:sp>
        <p:nvSpPr>
          <p:cNvPr id="10" name="Título 1"/>
          <p:cNvSpPr txBox="1">
            <a:spLocks/>
          </p:cNvSpPr>
          <p:nvPr/>
        </p:nvSpPr>
        <p:spPr>
          <a:xfrm>
            <a:off x="647697" y="246956"/>
            <a:ext cx="5422900" cy="57537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marL="0" lvl="1" algn="ctr">
              <a:lnSpc>
                <a:spcPct val="90000"/>
              </a:lnSpc>
              <a:spcBef>
                <a:spcPct val="0"/>
              </a:spcBef>
            </a:pPr>
            <a:endParaRPr lang="es-CO" dirty="0"/>
          </a:p>
          <a:p>
            <a:pPr marL="0" lvl="1" algn="ctr">
              <a:lnSpc>
                <a:spcPct val="90000"/>
              </a:lnSpc>
              <a:spcBef>
                <a:spcPct val="0"/>
              </a:spcBef>
            </a:pPr>
            <a:r>
              <a:rPr lang="es-CO" b="1" dirty="0" smtClean="0"/>
              <a:t> </a:t>
            </a:r>
            <a:endParaRPr lang="es-CO" dirty="0"/>
          </a:p>
          <a:p>
            <a:pPr marL="0" lvl="1" algn="ctr">
              <a:lnSpc>
                <a:spcPct val="90000"/>
              </a:lnSpc>
              <a:spcBef>
                <a:spcPct val="0"/>
              </a:spcBef>
            </a:pPr>
            <a:endParaRPr lang="es-MX" sz="2000" b="1" dirty="0" smtClean="0">
              <a:solidFill>
                <a:schemeClr val="bg1"/>
              </a:solidFill>
              <a:latin typeface="Arial Black" panose="020B0A04020102020204" pitchFamily="34" charset="0"/>
            </a:endParaRPr>
          </a:p>
        </p:txBody>
      </p:sp>
      <p:sp>
        <p:nvSpPr>
          <p:cNvPr id="2" name="Rectángulo 1"/>
          <p:cNvSpPr/>
          <p:nvPr/>
        </p:nvSpPr>
        <p:spPr>
          <a:xfrm>
            <a:off x="443345" y="1420502"/>
            <a:ext cx="7959436" cy="854080"/>
          </a:xfrm>
          <a:prstGeom prst="rect">
            <a:avLst/>
          </a:prstGeom>
        </p:spPr>
        <p:txBody>
          <a:bodyPr wrap="square">
            <a:spAutoFit/>
          </a:bodyPr>
          <a:lstStyle/>
          <a:p>
            <a:pPr algn="just"/>
            <a:endParaRPr lang="es-CO" sz="1100" dirty="0" smtClean="0">
              <a:latin typeface="Arial" panose="020B0604020202020204" pitchFamily="34" charset="0"/>
              <a:ea typeface="Times New Roman" panose="02020603050405020304" pitchFamily="18" charset="0"/>
              <a:cs typeface="Arial" panose="020B0604020202020204" pitchFamily="34" charset="0"/>
            </a:endParaRPr>
          </a:p>
          <a:p>
            <a:pPr algn="just"/>
            <a:endParaRPr lang="es-CO" sz="1100" dirty="0" smtClean="0">
              <a:latin typeface="Arial" panose="020B0604020202020204" pitchFamily="34" charset="0"/>
              <a:cs typeface="Arial" panose="020B0604020202020204" pitchFamily="34" charset="0"/>
            </a:endParaRPr>
          </a:p>
          <a:p>
            <a:pPr algn="just"/>
            <a:endParaRPr lang="es-CO" dirty="0"/>
          </a:p>
          <a:p>
            <a:pPr algn="just"/>
            <a:endParaRPr lang="es-CO" sz="1400" dirty="0"/>
          </a:p>
        </p:txBody>
      </p:sp>
      <p:sp>
        <p:nvSpPr>
          <p:cNvPr id="19" name="Rectángulo 18"/>
          <p:cNvSpPr/>
          <p:nvPr/>
        </p:nvSpPr>
        <p:spPr>
          <a:xfrm>
            <a:off x="1297172" y="2530549"/>
            <a:ext cx="6230679" cy="276999"/>
          </a:xfrm>
          <a:prstGeom prst="rect">
            <a:avLst/>
          </a:prstGeom>
        </p:spPr>
        <p:txBody>
          <a:bodyPr wrap="square">
            <a:spAutoFit/>
          </a:bodyPr>
          <a:lstStyle/>
          <a:p>
            <a:pPr marL="742950" lvl="1" indent="-285750" algn="just">
              <a:buSzPts val="1000"/>
              <a:buFont typeface="Courier New" panose="02070309020205020404" pitchFamily="49" charset="0"/>
              <a:buChar char="o"/>
              <a:tabLst>
                <a:tab pos="914400" algn="l"/>
              </a:tabLst>
            </a:pPr>
            <a:endParaRPr lang="es-CO"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AutoShape 2" descr="FORMATO PROPOSICIONES Y VARIOS ASAMBLEA 2020 | LatinCoop - Nuestra meta,  ayudarle a lograr las suyas."/>
          <p:cNvSpPr>
            <a:spLocks noChangeAspect="1" noChangeArrowheads="1"/>
          </p:cNvSpPr>
          <p:nvPr/>
        </p:nvSpPr>
        <p:spPr bwMode="auto">
          <a:xfrm>
            <a:off x="155575" y="-144463"/>
            <a:ext cx="2311178" cy="23111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4" name="Imagen 3"/>
          <p:cNvPicPr>
            <a:picLocks noChangeAspect="1"/>
          </p:cNvPicPr>
          <p:nvPr/>
        </p:nvPicPr>
        <p:blipFill>
          <a:blip r:embed="rId3"/>
          <a:stretch>
            <a:fillRect/>
          </a:stretch>
        </p:blipFill>
        <p:spPr>
          <a:xfrm>
            <a:off x="1977655" y="923320"/>
            <a:ext cx="5821740" cy="3067853"/>
          </a:xfrm>
          <a:prstGeom prst="rect">
            <a:avLst/>
          </a:prstGeom>
        </p:spPr>
      </p:pic>
    </p:spTree>
    <p:extLst>
      <p:ext uri="{BB962C8B-B14F-4D97-AF65-F5344CB8AC3E}">
        <p14:creationId xmlns:p14="http://schemas.microsoft.com/office/powerpoint/2010/main" val="22258072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 par de personas en una cancha&#10;&#10;Descripción generada automáticamente con confianza media">
            <a:extLst>
              <a:ext uri="{FF2B5EF4-FFF2-40B4-BE49-F238E27FC236}">
                <a16:creationId xmlns:a16="http://schemas.microsoft.com/office/drawing/2014/main" id="{1F7CB483-84AD-F68C-DA2F-FB0B5D2A4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75313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1CB13F33D978C4DB742CB7385623FD6" ma:contentTypeVersion="18" ma:contentTypeDescription="Crear nuevo documento." ma:contentTypeScope="" ma:versionID="19da270ed423c79dd92039013fcddc66">
  <xsd:schema xmlns:xsd="http://www.w3.org/2001/XMLSchema" xmlns:xs="http://www.w3.org/2001/XMLSchema" xmlns:p="http://schemas.microsoft.com/office/2006/metadata/properties" xmlns:ns2="c8c9426d-bf1a-405b-8f68-2c559a1326f7" xmlns:ns3="e457d1df-1db2-4b2c-9c92-ae72ac845d4f" targetNamespace="http://schemas.microsoft.com/office/2006/metadata/properties" ma:root="true" ma:fieldsID="88d70cf5a0cbf9e30d8d3571af4e36f7" ns2:_="" ns3:_="">
    <xsd:import namespace="c8c9426d-bf1a-405b-8f68-2c559a1326f7"/>
    <xsd:import namespace="e457d1df-1db2-4b2c-9c92-ae72ac845d4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c9426d-bf1a-405b-8f68-2c559a1326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c57083f5-be9c-41b3-a388-000a2fa236d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57d1df-1db2-4b2c-9c92-ae72ac845d4f"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1e526fd-9f61-4eb8-b8b4-c41ef16a6750}" ma:internalName="TaxCatchAll" ma:showField="CatchAllData" ma:web="e457d1df-1db2-4b2c-9c92-ae72ac845d4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8c9426d-bf1a-405b-8f68-2c559a1326f7">
      <Terms xmlns="http://schemas.microsoft.com/office/infopath/2007/PartnerControls"/>
    </lcf76f155ced4ddcb4097134ff3c332f>
    <TaxCatchAll xmlns="e457d1df-1db2-4b2c-9c92-ae72ac845d4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8CAFF7-3A98-4D14-A8F1-C981E8C88941}"/>
</file>

<file path=customXml/itemProps2.xml><?xml version="1.0" encoding="utf-8"?>
<ds:datastoreItem xmlns:ds="http://schemas.openxmlformats.org/officeDocument/2006/customXml" ds:itemID="{984D707E-119B-40D8-899A-15935AA442EF}">
  <ds:schemaRefs>
    <ds:schemaRef ds:uri="http://www.w3.org/XML/1998/namespace"/>
    <ds:schemaRef ds:uri="http://schemas.microsoft.com/office/infopath/2007/PartnerControls"/>
    <ds:schemaRef ds:uri="http://purl.org/dc/dcmitype/"/>
    <ds:schemaRef ds:uri="http://schemas.microsoft.com/office/2006/documentManagement/types"/>
    <ds:schemaRef ds:uri="http://purl.org/dc/elements/1.1/"/>
    <ds:schemaRef ds:uri="c8c9426d-bf1a-405b-8f68-2c559a1326f7"/>
    <ds:schemaRef ds:uri="http://schemas.openxmlformats.org/package/2006/metadata/core-properties"/>
    <ds:schemaRef ds:uri="http://purl.org/dc/terms/"/>
    <ds:schemaRef ds:uri="e457d1df-1db2-4b2c-9c92-ae72ac845d4f"/>
    <ds:schemaRef ds:uri="http://schemas.microsoft.com/office/2006/metadata/properties"/>
  </ds:schemaRefs>
</ds:datastoreItem>
</file>

<file path=customXml/itemProps3.xml><?xml version="1.0" encoding="utf-8"?>
<ds:datastoreItem xmlns:ds="http://schemas.openxmlformats.org/officeDocument/2006/customXml" ds:itemID="{8D0D7A81-DDC2-4BE8-8575-0C3B438B40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7422</TotalTime>
  <Words>2718</Words>
  <Application>Microsoft Office PowerPoint</Application>
  <PresentationFormat>Presentación en pantalla (16:9)</PresentationFormat>
  <Paragraphs>358</Paragraphs>
  <Slides>17</Slides>
  <Notes>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Arial Black</vt:lpstr>
      <vt:lpstr>Calibri</vt:lpstr>
      <vt:lpstr>Calibri Light</vt:lpstr>
      <vt:lpstr>Courier New</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Gestión del Deporte</dc:title>
  <dc:creator>Aracelly Arredondo Palacio</dc:creator>
  <cp:lastModifiedBy>Claudia Liliana Díaz Osorio</cp:lastModifiedBy>
  <cp:revision>562</cp:revision>
  <dcterms:created xsi:type="dcterms:W3CDTF">2024-01-03T20:23:48Z</dcterms:created>
  <dcterms:modified xsi:type="dcterms:W3CDTF">2026-08-13T12:59:47Z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0x010100E1CB13F33D978C4DB742CB7385623FD6</vt:lpwstr>
  </property>
  <property fmtid="{D5CDD505-2E9C-101B-9397-08002B2CF9AE}" pid="3" name="MediaServiceImageTags">
    <vt:lpwstr/>
  </property>
</Properties>
</file>